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F85126-D60D-4896-8A30-2DE8A53BDE48}">
  <a:tblStyle styleId="{CCF85126-D60D-4896-8A30-2DE8A53BDE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 We are team 27 and for this project we are working on the topic Brain Tumor Detection using convolutional neural networks. My name is </a:t>
            </a:r>
            <a:endParaRPr/>
          </a:p>
          <a:p>
            <a:pPr indent="0" lvl="0" marL="0" rtl="0" algn="l">
              <a:spcBef>
                <a:spcPts val="0"/>
              </a:spcBef>
              <a:spcAft>
                <a:spcPts val="0"/>
              </a:spcAft>
              <a:buClr>
                <a:schemeClr val="dk1"/>
              </a:buClr>
              <a:buSzPts val="1100"/>
              <a:buFont typeface="Arial"/>
              <a:buNone/>
            </a:pPr>
            <a:r>
              <a:rPr lang="en"/>
              <a:t>Harsha and working with me on this topic are Arun and Britanya.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3282e33c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3282e33c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we </a:t>
            </a:r>
            <a:r>
              <a:rPr lang="en">
                <a:solidFill>
                  <a:schemeClr val="dk1"/>
                </a:solidFill>
              </a:rPr>
              <a:t>have</a:t>
            </a:r>
            <a:r>
              <a:rPr lang="en">
                <a:solidFill>
                  <a:schemeClr val="dk1"/>
                </a:solidFill>
              </a:rPr>
              <a:t> the confusion matrix and </a:t>
            </a:r>
            <a:r>
              <a:rPr lang="en">
                <a:solidFill>
                  <a:schemeClr val="dk1"/>
                </a:solidFill>
              </a:rPr>
              <a:t>the</a:t>
            </a:r>
            <a:r>
              <a:rPr lang="en">
                <a:solidFill>
                  <a:schemeClr val="dk1"/>
                </a:solidFill>
              </a:rPr>
              <a:t> classification report.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Accuracy of glioma class is 100% and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others it is slightly lower.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Meningioma is identified with the accuracy of 85%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a:t>
            </a:r>
            <a:r>
              <a:rPr lang="en">
                <a:solidFill>
                  <a:schemeClr val="dk1"/>
                </a:solidFill>
              </a:rPr>
              <a:t>pituitary</a:t>
            </a:r>
            <a:r>
              <a:rPr lang="en">
                <a:solidFill>
                  <a:schemeClr val="dk1"/>
                </a:solidFill>
              </a:rPr>
              <a:t> with 97%.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no tumor, it is 84%.</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3282e33c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3282e33c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we have the comparison </a:t>
            </a:r>
            <a:r>
              <a:rPr lang="en">
                <a:solidFill>
                  <a:schemeClr val="dk1"/>
                </a:solidFill>
              </a:rPr>
              <a:t>between two models.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key difference is that of the image resolution and also output classes. In the baseline model, no tumor is not predicted. We included that in our model, and hence we have four classes.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have 2 additional convolutional layers, with different filter size than the baseline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have a dropout layer, we added this to reduce the overfitting.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training the model, we saw some more differences.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Baseline model is better when compared with training loss and accuracy.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the proposed model is better for the testing the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Comparing these two CNN models,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say the proposed CNN model is better than the CNN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t>
            </a:r>
            <a:r>
              <a:rPr lang="en">
                <a:solidFill>
                  <a:schemeClr val="dk1"/>
                </a:solidFill>
              </a:rPr>
              <a:t>have</a:t>
            </a:r>
            <a:r>
              <a:rPr lang="en">
                <a:solidFill>
                  <a:schemeClr val="dk1"/>
                </a:solidFill>
              </a:rPr>
              <a:t> proposed to implement image segmentation using faster RCNN.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due to dataset constraints that,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 did not have labelled </a:t>
            </a:r>
            <a:r>
              <a:rPr lang="en">
                <a:solidFill>
                  <a:schemeClr val="dk1"/>
                </a:solidFill>
              </a:rPr>
              <a:t>annotations and bounding boxes</a:t>
            </a:r>
            <a:r>
              <a:rPr lang="en">
                <a:solidFill>
                  <a:schemeClr val="dk1"/>
                </a:solidFill>
              </a:rPr>
              <a:t>, </a:t>
            </a:r>
            <a:r>
              <a:rPr lang="en">
                <a:solidFill>
                  <a:schemeClr val="dk1"/>
                </a:solidFill>
              </a:rPr>
              <a:t>which</a:t>
            </a:r>
            <a:r>
              <a:rPr lang="en">
                <a:solidFill>
                  <a:schemeClr val="dk1"/>
                </a:solidFill>
              </a:rPr>
              <a:t> is necessary for faster rcnn.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we were not able to complete the mask rcnn and image segmentation of brain tumors.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06f0c292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06f0c292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04e6954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04e6954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000">
                <a:solidFill>
                  <a:schemeClr val="dk1"/>
                </a:solidFill>
              </a:rPr>
              <a:t>Our motivation for picking this topic is because brain tumor is one of the most hostile diseases in the world with over 700,000 cases in </a:t>
            </a:r>
            <a:endParaRPr sz="1000">
              <a:solidFill>
                <a:schemeClr val="dk1"/>
              </a:solidFill>
            </a:endParaRPr>
          </a:p>
          <a:p>
            <a:pPr indent="0" lvl="0" marL="0" rtl="0" algn="l">
              <a:lnSpc>
                <a:spcPct val="100000"/>
              </a:lnSpc>
              <a:spcBef>
                <a:spcPts val="1000"/>
              </a:spcBef>
              <a:spcAft>
                <a:spcPts val="0"/>
              </a:spcAft>
              <a:buNone/>
            </a:pPr>
            <a:r>
              <a:rPr lang="en" sz="1000">
                <a:solidFill>
                  <a:schemeClr val="dk1"/>
                </a:solidFill>
              </a:rPr>
              <a:t>the United States alone. The diagnosis has to be accurate to prevent any fatal error in treatments and increase the life expectancy of the </a:t>
            </a:r>
            <a:endParaRPr sz="1000">
              <a:solidFill>
                <a:schemeClr val="dk1"/>
              </a:solidFill>
            </a:endParaRPr>
          </a:p>
          <a:p>
            <a:pPr indent="0" lvl="0" marL="0" rtl="0" algn="l">
              <a:lnSpc>
                <a:spcPct val="100000"/>
              </a:lnSpc>
              <a:spcBef>
                <a:spcPts val="1000"/>
              </a:spcBef>
              <a:spcAft>
                <a:spcPts val="0"/>
              </a:spcAft>
              <a:buNone/>
            </a:pPr>
            <a:r>
              <a:rPr lang="en" sz="1000">
                <a:solidFill>
                  <a:schemeClr val="dk1"/>
                </a:solidFill>
              </a:rPr>
              <a:t>patient. Generally the MRI scans are evaluated by human doctors like radiologists or neurosurgeons for detection and this could lead to a </a:t>
            </a:r>
            <a:endParaRPr sz="1000">
              <a:solidFill>
                <a:schemeClr val="dk1"/>
              </a:solidFill>
            </a:endParaRPr>
          </a:p>
          <a:p>
            <a:pPr indent="0" lvl="0" marL="0" rtl="0" algn="l">
              <a:lnSpc>
                <a:spcPct val="100000"/>
              </a:lnSpc>
              <a:spcBef>
                <a:spcPts val="1000"/>
              </a:spcBef>
              <a:spcAft>
                <a:spcPts val="0"/>
              </a:spcAft>
              <a:buNone/>
            </a:pPr>
            <a:r>
              <a:rPr lang="en" sz="1000">
                <a:solidFill>
                  <a:schemeClr val="dk1"/>
                </a:solidFill>
              </a:rPr>
              <a:t>few problems like the presence of a shadow which makes the tumor identification complex or the time it takes to identify the tumor </a:t>
            </a:r>
            <a:endParaRPr sz="1000">
              <a:solidFill>
                <a:schemeClr val="dk1"/>
              </a:solidFill>
            </a:endParaRPr>
          </a:p>
          <a:p>
            <a:pPr indent="0" lvl="0" marL="0" rtl="0" algn="l">
              <a:lnSpc>
                <a:spcPct val="100000"/>
              </a:lnSpc>
              <a:spcBef>
                <a:spcPts val="1000"/>
              </a:spcBef>
              <a:spcAft>
                <a:spcPts val="0"/>
              </a:spcAft>
              <a:buNone/>
            </a:pPr>
            <a:r>
              <a:rPr lang="en" sz="1000">
                <a:solidFill>
                  <a:schemeClr val="dk1"/>
                </a:solidFill>
              </a:rPr>
              <a:t>correctly. So, to reduce these human errors, machine learning can be used for automatic classification. </a:t>
            </a:r>
            <a:endParaRPr sz="1000">
              <a:solidFill>
                <a:schemeClr val="dk1"/>
              </a:solidFill>
            </a:endParaRPr>
          </a:p>
          <a:p>
            <a:pPr indent="0" lvl="0" marL="0" rtl="0" algn="l">
              <a:lnSpc>
                <a:spcPct val="100000"/>
              </a:lnSpc>
              <a:spcBef>
                <a:spcPts val="1000"/>
              </a:spcBef>
              <a:spcAft>
                <a:spcPts val="1000"/>
              </a:spcAft>
              <a:buNone/>
            </a:pPr>
            <a:r>
              <a:t/>
            </a: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06f0c29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06f0c29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this project we have a baseline model that uses CNN with a validation accuracy of 84%. In our implementation we plan to use a better,</a:t>
            </a:r>
            <a:endParaRPr/>
          </a:p>
          <a:p>
            <a:pPr indent="0" lvl="0" marL="0" rtl="0" algn="l">
              <a:spcBef>
                <a:spcPts val="0"/>
              </a:spcBef>
              <a:spcAft>
                <a:spcPts val="0"/>
              </a:spcAft>
              <a:buClr>
                <a:schemeClr val="dk1"/>
              </a:buClr>
              <a:buSzPts val="1100"/>
              <a:buFont typeface="Arial"/>
              <a:buNone/>
            </a:pPr>
            <a:r>
              <a:rPr lang="en"/>
              <a:t>optimal CNN model with the ability to detect the kind of tumor in the image and we plan to further implement Faster RCNN on top of it</a:t>
            </a:r>
            <a:endParaRPr/>
          </a:p>
          <a:p>
            <a:pPr indent="0" lvl="0" marL="0" rtl="0" algn="l">
              <a:spcBef>
                <a:spcPts val="0"/>
              </a:spcBef>
              <a:spcAft>
                <a:spcPts val="0"/>
              </a:spcAft>
              <a:buClr>
                <a:schemeClr val="dk1"/>
              </a:buClr>
              <a:buSzPts val="1100"/>
              <a:buFont typeface="Arial"/>
              <a:buNone/>
            </a:pPr>
            <a:r>
              <a:rPr lang="en"/>
              <a:t>to identify the location of the tumor using image segmentation.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06f0c29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06f0c29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got our dataset from kaggle and this dataset contains 3565 raw images with tumors in different locations of the brain. The dataset </a:t>
            </a:r>
            <a:endParaRPr/>
          </a:p>
          <a:p>
            <a:pPr indent="0" lvl="0" marL="0" rtl="0" algn="l">
              <a:spcBef>
                <a:spcPts val="0"/>
              </a:spcBef>
              <a:spcAft>
                <a:spcPts val="0"/>
              </a:spcAft>
              <a:buClr>
                <a:schemeClr val="dk1"/>
              </a:buClr>
              <a:buSzPts val="1100"/>
              <a:buFont typeface="Arial"/>
              <a:buNone/>
            </a:pPr>
            <a:r>
              <a:rPr lang="en"/>
              <a:t>is broadly classified into 4 categories - Glioma, Meningioma, Pituitary and no tumor. Each image is of varying sizes and we reshaped it</a:t>
            </a:r>
            <a:endParaRPr/>
          </a:p>
          <a:p>
            <a:pPr indent="0" lvl="0" marL="0" rtl="0" algn="l">
              <a:spcBef>
                <a:spcPts val="0"/>
              </a:spcBef>
              <a:spcAft>
                <a:spcPts val="0"/>
              </a:spcAft>
              <a:buClr>
                <a:schemeClr val="dk1"/>
              </a:buClr>
              <a:buSzPts val="1100"/>
              <a:buFont typeface="Arial"/>
              <a:buNone/>
            </a:pPr>
            <a:r>
              <a:rPr lang="en"/>
              <a:t>into 3 channels with dimension 150 x 150.</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06f0c292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06f0c29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we look at some of the sample images randomly chosen from the dataset. As you can see the images are labelled as the 4 categories</a:t>
            </a:r>
            <a:endParaRPr/>
          </a:p>
          <a:p>
            <a:pPr indent="0" lvl="0" marL="0" rtl="0" algn="l">
              <a:spcBef>
                <a:spcPts val="0"/>
              </a:spcBef>
              <a:spcAft>
                <a:spcPts val="0"/>
              </a:spcAft>
              <a:buClr>
                <a:schemeClr val="dk1"/>
              </a:buClr>
              <a:buSzPts val="1100"/>
              <a:buFont typeface="Arial"/>
              <a:buNone/>
            </a:pPr>
            <a:r>
              <a:rPr lang="en"/>
              <a:t>mentioned before. - G,M,P,NT.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06f0c29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06f0c292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200">
                <a:solidFill>
                  <a:schemeClr val="dk1"/>
                </a:solidFill>
                <a:latin typeface="Times New Roman"/>
                <a:ea typeface="Times New Roman"/>
                <a:cs typeface="Times New Roman"/>
                <a:sym typeface="Times New Roman"/>
              </a:rPr>
              <a:t>We chose to use a paper for our baseline model [6]. This paper experiments with five different variations of CNN architectures to conclusively find a high-performing model for brain tumor classification. Throughout the paper, they experiment with hyperparameter manipulation to affect the validation and training accuracy and loss. Across all their models, they chose to consistently use the adam optimizer. </a:t>
            </a:r>
            <a:endParaRPr sz="1200">
              <a:solidFill>
                <a:schemeClr val="dk1"/>
              </a:solidFill>
              <a:latin typeface="Times New Roman"/>
              <a:ea typeface="Times New Roman"/>
              <a:cs typeface="Times New Roman"/>
              <a:sym typeface="Times New Roman"/>
            </a:endParaRPr>
          </a:p>
          <a:p>
            <a:pPr indent="0" lvl="0" marL="0" rtl="0" algn="just">
              <a:lnSpc>
                <a:spcPct val="9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model we chose to use as our base model was their best-performing CNN architecture. The CNN architecture is as followed: </a:t>
            </a:r>
            <a:endParaRPr sz="1200">
              <a:solidFill>
                <a:schemeClr val="dk1"/>
              </a:solidFill>
              <a:latin typeface="Times New Roman"/>
              <a:ea typeface="Times New Roman"/>
              <a:cs typeface="Times New Roman"/>
              <a:sym typeface="Times New Roman"/>
            </a:endParaRPr>
          </a:p>
          <a:p>
            <a:pPr indent="0" lvl="0" marL="0" rtl="0" algn="just">
              <a:lnSpc>
                <a:spcPct val="9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model is split into many layers. Their first layer is a convolution layer with ReLu activation followed by a max-pooling layer. This order is repeated two times before then being flattened. This is followed by two fully connected layers. </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06f0c29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06f0c29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implementation of the architecture produces four parameters that determine the success of the model. Success is defined as a model able to accurately classify the input image by matching its label to the image. The four parameters are the loss and accuracy of the training and validation set. Accuracy is the percent of current guesses. Loss is the error for inaccurate predictions.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model resulted in an 84.2% validation accuracy and a 98.51% training accuracy. The validation and training loss showed a decreasing trend with respect to the number of epochs as they increased. This model had medium performance due to the validation loss not showing a perfect decrease pattern.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3282e33c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3282e33c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Similar to the baseline model, we chose to use the adam optimizer in the learning process because of its ability to handle sparse gradients on noisy problems.  We chose to include 4 convolution layers. In addition, we added a dropout layer with a rate of 0.5 sandwiched between 2 dense layers. The CNN architecture flow chart can be seen on the right.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2d16fc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2d16fc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From the plot, </a:t>
            </a:r>
            <a:r>
              <a:rPr lang="en">
                <a:solidFill>
                  <a:schemeClr val="dk1"/>
                </a:solidFill>
              </a:rPr>
              <a:t>what</a:t>
            </a:r>
            <a:r>
              <a:rPr lang="en">
                <a:solidFill>
                  <a:schemeClr val="dk1"/>
                </a:solidFill>
              </a:rPr>
              <a:t> we can see is that,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training loss and validation loss is decreasing continuously as the epochs are increasing.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final loss for validation is around 0.38 and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training it is  0.13.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the accuracy curve, we can see that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Training accuracy and validation accuracy is increasing for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Every epoch of training. So our model is a ‘Good fit’ for the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overall validation accuracy is </a:t>
            </a:r>
            <a:r>
              <a:rPr lang="en" sz="1400">
                <a:solidFill>
                  <a:schemeClr val="dk1"/>
                </a:solidFill>
              </a:rPr>
              <a:t>91.68%</a:t>
            </a:r>
            <a:r>
              <a:rPr lang="en">
                <a:solidFill>
                  <a:schemeClr val="dk1"/>
                </a:solidFill>
              </a:rPr>
              <a:t> and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training accuracy is </a:t>
            </a:r>
            <a:r>
              <a:rPr lang="en" sz="1400">
                <a:solidFill>
                  <a:schemeClr val="dk1"/>
                </a:solidFill>
              </a:rPr>
              <a:t>94.39%</a:t>
            </a:r>
            <a:r>
              <a:rPr lang="en">
                <a:solidFill>
                  <a:schemeClr val="dk1"/>
                </a:solidFill>
              </a:rPr>
              <a:t>.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820"/>
            <a:ext cx="7772400" cy="1102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2"/>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rgbClr val="888888"/>
              </a:buClr>
              <a:buSzPts val="24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rot="5400000">
            <a:off x="3408150" y="-684000"/>
            <a:ext cx="23277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1"/>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5463750" y="1371630"/>
            <a:ext cx="43887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2"/>
          <p:cNvSpPr txBox="1"/>
          <p:nvPr>
            <p:ph idx="1" type="body"/>
          </p:nvPr>
        </p:nvSpPr>
        <p:spPr>
          <a:xfrm rot="5400000">
            <a:off x="1272750" y="-609570"/>
            <a:ext cx="43887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2"/>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sp>
        <p:nvSpPr>
          <p:cNvPr id="80" name="Google Shape;80;p13"/>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3"/>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381000" lvl="0" marL="457200" rtl="0">
              <a:spcBef>
                <a:spcPts val="480"/>
              </a:spcBef>
              <a:spcAft>
                <a:spcPts val="0"/>
              </a:spcAft>
              <a:buSzPts val="2400"/>
              <a:buChar char="•"/>
              <a:defRPr/>
            </a:lvl1pPr>
            <a:lvl2pPr indent="-381000" lvl="1" marL="914400" rtl="0">
              <a:spcBef>
                <a:spcPts val="480"/>
              </a:spcBef>
              <a:spcAft>
                <a:spcPts val="0"/>
              </a:spcAft>
              <a:buSzPts val="2400"/>
              <a:buChar char="–"/>
              <a:defRPr/>
            </a:lvl2pPr>
            <a:lvl3pPr indent="-342900" lvl="2" marL="1371600" rtl="0">
              <a:spcBef>
                <a:spcPts val="360"/>
              </a:spcBef>
              <a:spcAft>
                <a:spcPts val="0"/>
              </a:spcAft>
              <a:buSzPts val="1800"/>
              <a:buChar char="•"/>
              <a:defRPr/>
            </a:lvl3pPr>
            <a:lvl4pPr indent="-317500" lvl="3" marL="1828800" rtl="0">
              <a:spcBef>
                <a:spcPts val="280"/>
              </a:spcBef>
              <a:spcAft>
                <a:spcPts val="0"/>
              </a:spcAft>
              <a:buSzPts val="1400"/>
              <a:buChar char="–"/>
              <a:defRPr/>
            </a:lvl4pPr>
            <a:lvl5pPr indent="-292100" lvl="4" marL="2286000" rtl="0">
              <a:spcBef>
                <a:spcPts val="200"/>
              </a:spcBef>
              <a:spcAft>
                <a:spcPts val="0"/>
              </a:spcAft>
              <a:buSzPts val="1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82" name="Google Shape;82;p1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3"/>
          <p:cNvSpPr txBox="1"/>
          <p:nvPr>
            <p:ph idx="1" type="body"/>
          </p:nvPr>
        </p:nvSpPr>
        <p:spPr>
          <a:xfrm>
            <a:off x="457200" y="2266950"/>
            <a:ext cx="8229600" cy="2327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722313" y="1035563"/>
            <a:ext cx="7772400" cy="1021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457200" y="1476377"/>
            <a:ext cx="4038600" cy="3118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2" type="body"/>
          </p:nvPr>
        </p:nvSpPr>
        <p:spPr>
          <a:xfrm>
            <a:off x="4648200" y="1476377"/>
            <a:ext cx="4038600" cy="3118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7" name="Shape 37"/>
        <p:cNvGrpSpPr/>
        <p:nvPr/>
      </p:nvGrpSpPr>
      <p:grpSpPr>
        <a:xfrm>
          <a:off x="0" y="0"/>
          <a:ext cx="0" cy="0"/>
          <a:chOff x="0" y="0"/>
          <a:chExt cx="0" cy="0"/>
        </a:xfrm>
      </p:grpSpPr>
      <p:sp>
        <p:nvSpPr>
          <p:cNvPr id="38" name="Google Shape;38;p6"/>
          <p:cNvSpPr txBox="1"/>
          <p:nvPr>
            <p:ph type="title"/>
          </p:nvPr>
        </p:nvSpPr>
        <p:spPr>
          <a:xfrm>
            <a:off x="457203" y="650504"/>
            <a:ext cx="8229600" cy="8013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2" type="body"/>
          </p:nvPr>
        </p:nvSpPr>
        <p:spPr>
          <a:xfrm>
            <a:off x="4645028"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 name="Google Shape;41;p6"/>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457203" y="204787"/>
            <a:ext cx="3008400" cy="871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 type="body"/>
          </p:nvPr>
        </p:nvSpPr>
        <p:spPr>
          <a:xfrm>
            <a:off x="3575050" y="204789"/>
            <a:ext cx="5111700" cy="43899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6" name="Google Shape;56;p9"/>
          <p:cNvSpPr txBox="1"/>
          <p:nvPr>
            <p:ph idx="2" type="body"/>
          </p:nvPr>
        </p:nvSpPr>
        <p:spPr>
          <a:xfrm>
            <a:off x="457203" y="1076327"/>
            <a:ext cx="3008400" cy="35184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7" name="Google Shape;57;p9"/>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1792288" y="3600451"/>
            <a:ext cx="5486400" cy="425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0"/>
          <p:cNvSpPr/>
          <p:nvPr>
            <p:ph idx="2" type="pic"/>
          </p:nvPr>
        </p:nvSpPr>
        <p:spPr>
          <a:xfrm>
            <a:off x="1792288" y="459581"/>
            <a:ext cx="5486400" cy="3086100"/>
          </a:xfrm>
          <a:prstGeom prst="rect">
            <a:avLst/>
          </a:prstGeom>
          <a:noFill/>
          <a:ln>
            <a:noFill/>
          </a:ln>
        </p:spPr>
      </p:sp>
      <p:sp>
        <p:nvSpPr>
          <p:cNvPr id="63" name="Google Shape;63;p10"/>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10"/>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2266950"/>
            <a:ext cx="8229600" cy="23277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0" l="0" r="0" t="0"/>
          <a:stretch/>
        </p:blipFill>
        <p:spPr>
          <a:xfrm>
            <a:off x="1" y="0"/>
            <a:ext cx="9152191"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kaggle.com/sartajbhuvaji/brain-tumor-classification-mr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ctrTitle"/>
          </p:nvPr>
        </p:nvSpPr>
        <p:spPr>
          <a:xfrm>
            <a:off x="186800" y="295225"/>
            <a:ext cx="8520600" cy="117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   </a:t>
            </a:r>
            <a:r>
              <a:rPr lang="en" sz="3600"/>
              <a:t>ProjectF3</a:t>
            </a:r>
            <a:endParaRPr sz="3600"/>
          </a:p>
        </p:txBody>
      </p:sp>
      <p:sp>
        <p:nvSpPr>
          <p:cNvPr id="88" name="Google Shape;88;p14"/>
          <p:cNvSpPr txBox="1"/>
          <p:nvPr>
            <p:ph idx="1" type="subTitle"/>
          </p:nvPr>
        </p:nvSpPr>
        <p:spPr>
          <a:xfrm>
            <a:off x="311700" y="1346725"/>
            <a:ext cx="8520600" cy="792600"/>
          </a:xfrm>
          <a:prstGeom prst="rect">
            <a:avLst/>
          </a:prstGeom>
        </p:spPr>
        <p:txBody>
          <a:bodyPr anchorCtr="0" anchor="t" bIns="45700" lIns="91425" spcFirstLastPara="1" rIns="91425" wrap="square" tIns="45700">
            <a:noAutofit/>
          </a:bodyPr>
          <a:lstStyle/>
          <a:p>
            <a:pPr indent="0" lvl="0" marL="0" rtl="0" algn="ctr">
              <a:spcBef>
                <a:spcPts val="480"/>
              </a:spcBef>
              <a:spcAft>
                <a:spcPts val="0"/>
              </a:spcAft>
              <a:buNone/>
            </a:pPr>
            <a:r>
              <a:t/>
            </a:r>
            <a:endParaRPr>
              <a:solidFill>
                <a:srgbClr val="FF0000"/>
              </a:solidFill>
            </a:endParaRPr>
          </a:p>
          <a:p>
            <a:pPr indent="0" lvl="0" marL="0" rtl="0" algn="ctr">
              <a:spcBef>
                <a:spcPts val="480"/>
              </a:spcBef>
              <a:spcAft>
                <a:spcPts val="0"/>
              </a:spcAft>
              <a:buNone/>
            </a:pPr>
            <a:r>
              <a:rPr lang="en">
                <a:solidFill>
                  <a:srgbClr val="FF0000"/>
                </a:solidFill>
              </a:rPr>
              <a:t>Team 27</a:t>
            </a:r>
            <a:endParaRPr>
              <a:solidFill>
                <a:srgbClr val="FF0000"/>
              </a:solidFill>
            </a:endParaRPr>
          </a:p>
        </p:txBody>
      </p:sp>
      <p:sp>
        <p:nvSpPr>
          <p:cNvPr id="89" name="Google Shape;89;p14"/>
          <p:cNvSpPr txBox="1"/>
          <p:nvPr/>
        </p:nvSpPr>
        <p:spPr>
          <a:xfrm>
            <a:off x="79475" y="2373050"/>
            <a:ext cx="8924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t>Brain Tumor Classification </a:t>
            </a:r>
            <a:endParaRPr b="1" sz="3000"/>
          </a:p>
          <a:p>
            <a:pPr indent="0" lvl="0" marL="0" rtl="0" algn="ctr">
              <a:spcBef>
                <a:spcPts val="0"/>
              </a:spcBef>
              <a:spcAft>
                <a:spcPts val="0"/>
              </a:spcAft>
              <a:buNone/>
            </a:pPr>
            <a:r>
              <a:rPr b="1" lang="en" sz="3000"/>
              <a:t>using Convolutional Neural Networks</a:t>
            </a:r>
            <a:endParaRPr b="1" sz="3000"/>
          </a:p>
        </p:txBody>
      </p:sp>
      <p:sp>
        <p:nvSpPr>
          <p:cNvPr id="90" name="Google Shape;90;p14"/>
          <p:cNvSpPr txBox="1"/>
          <p:nvPr/>
        </p:nvSpPr>
        <p:spPr>
          <a:xfrm>
            <a:off x="590425" y="3871825"/>
            <a:ext cx="811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Britanya Wright                    			Arun Gaonkar                            Sai Harsha Nadendla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rotWithShape="1">
          <a:blip r:embed="rId3">
            <a:alphaModFix/>
          </a:blip>
          <a:srcRect b="0" l="0" r="2296" t="2950"/>
          <a:stretch/>
        </p:blipFill>
        <p:spPr>
          <a:xfrm>
            <a:off x="311701" y="1585050"/>
            <a:ext cx="3662425" cy="3129262"/>
          </a:xfrm>
          <a:prstGeom prst="rect">
            <a:avLst/>
          </a:prstGeom>
          <a:noFill/>
          <a:ln>
            <a:noFill/>
          </a:ln>
        </p:spPr>
      </p:pic>
      <p:pic>
        <p:nvPicPr>
          <p:cNvPr id="151" name="Google Shape;151;p23"/>
          <p:cNvPicPr preferRelativeResize="0"/>
          <p:nvPr/>
        </p:nvPicPr>
        <p:blipFill>
          <a:blip r:embed="rId4">
            <a:alphaModFix/>
          </a:blip>
          <a:stretch>
            <a:fillRect/>
          </a:stretch>
        </p:blipFill>
        <p:spPr>
          <a:xfrm>
            <a:off x="4279800" y="1281563"/>
            <a:ext cx="4668727" cy="2052188"/>
          </a:xfrm>
          <a:prstGeom prst="rect">
            <a:avLst/>
          </a:prstGeom>
          <a:noFill/>
          <a:ln>
            <a:noFill/>
          </a:ln>
        </p:spPr>
      </p:pic>
      <p:sp>
        <p:nvSpPr>
          <p:cNvPr id="152" name="Google Shape;152;p23"/>
          <p:cNvSpPr txBox="1"/>
          <p:nvPr/>
        </p:nvSpPr>
        <p:spPr>
          <a:xfrm>
            <a:off x="4754315" y="3593800"/>
            <a:ext cx="3719700" cy="13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Class Encoding and Accuracy: </a:t>
            </a:r>
            <a:endParaRPr b="1" sz="1700"/>
          </a:p>
          <a:p>
            <a:pPr indent="0" lvl="0" marL="0" rtl="0" algn="ctr">
              <a:spcBef>
                <a:spcPts val="0"/>
              </a:spcBef>
              <a:spcAft>
                <a:spcPts val="0"/>
              </a:spcAft>
              <a:buNone/>
            </a:pPr>
            <a:r>
              <a:rPr lang="en"/>
              <a:t>0 - Glioma - 100%</a:t>
            </a:r>
            <a:endParaRPr/>
          </a:p>
          <a:p>
            <a:pPr indent="0" lvl="0" marL="0" rtl="0" algn="ctr">
              <a:spcBef>
                <a:spcPts val="0"/>
              </a:spcBef>
              <a:spcAft>
                <a:spcPts val="0"/>
              </a:spcAft>
              <a:buNone/>
            </a:pPr>
            <a:r>
              <a:rPr lang="en"/>
              <a:t>1 - Meningioma - 85%</a:t>
            </a:r>
            <a:endParaRPr/>
          </a:p>
          <a:p>
            <a:pPr indent="0" lvl="0" marL="0" rtl="0" algn="ctr">
              <a:spcBef>
                <a:spcPts val="0"/>
              </a:spcBef>
              <a:spcAft>
                <a:spcPts val="0"/>
              </a:spcAft>
              <a:buNone/>
            </a:pPr>
            <a:r>
              <a:rPr lang="en"/>
              <a:t>2 - No-Tumor - 84%</a:t>
            </a:r>
            <a:endParaRPr/>
          </a:p>
          <a:p>
            <a:pPr indent="0" lvl="0" marL="0" rtl="0" algn="ctr">
              <a:spcBef>
                <a:spcPts val="0"/>
              </a:spcBef>
              <a:spcAft>
                <a:spcPts val="0"/>
              </a:spcAft>
              <a:buNone/>
            </a:pPr>
            <a:r>
              <a:rPr lang="en"/>
              <a:t>3-  Pituitary - 97%</a:t>
            </a:r>
            <a:endParaRPr/>
          </a:p>
        </p:txBody>
      </p:sp>
      <p:sp>
        <p:nvSpPr>
          <p:cNvPr id="153" name="Google Shape;153;p23"/>
          <p:cNvSpPr txBox="1"/>
          <p:nvPr>
            <p:ph type="title"/>
          </p:nvPr>
        </p:nvSpPr>
        <p:spPr>
          <a:xfrm>
            <a:off x="311700" y="4488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2720">
                <a:solidFill>
                  <a:srgbClr val="FF0000"/>
                </a:solidFill>
              </a:rPr>
              <a:t>Proposed CNN Model: P</a:t>
            </a:r>
            <a:r>
              <a:rPr lang="en" sz="2720">
                <a:solidFill>
                  <a:srgbClr val="FF0000"/>
                </a:solidFill>
              </a:rPr>
              <a:t>erformance</a:t>
            </a:r>
            <a:endParaRPr b="1" sz="272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24"/>
          <p:cNvGraphicFramePr/>
          <p:nvPr/>
        </p:nvGraphicFramePr>
        <p:xfrm>
          <a:off x="952500" y="1200775"/>
          <a:ext cx="3000000" cy="3000000"/>
        </p:xfrm>
        <a:graphic>
          <a:graphicData uri="http://schemas.openxmlformats.org/drawingml/2006/table">
            <a:tbl>
              <a:tblPr>
                <a:noFill/>
                <a:tableStyleId>{CCF85126-D60D-4896-8A30-2DE8A53BDE48}</a:tableStyleId>
              </a:tblPr>
              <a:tblGrid>
                <a:gridCol w="2595900"/>
                <a:gridCol w="2144775"/>
                <a:gridCol w="2498325"/>
              </a:tblGrid>
              <a:tr h="381000">
                <a:tc>
                  <a:txBody>
                    <a:bodyPr/>
                    <a:lstStyle/>
                    <a:p>
                      <a:pPr indent="0" lvl="0" marL="0" rtl="0" algn="ctr">
                        <a:spcBef>
                          <a:spcPts val="0"/>
                        </a:spcBef>
                        <a:spcAft>
                          <a:spcPts val="0"/>
                        </a:spcAft>
                        <a:buNone/>
                      </a:pPr>
                      <a:r>
                        <a:rPr b="1" lang="en"/>
                        <a:t>Comparison</a:t>
                      </a:r>
                      <a:endParaRPr b="1"/>
                    </a:p>
                  </a:txBody>
                  <a:tcPr marT="91425" marB="91425" marR="91425" marL="91425"/>
                </a:tc>
                <a:tc>
                  <a:txBody>
                    <a:bodyPr/>
                    <a:lstStyle/>
                    <a:p>
                      <a:pPr indent="0" lvl="0" marL="0" rtl="0" algn="ctr">
                        <a:spcBef>
                          <a:spcPts val="0"/>
                        </a:spcBef>
                        <a:spcAft>
                          <a:spcPts val="0"/>
                        </a:spcAft>
                        <a:buNone/>
                      </a:pPr>
                      <a:r>
                        <a:rPr b="1" lang="en"/>
                        <a:t>Baseline CNN</a:t>
                      </a:r>
                      <a:endParaRPr b="1"/>
                    </a:p>
                  </a:txBody>
                  <a:tcPr marT="91425" marB="91425" marR="91425" marL="91425">
                    <a:solidFill>
                      <a:srgbClr val="C27BA0"/>
                    </a:solidFill>
                  </a:tcPr>
                </a:tc>
                <a:tc>
                  <a:txBody>
                    <a:bodyPr/>
                    <a:lstStyle/>
                    <a:p>
                      <a:pPr indent="0" lvl="0" marL="0" rtl="0" algn="ctr">
                        <a:spcBef>
                          <a:spcPts val="0"/>
                        </a:spcBef>
                        <a:spcAft>
                          <a:spcPts val="0"/>
                        </a:spcAft>
                        <a:buNone/>
                      </a:pPr>
                      <a:r>
                        <a:rPr b="1" lang="en"/>
                        <a:t>Proposed CNN</a:t>
                      </a:r>
                      <a:endParaRPr b="1"/>
                    </a:p>
                  </a:txBody>
                  <a:tcPr marT="91425" marB="91425" marR="91425" marL="91425">
                    <a:solidFill>
                      <a:srgbClr val="C27BA0"/>
                    </a:solidFill>
                  </a:tcPr>
                </a:tc>
              </a:tr>
              <a:tr h="381000">
                <a:tc>
                  <a:txBody>
                    <a:bodyPr/>
                    <a:lstStyle/>
                    <a:p>
                      <a:pPr indent="0" lvl="0" marL="0" rtl="0" algn="l">
                        <a:spcBef>
                          <a:spcPts val="0"/>
                        </a:spcBef>
                        <a:spcAft>
                          <a:spcPts val="0"/>
                        </a:spcAft>
                        <a:buNone/>
                      </a:pPr>
                      <a:r>
                        <a:rPr b="1" lang="en"/>
                        <a:t>Input image size</a:t>
                      </a:r>
                      <a:endParaRPr b="1"/>
                    </a:p>
                  </a:txBody>
                  <a:tcPr marT="91425" marB="91425" marR="91425" marL="91425">
                    <a:solidFill>
                      <a:srgbClr val="9FC5E8"/>
                    </a:solidFill>
                  </a:tcPr>
                </a:tc>
                <a:tc>
                  <a:txBody>
                    <a:bodyPr/>
                    <a:lstStyle/>
                    <a:p>
                      <a:pPr indent="0" lvl="0" marL="0" rtl="0" algn="ctr">
                        <a:spcBef>
                          <a:spcPts val="0"/>
                        </a:spcBef>
                        <a:spcAft>
                          <a:spcPts val="0"/>
                        </a:spcAft>
                        <a:buNone/>
                      </a:pPr>
                      <a:r>
                        <a:rPr lang="en"/>
                        <a:t>62 x 62</a:t>
                      </a:r>
                      <a:endParaRPr/>
                    </a:p>
                  </a:txBody>
                  <a:tcPr marT="91425" marB="91425" marR="91425" marL="91425" anchor="ctr"/>
                </a:tc>
                <a:tc>
                  <a:txBody>
                    <a:bodyPr/>
                    <a:lstStyle/>
                    <a:p>
                      <a:pPr indent="0" lvl="0" marL="0" rtl="0" algn="ctr">
                        <a:spcBef>
                          <a:spcPts val="0"/>
                        </a:spcBef>
                        <a:spcAft>
                          <a:spcPts val="0"/>
                        </a:spcAft>
                        <a:buNone/>
                      </a:pPr>
                      <a:r>
                        <a:rPr lang="en"/>
                        <a:t>150 x 150</a:t>
                      </a:r>
                      <a:endParaRPr/>
                    </a:p>
                  </a:txBody>
                  <a:tcPr marT="91425" marB="91425" marR="91425" marL="91425" anchor="ctr">
                    <a:solidFill>
                      <a:srgbClr val="00FF00"/>
                    </a:solidFill>
                  </a:tcPr>
                </a:tc>
              </a:tr>
              <a:tr h="381000">
                <a:tc>
                  <a:txBody>
                    <a:bodyPr/>
                    <a:lstStyle/>
                    <a:p>
                      <a:pPr indent="0" lvl="0" marL="0" rtl="0" algn="l">
                        <a:spcBef>
                          <a:spcPts val="0"/>
                        </a:spcBef>
                        <a:spcAft>
                          <a:spcPts val="0"/>
                        </a:spcAft>
                        <a:buNone/>
                      </a:pPr>
                      <a:r>
                        <a:rPr b="1" lang="en"/>
                        <a:t>Output Classes</a:t>
                      </a:r>
                      <a:endParaRPr b="1"/>
                    </a:p>
                  </a:txBody>
                  <a:tcPr marT="91425" marB="91425" marR="91425" marL="91425">
                    <a:solidFill>
                      <a:srgbClr val="9FC5E8"/>
                    </a:solidFill>
                  </a:tcP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4</a:t>
                      </a:r>
                      <a:endParaRPr/>
                    </a:p>
                  </a:txBody>
                  <a:tcPr marT="91425" marB="91425" marR="91425" marL="91425" anchor="ctr">
                    <a:solidFill>
                      <a:srgbClr val="00FF00"/>
                    </a:solidFill>
                  </a:tcPr>
                </a:tc>
              </a:tr>
              <a:tr h="381000">
                <a:tc>
                  <a:txBody>
                    <a:bodyPr/>
                    <a:lstStyle/>
                    <a:p>
                      <a:pPr indent="0" lvl="0" marL="0" rtl="0" algn="l">
                        <a:spcBef>
                          <a:spcPts val="0"/>
                        </a:spcBef>
                        <a:spcAft>
                          <a:spcPts val="0"/>
                        </a:spcAft>
                        <a:buNone/>
                      </a:pPr>
                      <a:r>
                        <a:rPr b="1" lang="en"/>
                        <a:t>No. of Convolutional layers</a:t>
                      </a:r>
                      <a:endParaRPr b="1"/>
                    </a:p>
                  </a:txBody>
                  <a:tcPr marT="91425" marB="91425" marR="91425" marL="91425">
                    <a:solidFill>
                      <a:srgbClr val="9FC5E8"/>
                    </a:solidFill>
                  </a:tcPr>
                </a:tc>
                <a:tc>
                  <a:txBody>
                    <a:bodyPr/>
                    <a:lstStyle/>
                    <a:p>
                      <a:pPr indent="0" lvl="0" marL="0" rtl="0" algn="ctr">
                        <a:spcBef>
                          <a:spcPts val="0"/>
                        </a:spcBef>
                        <a:spcAft>
                          <a:spcPts val="0"/>
                        </a:spcAft>
                        <a:buNone/>
                      </a:pPr>
                      <a:r>
                        <a:rPr lang="en"/>
                        <a:t>2</a:t>
                      </a:r>
                      <a:endParaRPr/>
                    </a:p>
                  </a:txBody>
                  <a:tcPr marT="91425" marB="91425" marR="91425" marL="91425" anchor="ctr">
                    <a:solidFill>
                      <a:srgbClr val="00FF00"/>
                    </a:solidFill>
                  </a:tcPr>
                </a:tc>
                <a:tc>
                  <a:txBody>
                    <a:bodyPr/>
                    <a:lstStyle/>
                    <a:p>
                      <a:pPr indent="0" lvl="0" marL="0" rtl="0" algn="ctr">
                        <a:spcBef>
                          <a:spcPts val="0"/>
                        </a:spcBef>
                        <a:spcAft>
                          <a:spcPts val="0"/>
                        </a:spcAft>
                        <a:buNone/>
                      </a:pPr>
                      <a:r>
                        <a:rPr lang="en"/>
                        <a:t>4</a:t>
                      </a:r>
                      <a:endParaRPr/>
                    </a:p>
                  </a:txBody>
                  <a:tcPr marT="91425" marB="91425" marR="91425" marL="91425" anchor="ctr"/>
                </a:tc>
              </a:tr>
              <a:tr h="381000">
                <a:tc>
                  <a:txBody>
                    <a:bodyPr/>
                    <a:lstStyle/>
                    <a:p>
                      <a:pPr indent="0" lvl="0" marL="0" rtl="0" algn="l">
                        <a:spcBef>
                          <a:spcPts val="0"/>
                        </a:spcBef>
                        <a:spcAft>
                          <a:spcPts val="0"/>
                        </a:spcAft>
                        <a:buNone/>
                      </a:pPr>
                      <a:r>
                        <a:rPr b="1" lang="en"/>
                        <a:t>Dropout Layers</a:t>
                      </a:r>
                      <a:endParaRPr b="1"/>
                    </a:p>
                  </a:txBody>
                  <a:tcPr marT="91425" marB="91425" marR="91425" marL="91425">
                    <a:solidFill>
                      <a:srgbClr val="9FC5E8"/>
                    </a:solidFill>
                  </a:tcP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00FF00"/>
                    </a:solidFill>
                  </a:tcPr>
                </a:tc>
              </a:tr>
              <a:tr h="381000">
                <a:tc>
                  <a:txBody>
                    <a:bodyPr/>
                    <a:lstStyle/>
                    <a:p>
                      <a:pPr indent="0" lvl="0" marL="0" rtl="0" algn="l">
                        <a:spcBef>
                          <a:spcPts val="0"/>
                        </a:spcBef>
                        <a:spcAft>
                          <a:spcPts val="0"/>
                        </a:spcAft>
                        <a:buNone/>
                      </a:pPr>
                      <a:r>
                        <a:rPr b="1" lang="en"/>
                        <a:t>Final Training Accuracy</a:t>
                      </a:r>
                      <a:endParaRPr b="1"/>
                    </a:p>
                  </a:txBody>
                  <a:tcPr marT="91425" marB="91425" marR="91425" marL="91425">
                    <a:solidFill>
                      <a:srgbClr val="9FC5E8"/>
                    </a:solidFill>
                  </a:tcPr>
                </a:tc>
                <a:tc>
                  <a:txBody>
                    <a:bodyPr/>
                    <a:lstStyle/>
                    <a:p>
                      <a:pPr indent="0" lvl="0" marL="0" rtl="0" algn="ctr">
                        <a:spcBef>
                          <a:spcPts val="0"/>
                        </a:spcBef>
                        <a:spcAft>
                          <a:spcPts val="0"/>
                        </a:spcAft>
                        <a:buNone/>
                      </a:pPr>
                      <a:r>
                        <a:rPr lang="en"/>
                        <a:t>98.51 %</a:t>
                      </a:r>
                      <a:endParaRPr/>
                    </a:p>
                  </a:txBody>
                  <a:tcPr marT="91425" marB="91425" marR="91425" marL="91425" anchor="ctr">
                    <a:solidFill>
                      <a:srgbClr val="00FF00"/>
                    </a:solidFill>
                  </a:tcPr>
                </a:tc>
                <a:tc>
                  <a:txBody>
                    <a:bodyPr/>
                    <a:lstStyle/>
                    <a:p>
                      <a:pPr indent="0" lvl="0" marL="0" rtl="0" algn="ctr">
                        <a:spcBef>
                          <a:spcPts val="0"/>
                        </a:spcBef>
                        <a:spcAft>
                          <a:spcPts val="0"/>
                        </a:spcAft>
                        <a:buNone/>
                      </a:pPr>
                      <a:r>
                        <a:rPr lang="en"/>
                        <a:t>94.39 %</a:t>
                      </a:r>
                      <a:endParaRPr/>
                    </a:p>
                  </a:txBody>
                  <a:tcPr marT="91425" marB="91425" marR="91425" marL="91425" anchor="ctr"/>
                </a:tc>
              </a:tr>
              <a:tr h="381000">
                <a:tc>
                  <a:txBody>
                    <a:bodyPr/>
                    <a:lstStyle/>
                    <a:p>
                      <a:pPr indent="0" lvl="0" marL="0" rtl="0" algn="l">
                        <a:spcBef>
                          <a:spcPts val="0"/>
                        </a:spcBef>
                        <a:spcAft>
                          <a:spcPts val="0"/>
                        </a:spcAft>
                        <a:buNone/>
                      </a:pPr>
                      <a:r>
                        <a:rPr b="1" lang="en"/>
                        <a:t>Final Training Loss</a:t>
                      </a:r>
                      <a:endParaRPr b="1"/>
                    </a:p>
                  </a:txBody>
                  <a:tcPr marT="91425" marB="91425" marR="91425" marL="91425">
                    <a:solidFill>
                      <a:srgbClr val="9FC5E8"/>
                    </a:solidFill>
                  </a:tcPr>
                </a:tc>
                <a:tc>
                  <a:txBody>
                    <a:bodyPr/>
                    <a:lstStyle/>
                    <a:p>
                      <a:pPr indent="0" lvl="0" marL="0" rtl="0" algn="ctr">
                        <a:spcBef>
                          <a:spcPts val="0"/>
                        </a:spcBef>
                        <a:spcAft>
                          <a:spcPts val="0"/>
                        </a:spcAft>
                        <a:buNone/>
                      </a:pPr>
                      <a:r>
                        <a:rPr lang="en"/>
                        <a:t>0.03</a:t>
                      </a:r>
                      <a:endParaRPr/>
                    </a:p>
                  </a:txBody>
                  <a:tcPr marT="91425" marB="91425" marR="91425" marL="91425" anchor="ctr">
                    <a:solidFill>
                      <a:srgbClr val="00FF00"/>
                    </a:solidFill>
                  </a:tcPr>
                </a:tc>
                <a:tc>
                  <a:txBody>
                    <a:bodyPr/>
                    <a:lstStyle/>
                    <a:p>
                      <a:pPr indent="0" lvl="0" marL="0" rtl="0" algn="ctr">
                        <a:spcBef>
                          <a:spcPts val="0"/>
                        </a:spcBef>
                        <a:spcAft>
                          <a:spcPts val="0"/>
                        </a:spcAft>
                        <a:buNone/>
                      </a:pPr>
                      <a:r>
                        <a:rPr lang="en"/>
                        <a:t>0.13</a:t>
                      </a:r>
                      <a:endParaRPr/>
                    </a:p>
                  </a:txBody>
                  <a:tcPr marT="91425" marB="91425" marR="91425" marL="91425" anchor="ctr"/>
                </a:tc>
              </a:tr>
              <a:tr h="381000">
                <a:tc>
                  <a:txBody>
                    <a:bodyPr/>
                    <a:lstStyle/>
                    <a:p>
                      <a:pPr indent="0" lvl="0" marL="0" rtl="0" algn="l">
                        <a:spcBef>
                          <a:spcPts val="0"/>
                        </a:spcBef>
                        <a:spcAft>
                          <a:spcPts val="0"/>
                        </a:spcAft>
                        <a:buNone/>
                      </a:pPr>
                      <a:r>
                        <a:rPr b="1" lang="en"/>
                        <a:t>Validation Accuracy</a:t>
                      </a:r>
                      <a:endParaRPr b="1"/>
                    </a:p>
                  </a:txBody>
                  <a:tcPr marT="91425" marB="91425" marR="91425" marL="91425">
                    <a:solidFill>
                      <a:srgbClr val="9FC5E8"/>
                    </a:solidFill>
                  </a:tcPr>
                </a:tc>
                <a:tc>
                  <a:txBody>
                    <a:bodyPr/>
                    <a:lstStyle/>
                    <a:p>
                      <a:pPr indent="0" lvl="0" marL="0" rtl="0" algn="ctr">
                        <a:spcBef>
                          <a:spcPts val="0"/>
                        </a:spcBef>
                        <a:spcAft>
                          <a:spcPts val="0"/>
                        </a:spcAft>
                        <a:buNone/>
                      </a:pPr>
                      <a:r>
                        <a:rPr lang="en">
                          <a:solidFill>
                            <a:schemeClr val="dk1"/>
                          </a:solidFill>
                        </a:rPr>
                        <a:t>84.19 %</a:t>
                      </a:r>
                      <a:endParaRPr/>
                    </a:p>
                  </a:txBody>
                  <a:tcPr marT="91425" marB="91425" marR="91425" marL="91425" anchor="ctr"/>
                </a:tc>
                <a:tc>
                  <a:txBody>
                    <a:bodyPr/>
                    <a:lstStyle/>
                    <a:p>
                      <a:pPr indent="0" lvl="0" marL="0" rtl="0" algn="ctr">
                        <a:spcBef>
                          <a:spcPts val="0"/>
                        </a:spcBef>
                        <a:spcAft>
                          <a:spcPts val="0"/>
                        </a:spcAft>
                        <a:buNone/>
                      </a:pPr>
                      <a:r>
                        <a:rPr lang="en"/>
                        <a:t>91.68 %</a:t>
                      </a:r>
                      <a:endParaRPr/>
                    </a:p>
                  </a:txBody>
                  <a:tcPr marT="91425" marB="91425" marR="91425" marL="91425" anchor="ctr">
                    <a:solidFill>
                      <a:srgbClr val="00FF00"/>
                    </a:solidFill>
                  </a:tcPr>
                </a:tc>
              </a:tr>
              <a:tr h="381000">
                <a:tc>
                  <a:txBody>
                    <a:bodyPr/>
                    <a:lstStyle/>
                    <a:p>
                      <a:pPr indent="0" lvl="0" marL="0" rtl="0" algn="l">
                        <a:spcBef>
                          <a:spcPts val="0"/>
                        </a:spcBef>
                        <a:spcAft>
                          <a:spcPts val="0"/>
                        </a:spcAft>
                        <a:buNone/>
                      </a:pPr>
                      <a:r>
                        <a:rPr b="1" lang="en"/>
                        <a:t>Validation Loss</a:t>
                      </a:r>
                      <a:endParaRPr b="1"/>
                    </a:p>
                  </a:txBody>
                  <a:tcPr marT="91425" marB="91425" marR="91425" marL="91425">
                    <a:solidFill>
                      <a:srgbClr val="9FC5E8"/>
                    </a:solidFill>
                  </a:tcPr>
                </a:tc>
                <a:tc>
                  <a:txBody>
                    <a:bodyPr/>
                    <a:lstStyle/>
                    <a:p>
                      <a:pPr indent="0" lvl="0" marL="0" rtl="0" algn="ctr">
                        <a:spcBef>
                          <a:spcPts val="0"/>
                        </a:spcBef>
                        <a:spcAft>
                          <a:spcPts val="0"/>
                        </a:spcAft>
                        <a:buNone/>
                      </a:pPr>
                      <a:r>
                        <a:rPr lang="en"/>
                        <a:t>0.55</a:t>
                      </a:r>
                      <a:endParaRPr/>
                    </a:p>
                  </a:txBody>
                  <a:tcPr marT="91425" marB="91425" marR="91425" marL="91425" anchor="ctr"/>
                </a:tc>
                <a:tc>
                  <a:txBody>
                    <a:bodyPr/>
                    <a:lstStyle/>
                    <a:p>
                      <a:pPr indent="0" lvl="0" marL="0" rtl="0" algn="ctr">
                        <a:spcBef>
                          <a:spcPts val="0"/>
                        </a:spcBef>
                        <a:spcAft>
                          <a:spcPts val="0"/>
                        </a:spcAft>
                        <a:buNone/>
                      </a:pPr>
                      <a:r>
                        <a:rPr lang="en"/>
                        <a:t>0. 38</a:t>
                      </a:r>
                      <a:endParaRPr/>
                    </a:p>
                  </a:txBody>
                  <a:tcPr marT="91425" marB="91425" marR="91425" marL="91425" anchor="ctr">
                    <a:solidFill>
                      <a:srgbClr val="00FF00"/>
                    </a:solidFill>
                  </a:tcPr>
                </a:tc>
              </a:tr>
            </a:tbl>
          </a:graphicData>
        </a:graphic>
      </p:graphicFrame>
      <p:sp>
        <p:nvSpPr>
          <p:cNvPr id="159" name="Google Shape;159;p24"/>
          <p:cNvSpPr txBox="1"/>
          <p:nvPr>
            <p:ph type="title"/>
          </p:nvPr>
        </p:nvSpPr>
        <p:spPr>
          <a:xfrm>
            <a:off x="311700" y="4488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 sz="2720">
                <a:solidFill>
                  <a:srgbClr val="FF0000"/>
                </a:solidFill>
              </a:rPr>
              <a:t>Conclusion </a:t>
            </a:r>
            <a:endParaRPr b="1" sz="272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109800" y="2202750"/>
            <a:ext cx="8924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t>Thank you...</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311700" y="1254675"/>
            <a:ext cx="8520600" cy="3796800"/>
          </a:xfrm>
          <a:prstGeom prst="rect">
            <a:avLst/>
          </a:prstGeom>
        </p:spPr>
        <p:txBody>
          <a:bodyPr anchorCtr="0" anchor="t" bIns="45700" lIns="91425" spcFirstLastPara="1" rIns="91425" wrap="square" tIns="45700">
            <a:noAutofit/>
          </a:bodyPr>
          <a:lstStyle/>
          <a:p>
            <a:pPr indent="-349250" lvl="0" marL="457200" rtl="0" algn="l">
              <a:lnSpc>
                <a:spcPct val="150000"/>
              </a:lnSpc>
              <a:spcBef>
                <a:spcPts val="1000"/>
              </a:spcBef>
              <a:spcAft>
                <a:spcPts val="0"/>
              </a:spcAft>
              <a:buClr>
                <a:schemeClr val="dk1"/>
              </a:buClr>
              <a:buSzPts val="1900"/>
              <a:buChar char="•"/>
            </a:pPr>
            <a:r>
              <a:rPr lang="en" sz="1900">
                <a:solidFill>
                  <a:schemeClr val="dk1"/>
                </a:solidFill>
              </a:rPr>
              <a:t>Affects over 700,000 people within the United States</a:t>
            </a:r>
            <a:r>
              <a:rPr lang="en" sz="1900"/>
              <a:t>.</a:t>
            </a:r>
            <a:endParaRPr sz="1900">
              <a:solidFill>
                <a:schemeClr val="dk1"/>
              </a:solidFill>
            </a:endParaRPr>
          </a:p>
          <a:p>
            <a:pPr indent="-349250" lvl="0" marL="457200" rtl="0" algn="l">
              <a:lnSpc>
                <a:spcPct val="150000"/>
              </a:lnSpc>
              <a:spcBef>
                <a:spcPts val="1000"/>
              </a:spcBef>
              <a:spcAft>
                <a:spcPts val="0"/>
              </a:spcAft>
              <a:buClr>
                <a:schemeClr val="dk1"/>
              </a:buClr>
              <a:buSzPts val="1900"/>
              <a:buChar char="•"/>
            </a:pPr>
            <a:r>
              <a:rPr lang="en" sz="1900">
                <a:solidFill>
                  <a:schemeClr val="dk1"/>
                </a:solidFill>
              </a:rPr>
              <a:t>Caution and care has to be taken in the accuracy of the diagnosis, treatment, and planning to increase the life expectancy of that patient.</a:t>
            </a:r>
            <a:endParaRPr sz="1900">
              <a:solidFill>
                <a:schemeClr val="dk1"/>
              </a:solidFill>
            </a:endParaRPr>
          </a:p>
          <a:p>
            <a:pPr indent="-349250" lvl="0" marL="457200" rtl="0" algn="l">
              <a:lnSpc>
                <a:spcPct val="150000"/>
              </a:lnSpc>
              <a:spcBef>
                <a:spcPts val="1000"/>
              </a:spcBef>
              <a:spcAft>
                <a:spcPts val="0"/>
              </a:spcAft>
              <a:buClr>
                <a:schemeClr val="dk1"/>
              </a:buClr>
              <a:buSzPts val="1900"/>
              <a:buChar char="•"/>
            </a:pPr>
            <a:r>
              <a:rPr lang="en" sz="1900">
                <a:solidFill>
                  <a:schemeClr val="dk1"/>
                </a:solidFill>
              </a:rPr>
              <a:t>Radiologists and clinical experts are tasked with detection and identification.</a:t>
            </a:r>
            <a:endParaRPr sz="1900">
              <a:solidFill>
                <a:schemeClr val="dk1"/>
              </a:solidFill>
            </a:endParaRPr>
          </a:p>
          <a:p>
            <a:pPr indent="-349250" lvl="0" marL="457200" rtl="0" algn="l">
              <a:lnSpc>
                <a:spcPct val="150000"/>
              </a:lnSpc>
              <a:spcBef>
                <a:spcPts val="1000"/>
              </a:spcBef>
              <a:spcAft>
                <a:spcPts val="1000"/>
              </a:spcAft>
              <a:buClr>
                <a:schemeClr val="dk1"/>
              </a:buClr>
              <a:buSzPts val="1900"/>
              <a:buChar char="•"/>
            </a:pPr>
            <a:r>
              <a:rPr lang="en" sz="1900">
                <a:solidFill>
                  <a:schemeClr val="dk1"/>
                </a:solidFill>
              </a:rPr>
              <a:t>To reduce the introduction of human error we use Machine Learning for automatic classification.</a:t>
            </a:r>
            <a:endParaRPr sz="1900">
              <a:solidFill>
                <a:schemeClr val="dk1"/>
              </a:solidFill>
            </a:endParaRPr>
          </a:p>
        </p:txBody>
      </p:sp>
      <p:sp>
        <p:nvSpPr>
          <p:cNvPr id="96" name="Google Shape;96;p15"/>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 sz="2720">
                <a:solidFill>
                  <a:srgbClr val="FF0000"/>
                </a:solidFill>
              </a:rPr>
              <a:t>Motivation / </a:t>
            </a:r>
            <a:r>
              <a:rPr lang="en" sz="2720">
                <a:solidFill>
                  <a:srgbClr val="FF0000"/>
                </a:solidFill>
              </a:rPr>
              <a:t>Problem</a:t>
            </a:r>
            <a:endParaRPr b="1" sz="272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2720">
                <a:solidFill>
                  <a:srgbClr val="FF0000"/>
                </a:solidFill>
              </a:rPr>
              <a:t>Task</a:t>
            </a:r>
            <a:endParaRPr b="1" sz="2720">
              <a:solidFill>
                <a:srgbClr val="FF0000"/>
              </a:solidFill>
            </a:endParaRPr>
          </a:p>
        </p:txBody>
      </p:sp>
      <p:sp>
        <p:nvSpPr>
          <p:cNvPr id="102" name="Google Shape;102;p16"/>
          <p:cNvSpPr txBox="1"/>
          <p:nvPr>
            <p:ph idx="1" type="body"/>
          </p:nvPr>
        </p:nvSpPr>
        <p:spPr>
          <a:xfrm>
            <a:off x="311700" y="1152475"/>
            <a:ext cx="8397000" cy="36618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 sz="1900"/>
              <a:t>Implement CNN model with the ability to detect brain tumors in Images.</a:t>
            </a:r>
            <a:endParaRPr sz="1900"/>
          </a:p>
          <a:p>
            <a:pPr indent="-349250" lvl="0" marL="457200" rtl="0" algn="l">
              <a:lnSpc>
                <a:spcPct val="150000"/>
              </a:lnSpc>
              <a:spcBef>
                <a:spcPts val="1000"/>
              </a:spcBef>
              <a:spcAft>
                <a:spcPts val="0"/>
              </a:spcAft>
              <a:buSzPts val="1900"/>
              <a:buChar char="•"/>
            </a:pPr>
            <a:r>
              <a:rPr lang="en" sz="1900"/>
              <a:t>Baseline : CNN model used in paper[1] with 84% validation accuracy.</a:t>
            </a:r>
            <a:endParaRPr sz="1900"/>
          </a:p>
          <a:p>
            <a:pPr indent="-349250" lvl="0" marL="457200" rtl="0" algn="l">
              <a:lnSpc>
                <a:spcPct val="115000"/>
              </a:lnSpc>
              <a:spcBef>
                <a:spcPts val="1000"/>
              </a:spcBef>
              <a:spcAft>
                <a:spcPts val="0"/>
              </a:spcAft>
              <a:buSzPts val="1900"/>
              <a:buChar char="•"/>
            </a:pPr>
            <a:r>
              <a:rPr lang="en" sz="1900"/>
              <a:t>Proposed: </a:t>
            </a:r>
            <a:endParaRPr sz="1900"/>
          </a:p>
          <a:p>
            <a:pPr indent="-254000" lvl="1" marL="742950" rtl="0" algn="l">
              <a:lnSpc>
                <a:spcPct val="115000"/>
              </a:lnSpc>
              <a:spcBef>
                <a:spcPts val="1000"/>
              </a:spcBef>
              <a:spcAft>
                <a:spcPts val="0"/>
              </a:spcAft>
              <a:buSzPts val="1900"/>
              <a:buChar char="–"/>
            </a:pPr>
            <a:r>
              <a:rPr lang="en" sz="1900"/>
              <a:t>CNN to get better accuracy. </a:t>
            </a:r>
            <a:endParaRPr sz="1900"/>
          </a:p>
          <a:p>
            <a:pPr indent="-254000" lvl="1" marL="742950" rtl="0" algn="l">
              <a:lnSpc>
                <a:spcPct val="115000"/>
              </a:lnSpc>
              <a:spcBef>
                <a:spcPts val="1000"/>
              </a:spcBef>
              <a:spcAft>
                <a:spcPts val="0"/>
              </a:spcAft>
              <a:buSzPts val="1900"/>
              <a:buChar char="–"/>
            </a:pPr>
            <a:r>
              <a:rPr lang="en" sz="1900"/>
              <a:t>Faster R-CNN for Image segmentation to identify the location of the tumor.</a:t>
            </a:r>
            <a:endParaRPr sz="1900"/>
          </a:p>
          <a:p>
            <a:pPr indent="0" lvl="0" marL="0" rtl="0" algn="l">
              <a:lnSpc>
                <a:spcPct val="115000"/>
              </a:lnSpc>
              <a:spcBef>
                <a:spcPts val="1000"/>
              </a:spcBef>
              <a:spcAft>
                <a:spcPts val="0"/>
              </a:spcAft>
              <a:buNone/>
            </a:pPr>
            <a:r>
              <a:t/>
            </a:r>
            <a:endParaRPr sz="1900"/>
          </a:p>
          <a:p>
            <a:pPr indent="0" lvl="0" marL="0" marR="76200" rtl="0" algn="l">
              <a:lnSpc>
                <a:spcPct val="156250"/>
              </a:lnSpc>
              <a:spcBef>
                <a:spcPts val="0"/>
              </a:spcBef>
              <a:spcAft>
                <a:spcPts val="0"/>
              </a:spcAft>
              <a:buNone/>
            </a:pPr>
            <a:r>
              <a:rPr lang="en" sz="1250">
                <a:highlight>
                  <a:srgbClr val="FCFCFC"/>
                </a:highlight>
              </a:rPr>
              <a:t>[1]  Abiwinanda N., Hanif M., Hesaputra S.T., Handayani A., Mengko T.R. (2019), </a:t>
            </a:r>
            <a:r>
              <a:rPr b="1" lang="en" sz="1250">
                <a:highlight>
                  <a:srgbClr val="FCFCFC"/>
                </a:highlight>
              </a:rPr>
              <a:t>Brain Tumor Classification Using Convolutional Neural Network</a:t>
            </a:r>
            <a:endParaRPr b="1" sz="1250">
              <a:highlight>
                <a:srgbClr val="FCFCFC"/>
              </a:highlight>
            </a:endParaRPr>
          </a:p>
          <a:p>
            <a:pPr indent="0" lvl="0" marL="342900" rtl="0" algn="l">
              <a:lnSpc>
                <a:spcPct val="150000"/>
              </a:lnSpc>
              <a:spcBef>
                <a:spcPts val="1000"/>
              </a:spcBef>
              <a:spcAft>
                <a:spcPts val="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2720">
                <a:solidFill>
                  <a:srgbClr val="FF0000"/>
                </a:solidFill>
              </a:rPr>
              <a:t>Dataset </a:t>
            </a:r>
            <a:endParaRPr b="1" sz="2720">
              <a:solidFill>
                <a:srgbClr val="FF0000"/>
              </a:solidFill>
            </a:endParaRPr>
          </a:p>
        </p:txBody>
      </p:sp>
      <p:sp>
        <p:nvSpPr>
          <p:cNvPr id="108" name="Google Shape;108;p17"/>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368300" lvl="0" marL="457200" rtl="0" algn="l">
              <a:lnSpc>
                <a:spcPct val="150000"/>
              </a:lnSpc>
              <a:spcBef>
                <a:spcPts val="1000"/>
              </a:spcBef>
              <a:spcAft>
                <a:spcPts val="0"/>
              </a:spcAft>
              <a:buClr>
                <a:schemeClr val="dk1"/>
              </a:buClr>
              <a:buSzPts val="2200"/>
              <a:buChar char="•"/>
            </a:pPr>
            <a:r>
              <a:rPr lang="en" sz="2200">
                <a:solidFill>
                  <a:schemeClr val="dk1"/>
                </a:solidFill>
              </a:rPr>
              <a:t>3,565 raw MRI images found in Kaggle*.</a:t>
            </a:r>
            <a:endParaRPr sz="2200">
              <a:solidFill>
                <a:schemeClr val="dk1"/>
              </a:solidFill>
            </a:endParaRPr>
          </a:p>
          <a:p>
            <a:pPr indent="-368300" lvl="0" marL="457200" rtl="0" algn="l">
              <a:lnSpc>
                <a:spcPct val="150000"/>
              </a:lnSpc>
              <a:spcBef>
                <a:spcPts val="1000"/>
              </a:spcBef>
              <a:spcAft>
                <a:spcPts val="0"/>
              </a:spcAft>
              <a:buClr>
                <a:schemeClr val="dk1"/>
              </a:buClr>
              <a:buSzPts val="2200"/>
              <a:buChar char="•"/>
            </a:pPr>
            <a:r>
              <a:rPr lang="en" sz="2200">
                <a:solidFill>
                  <a:schemeClr val="dk1"/>
                </a:solidFill>
              </a:rPr>
              <a:t>Each Image is of different sizes.</a:t>
            </a:r>
            <a:endParaRPr sz="2200">
              <a:solidFill>
                <a:schemeClr val="dk1"/>
              </a:solidFill>
            </a:endParaRPr>
          </a:p>
          <a:p>
            <a:pPr indent="-368300" lvl="0" marL="457200" rtl="0" algn="l">
              <a:lnSpc>
                <a:spcPct val="150000"/>
              </a:lnSpc>
              <a:spcBef>
                <a:spcPts val="1000"/>
              </a:spcBef>
              <a:spcAft>
                <a:spcPts val="0"/>
              </a:spcAft>
              <a:buClr>
                <a:schemeClr val="dk1"/>
              </a:buClr>
              <a:buSzPts val="2200"/>
              <a:buChar char="•"/>
            </a:pPr>
            <a:r>
              <a:rPr lang="en" sz="2200">
                <a:solidFill>
                  <a:schemeClr val="dk1"/>
                </a:solidFill>
              </a:rPr>
              <a:t>Varying tumor location with size and different </a:t>
            </a:r>
            <a:r>
              <a:rPr lang="en" sz="2200">
                <a:solidFill>
                  <a:schemeClr val="dk1"/>
                </a:solidFill>
              </a:rPr>
              <a:t>types</a:t>
            </a:r>
            <a:r>
              <a:rPr lang="en" sz="2200">
                <a:solidFill>
                  <a:schemeClr val="dk1"/>
                </a:solidFill>
              </a:rPr>
              <a:t>.</a:t>
            </a:r>
            <a:endParaRPr sz="2200">
              <a:solidFill>
                <a:schemeClr val="dk1"/>
              </a:solidFill>
            </a:endParaRPr>
          </a:p>
          <a:p>
            <a:pPr indent="-368300" lvl="0" marL="457200" rtl="0" algn="l">
              <a:lnSpc>
                <a:spcPct val="150000"/>
              </a:lnSpc>
              <a:spcBef>
                <a:spcPts val="1000"/>
              </a:spcBef>
              <a:spcAft>
                <a:spcPts val="0"/>
              </a:spcAft>
              <a:buClr>
                <a:schemeClr val="dk1"/>
              </a:buClr>
              <a:buSzPts val="2200"/>
              <a:buChar char="•"/>
            </a:pPr>
            <a:r>
              <a:rPr lang="en" sz="2200">
                <a:solidFill>
                  <a:schemeClr val="dk1"/>
                </a:solidFill>
              </a:rPr>
              <a:t>3 different tumor types : Glioma, Meningioma, and pituitary; + 1 for No </a:t>
            </a:r>
            <a:r>
              <a:rPr lang="en" sz="2200">
                <a:solidFill>
                  <a:schemeClr val="dk1"/>
                </a:solidFill>
              </a:rPr>
              <a:t>tumor</a:t>
            </a:r>
            <a:r>
              <a:rPr lang="en" sz="2200">
                <a:solidFill>
                  <a:schemeClr val="dk1"/>
                </a:solidFill>
              </a:rPr>
              <a:t>.</a:t>
            </a:r>
            <a:endParaRPr sz="2200">
              <a:solidFill>
                <a:schemeClr val="dk1"/>
              </a:solidFill>
            </a:endParaRPr>
          </a:p>
          <a:p>
            <a:pPr indent="-368300" lvl="0" marL="457200" rtl="0" algn="l">
              <a:lnSpc>
                <a:spcPct val="150000"/>
              </a:lnSpc>
              <a:spcBef>
                <a:spcPts val="1000"/>
              </a:spcBef>
              <a:spcAft>
                <a:spcPts val="0"/>
              </a:spcAft>
              <a:buClr>
                <a:schemeClr val="dk1"/>
              </a:buClr>
              <a:buSzPts val="2200"/>
              <a:buChar char="•"/>
            </a:pPr>
            <a:r>
              <a:rPr lang="en" sz="2200">
                <a:solidFill>
                  <a:schemeClr val="dk1"/>
                </a:solidFill>
              </a:rPr>
              <a:t>Resized image shape 3 x </a:t>
            </a:r>
            <a:r>
              <a:rPr lang="en" sz="2200"/>
              <a:t>300</a:t>
            </a:r>
            <a:r>
              <a:rPr lang="en" sz="2200"/>
              <a:t> x 300   </a:t>
            </a:r>
            <a:endParaRPr>
              <a:solidFill>
                <a:schemeClr val="dk1"/>
              </a:solidFill>
            </a:endParaRPr>
          </a:p>
          <a:p>
            <a:pPr indent="0" lvl="0" marL="0" rtl="0" algn="l">
              <a:spcBef>
                <a:spcPts val="1000"/>
              </a:spcBef>
              <a:spcAft>
                <a:spcPts val="0"/>
              </a:spcAft>
              <a:buNone/>
            </a:pPr>
            <a:r>
              <a:rPr b="1" lang="en" sz="1200">
                <a:solidFill>
                  <a:schemeClr val="dk1"/>
                </a:solidFill>
              </a:rPr>
              <a:t>* source :</a:t>
            </a:r>
            <a:r>
              <a:rPr lang="en" sz="1200">
                <a:solidFill>
                  <a:schemeClr val="dk1"/>
                </a:solidFill>
              </a:rPr>
              <a:t> </a:t>
            </a:r>
            <a:r>
              <a:rPr lang="en" sz="1200" u="sng">
                <a:solidFill>
                  <a:schemeClr val="hlink"/>
                </a:solidFill>
                <a:hlinkClick r:id="rId3"/>
              </a:rPr>
              <a:t>https://www.kaggle.com/sartajbhuvaji/brain-tumor-classification-mri</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8"/>
          <p:cNvPicPr preferRelativeResize="0"/>
          <p:nvPr/>
        </p:nvPicPr>
        <p:blipFill rotWithShape="1">
          <a:blip r:embed="rId3">
            <a:alphaModFix/>
          </a:blip>
          <a:srcRect b="0" l="-2250" r="2250" t="0"/>
          <a:stretch/>
        </p:blipFill>
        <p:spPr>
          <a:xfrm>
            <a:off x="833675" y="1017725"/>
            <a:ext cx="3526400" cy="3689500"/>
          </a:xfrm>
          <a:prstGeom prst="rect">
            <a:avLst/>
          </a:prstGeom>
          <a:noFill/>
          <a:ln>
            <a:noFill/>
          </a:ln>
        </p:spPr>
      </p:pic>
      <p:pic>
        <p:nvPicPr>
          <p:cNvPr id="114" name="Google Shape;114;p18"/>
          <p:cNvPicPr preferRelativeResize="0"/>
          <p:nvPr/>
        </p:nvPicPr>
        <p:blipFill rotWithShape="1">
          <a:blip r:embed="rId4">
            <a:alphaModFix/>
          </a:blip>
          <a:srcRect b="0" l="0" r="0" t="1185"/>
          <a:stretch/>
        </p:blipFill>
        <p:spPr>
          <a:xfrm>
            <a:off x="4572000" y="1017725"/>
            <a:ext cx="3478225" cy="3689501"/>
          </a:xfrm>
          <a:prstGeom prst="rect">
            <a:avLst/>
          </a:prstGeom>
          <a:noFill/>
          <a:ln>
            <a:noFill/>
          </a:ln>
        </p:spPr>
      </p:pic>
      <p:sp>
        <p:nvSpPr>
          <p:cNvPr id="115" name="Google Shape;115;p18"/>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2720">
                <a:solidFill>
                  <a:srgbClr val="FF0000"/>
                </a:solidFill>
              </a:rPr>
              <a:t>Sample Images </a:t>
            </a:r>
            <a:endParaRPr b="1" sz="272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8417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2720">
                <a:solidFill>
                  <a:srgbClr val="FF0000"/>
                </a:solidFill>
              </a:rPr>
              <a:t>Baseline Model (CNN): Parameters</a:t>
            </a:r>
            <a:endParaRPr b="1" sz="2720">
              <a:solidFill>
                <a:srgbClr val="FF0000"/>
              </a:solidFill>
            </a:endParaRPr>
          </a:p>
        </p:txBody>
      </p:sp>
      <p:pic>
        <p:nvPicPr>
          <p:cNvPr id="121" name="Google Shape;121;p19"/>
          <p:cNvPicPr preferRelativeResize="0"/>
          <p:nvPr/>
        </p:nvPicPr>
        <p:blipFill>
          <a:blip r:embed="rId3">
            <a:alphaModFix/>
          </a:blip>
          <a:stretch>
            <a:fillRect/>
          </a:stretch>
        </p:blipFill>
        <p:spPr>
          <a:xfrm>
            <a:off x="1039000" y="1360675"/>
            <a:ext cx="5159025" cy="3085625"/>
          </a:xfrm>
          <a:prstGeom prst="rect">
            <a:avLst/>
          </a:prstGeom>
          <a:noFill/>
          <a:ln>
            <a:noFill/>
          </a:ln>
        </p:spPr>
      </p:pic>
      <p:pic>
        <p:nvPicPr>
          <p:cNvPr id="122" name="Google Shape;122;p19"/>
          <p:cNvPicPr preferRelativeResize="0"/>
          <p:nvPr/>
        </p:nvPicPr>
        <p:blipFill rotWithShape="1">
          <a:blip r:embed="rId4">
            <a:alphaModFix/>
          </a:blip>
          <a:srcRect b="19338" l="19535" r="61171" t="4465"/>
          <a:stretch/>
        </p:blipFill>
        <p:spPr>
          <a:xfrm>
            <a:off x="6457725" y="1056875"/>
            <a:ext cx="1402700" cy="369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152400" y="1298625"/>
            <a:ext cx="5352525" cy="3277050"/>
          </a:xfrm>
          <a:prstGeom prst="rect">
            <a:avLst/>
          </a:prstGeom>
          <a:noFill/>
          <a:ln>
            <a:noFill/>
          </a:ln>
        </p:spPr>
      </p:pic>
      <p:sp>
        <p:nvSpPr>
          <p:cNvPr id="128" name="Google Shape;128;p20"/>
          <p:cNvSpPr txBox="1"/>
          <p:nvPr/>
        </p:nvSpPr>
        <p:spPr>
          <a:xfrm>
            <a:off x="5253500" y="1971725"/>
            <a:ext cx="3189300" cy="109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Overall Performance: </a:t>
            </a:r>
            <a:endParaRPr b="1" sz="1700"/>
          </a:p>
          <a:p>
            <a:pPr indent="0" lvl="0" marL="0" rtl="0" algn="ctr">
              <a:spcBef>
                <a:spcPts val="0"/>
              </a:spcBef>
              <a:spcAft>
                <a:spcPts val="0"/>
              </a:spcAft>
              <a:buNone/>
            </a:pPr>
            <a:r>
              <a:rPr lang="en"/>
              <a:t>Validation accuracy: 84.19%</a:t>
            </a:r>
            <a:endParaRPr/>
          </a:p>
          <a:p>
            <a:pPr indent="0" lvl="0" marL="0" rtl="0" algn="ctr">
              <a:spcBef>
                <a:spcPts val="0"/>
              </a:spcBef>
              <a:spcAft>
                <a:spcPts val="0"/>
              </a:spcAft>
              <a:buNone/>
            </a:pPr>
            <a:r>
              <a:rPr lang="en"/>
              <a:t>Training Accuracy: 98.51%</a:t>
            </a:r>
            <a:endParaRPr/>
          </a:p>
          <a:p>
            <a:pPr indent="0" lvl="0" marL="0" rtl="0" algn="l">
              <a:spcBef>
                <a:spcPts val="0"/>
              </a:spcBef>
              <a:spcAft>
                <a:spcPts val="0"/>
              </a:spcAft>
              <a:buNone/>
            </a:pPr>
            <a:r>
              <a:t/>
            </a:r>
            <a:endParaRPr/>
          </a:p>
        </p:txBody>
      </p:sp>
      <p:sp>
        <p:nvSpPr>
          <p:cNvPr id="129" name="Google Shape;129;p20"/>
          <p:cNvSpPr txBox="1"/>
          <p:nvPr>
            <p:ph type="title"/>
          </p:nvPr>
        </p:nvSpPr>
        <p:spPr>
          <a:xfrm>
            <a:off x="311700" y="48417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2720">
                <a:solidFill>
                  <a:srgbClr val="FF0000"/>
                </a:solidFill>
              </a:rPr>
              <a:t>Baseline Model (CNN): P</a:t>
            </a:r>
            <a:r>
              <a:rPr lang="en" sz="2720">
                <a:solidFill>
                  <a:srgbClr val="FF0000"/>
                </a:solidFill>
              </a:rPr>
              <a:t>erformance</a:t>
            </a:r>
            <a:endParaRPr b="1" sz="272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88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2720">
                <a:solidFill>
                  <a:srgbClr val="FF0000"/>
                </a:solidFill>
              </a:rPr>
              <a:t>Proposed CNN Model: P</a:t>
            </a:r>
            <a:r>
              <a:rPr lang="en" sz="2720">
                <a:solidFill>
                  <a:srgbClr val="FF0000"/>
                </a:solidFill>
              </a:rPr>
              <a:t>arameters</a:t>
            </a:r>
            <a:endParaRPr b="1" sz="2720">
              <a:solidFill>
                <a:srgbClr val="FF0000"/>
              </a:solidFill>
            </a:endParaRPr>
          </a:p>
        </p:txBody>
      </p:sp>
      <p:pic>
        <p:nvPicPr>
          <p:cNvPr id="135" name="Google Shape;135;p21"/>
          <p:cNvPicPr preferRelativeResize="0"/>
          <p:nvPr/>
        </p:nvPicPr>
        <p:blipFill>
          <a:blip r:embed="rId3">
            <a:alphaModFix/>
          </a:blip>
          <a:stretch>
            <a:fillRect/>
          </a:stretch>
        </p:blipFill>
        <p:spPr>
          <a:xfrm>
            <a:off x="311700" y="1121000"/>
            <a:ext cx="4107900" cy="3445562"/>
          </a:xfrm>
          <a:prstGeom prst="rect">
            <a:avLst/>
          </a:prstGeom>
          <a:noFill/>
          <a:ln>
            <a:noFill/>
          </a:ln>
        </p:spPr>
      </p:pic>
      <p:pic>
        <p:nvPicPr>
          <p:cNvPr id="136" name="Google Shape;136;p21"/>
          <p:cNvPicPr preferRelativeResize="0"/>
          <p:nvPr/>
        </p:nvPicPr>
        <p:blipFill rotWithShape="1">
          <a:blip r:embed="rId4">
            <a:alphaModFix/>
          </a:blip>
          <a:srcRect b="52367" l="0" r="0" t="0"/>
          <a:stretch/>
        </p:blipFill>
        <p:spPr>
          <a:xfrm>
            <a:off x="5232050" y="1053875"/>
            <a:ext cx="1041450" cy="3981351"/>
          </a:xfrm>
          <a:prstGeom prst="rect">
            <a:avLst/>
          </a:prstGeom>
          <a:noFill/>
          <a:ln>
            <a:noFill/>
          </a:ln>
        </p:spPr>
      </p:pic>
      <p:pic>
        <p:nvPicPr>
          <p:cNvPr id="137" name="Google Shape;137;p21"/>
          <p:cNvPicPr preferRelativeResize="0"/>
          <p:nvPr/>
        </p:nvPicPr>
        <p:blipFill rotWithShape="1">
          <a:blip r:embed="rId4">
            <a:alphaModFix/>
          </a:blip>
          <a:srcRect b="0" l="0" r="0" t="48132"/>
          <a:stretch/>
        </p:blipFill>
        <p:spPr>
          <a:xfrm>
            <a:off x="7011696" y="1183350"/>
            <a:ext cx="894179" cy="372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rotWithShape="1">
          <a:blip r:embed="rId3">
            <a:alphaModFix/>
          </a:blip>
          <a:srcRect b="1069" l="2553" r="1798" t="2619"/>
          <a:stretch/>
        </p:blipFill>
        <p:spPr>
          <a:xfrm>
            <a:off x="4935725" y="1084275"/>
            <a:ext cx="3535375" cy="2613950"/>
          </a:xfrm>
          <a:prstGeom prst="rect">
            <a:avLst/>
          </a:prstGeom>
          <a:noFill/>
          <a:ln>
            <a:noFill/>
          </a:ln>
        </p:spPr>
      </p:pic>
      <p:pic>
        <p:nvPicPr>
          <p:cNvPr id="143" name="Google Shape;143;p22"/>
          <p:cNvPicPr preferRelativeResize="0"/>
          <p:nvPr/>
        </p:nvPicPr>
        <p:blipFill rotWithShape="1">
          <a:blip r:embed="rId4">
            <a:alphaModFix/>
          </a:blip>
          <a:srcRect b="2337" l="1502" r="1570" t="2650"/>
          <a:stretch/>
        </p:blipFill>
        <p:spPr>
          <a:xfrm>
            <a:off x="932775" y="1084275"/>
            <a:ext cx="3535375" cy="2551191"/>
          </a:xfrm>
          <a:prstGeom prst="rect">
            <a:avLst/>
          </a:prstGeom>
          <a:noFill/>
          <a:ln>
            <a:noFill/>
          </a:ln>
        </p:spPr>
      </p:pic>
      <p:sp>
        <p:nvSpPr>
          <p:cNvPr id="144" name="Google Shape;144;p22"/>
          <p:cNvSpPr txBox="1"/>
          <p:nvPr/>
        </p:nvSpPr>
        <p:spPr>
          <a:xfrm>
            <a:off x="2977350" y="3825650"/>
            <a:ext cx="3189300" cy="109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700">
                <a:solidFill>
                  <a:schemeClr val="dk1"/>
                </a:solidFill>
              </a:rPr>
              <a:t>Overall Performance: </a:t>
            </a:r>
            <a:endParaRPr b="1" sz="1700">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Validation accuracy: 91.68%</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Training Accuracy: 94.39%</a:t>
            </a:r>
            <a:endParaRPr b="1" sz="1700"/>
          </a:p>
          <a:p>
            <a:pPr indent="0" lvl="0" marL="0" rtl="0" algn="l">
              <a:spcBef>
                <a:spcPts val="0"/>
              </a:spcBef>
              <a:spcAft>
                <a:spcPts val="0"/>
              </a:spcAft>
              <a:buNone/>
            </a:pPr>
            <a:r>
              <a:t/>
            </a:r>
            <a:endParaRPr/>
          </a:p>
        </p:txBody>
      </p:sp>
      <p:sp>
        <p:nvSpPr>
          <p:cNvPr id="145" name="Google Shape;145;p22"/>
          <p:cNvSpPr txBox="1"/>
          <p:nvPr>
            <p:ph type="title"/>
          </p:nvPr>
        </p:nvSpPr>
        <p:spPr>
          <a:xfrm>
            <a:off x="311700" y="4488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2720">
                <a:solidFill>
                  <a:srgbClr val="FF0000"/>
                </a:solidFill>
              </a:rPr>
              <a:t>Proposed CNN Model: P</a:t>
            </a:r>
            <a:r>
              <a:rPr lang="en" sz="2720">
                <a:solidFill>
                  <a:srgbClr val="FF0000"/>
                </a:solidFill>
              </a:rPr>
              <a:t>erformance</a:t>
            </a:r>
            <a:endParaRPr b="1" sz="272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