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8288000" cy="10287000"/>
  <p:notesSz cx="6858000" cy="9144000"/>
  <p:embeddedFontLst>
    <p:embeddedFont>
      <p:font typeface="Times New Roman Bold" charset="1" panose="02030802070405020303"/>
      <p:regular r:id="rId39"/>
    </p:embeddedFont>
    <p:embeddedFont>
      <p:font typeface="Times New Roman" charset="1" panose="02030502070405020303"/>
      <p:regular r:id="rId40"/>
    </p:embeddedFont>
    <p:embeddedFont>
      <p:font typeface="Canva Sans Bold" charset="1" panose="020B0803030501040103"/>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408332" cy="2623181"/>
            <a:chOff x="0" y="0"/>
            <a:chExt cx="21877776" cy="3497574"/>
          </a:xfrm>
        </p:grpSpPr>
        <p:sp>
          <p:nvSpPr>
            <p:cNvPr name="Freeform 3" id="3"/>
            <p:cNvSpPr/>
            <p:nvPr/>
          </p:nvSpPr>
          <p:spPr>
            <a:xfrm flipH="false" flipV="false" rot="0">
              <a:off x="0" y="0"/>
              <a:ext cx="21877776" cy="3497574"/>
            </a:xfrm>
            <a:custGeom>
              <a:avLst/>
              <a:gdLst/>
              <a:ahLst/>
              <a:cxnLst/>
              <a:rect r="r" b="b" t="t" l="l"/>
              <a:pathLst>
                <a:path h="3497574" w="21877776">
                  <a:moveTo>
                    <a:pt x="0" y="0"/>
                  </a:moveTo>
                  <a:lnTo>
                    <a:pt x="21877776" y="0"/>
                  </a:lnTo>
                  <a:lnTo>
                    <a:pt x="21877776" y="3497574"/>
                  </a:lnTo>
                  <a:lnTo>
                    <a:pt x="0" y="3497574"/>
                  </a:lnTo>
                  <a:close/>
                </a:path>
              </a:pathLst>
            </a:custGeom>
            <a:solidFill>
              <a:srgbClr val="000000">
                <a:alpha val="0"/>
              </a:srgbClr>
            </a:solidFill>
          </p:spPr>
        </p:sp>
        <p:sp>
          <p:nvSpPr>
            <p:cNvPr name="TextBox 4" id="4"/>
            <p:cNvSpPr txBox="true"/>
            <p:nvPr/>
          </p:nvSpPr>
          <p:spPr>
            <a:xfrm>
              <a:off x="0" y="-76200"/>
              <a:ext cx="21877776" cy="3573774"/>
            </a:xfrm>
            <a:prstGeom prst="rect">
              <a:avLst/>
            </a:prstGeom>
          </p:spPr>
          <p:txBody>
            <a:bodyPr anchor="t" rtlCol="false" tIns="0" lIns="0" bIns="0" rIns="0"/>
            <a:lstStyle/>
            <a:p>
              <a:pPr algn="ctr">
                <a:lnSpc>
                  <a:spcPts val="4837"/>
                </a:lnSpc>
              </a:pPr>
              <a:r>
                <a:rPr lang="en-US" b="true" sz="4099" spc="258">
                  <a:solidFill>
                    <a:srgbClr val="2B2C30"/>
                  </a:solidFill>
                  <a:latin typeface="Times New Roman Bold"/>
                  <a:ea typeface="Times New Roman Bold"/>
                  <a:cs typeface="Times New Roman Bold"/>
                  <a:sym typeface="Times New Roman Bold"/>
                </a:rPr>
                <a:t>IMPLEMENTATION OF A FINE-TUNED AI MODEL FOR AN AI BASED SUPPORT SYSTEM IN LEARNING PLATFORMS </a:t>
              </a:r>
            </a:p>
            <a:p>
              <a:pPr algn="ctr">
                <a:lnSpc>
                  <a:spcPts val="4837"/>
                </a:lnSpc>
              </a:pPr>
            </a:p>
          </p:txBody>
        </p:sp>
      </p:grpSp>
      <p:grpSp>
        <p:nvGrpSpPr>
          <p:cNvPr name="Group 5" id="5"/>
          <p:cNvGrpSpPr/>
          <p:nvPr/>
        </p:nvGrpSpPr>
        <p:grpSpPr>
          <a:xfrm rot="0">
            <a:off x="1334250" y="4289576"/>
            <a:ext cx="8390836" cy="4651724"/>
            <a:chOff x="0" y="0"/>
            <a:chExt cx="11187781" cy="6202299"/>
          </a:xfrm>
        </p:grpSpPr>
        <p:sp>
          <p:nvSpPr>
            <p:cNvPr name="Freeform 6" id="6"/>
            <p:cNvSpPr/>
            <p:nvPr/>
          </p:nvSpPr>
          <p:spPr>
            <a:xfrm flipH="false" flipV="false" rot="0">
              <a:off x="0" y="0"/>
              <a:ext cx="11187781" cy="6202299"/>
            </a:xfrm>
            <a:custGeom>
              <a:avLst/>
              <a:gdLst/>
              <a:ahLst/>
              <a:cxnLst/>
              <a:rect r="r" b="b" t="t" l="l"/>
              <a:pathLst>
                <a:path h="6202299" w="11187781">
                  <a:moveTo>
                    <a:pt x="0" y="0"/>
                  </a:moveTo>
                  <a:lnTo>
                    <a:pt x="11187781" y="0"/>
                  </a:lnTo>
                  <a:lnTo>
                    <a:pt x="11187781" y="6202299"/>
                  </a:lnTo>
                  <a:lnTo>
                    <a:pt x="0" y="6202299"/>
                  </a:lnTo>
                  <a:close/>
                </a:path>
              </a:pathLst>
            </a:custGeom>
            <a:solidFill>
              <a:srgbClr val="000000">
                <a:alpha val="0"/>
              </a:srgbClr>
            </a:solidFill>
          </p:spPr>
        </p:sp>
        <p:sp>
          <p:nvSpPr>
            <p:cNvPr name="TextBox 7" id="7"/>
            <p:cNvSpPr txBox="true"/>
            <p:nvPr/>
          </p:nvSpPr>
          <p:spPr>
            <a:xfrm>
              <a:off x="0" y="-142875"/>
              <a:ext cx="11187781" cy="6345174"/>
            </a:xfrm>
            <a:prstGeom prst="rect">
              <a:avLst/>
            </a:prstGeom>
          </p:spPr>
          <p:txBody>
            <a:bodyPr anchor="t" rtlCol="false" tIns="0" lIns="0" bIns="0" rIns="0"/>
            <a:lstStyle/>
            <a:p>
              <a:pPr algn="l">
                <a:lnSpc>
                  <a:spcPts val="3726"/>
                </a:lnSpc>
              </a:pPr>
              <a:r>
                <a:rPr lang="en-US" sz="2300" b="true">
                  <a:solidFill>
                    <a:srgbClr val="2B2C30"/>
                  </a:solidFill>
                  <a:latin typeface="Times New Roman Bold"/>
                  <a:ea typeface="Times New Roman Bold"/>
                  <a:cs typeface="Times New Roman Bold"/>
                  <a:sym typeface="Times New Roman Bold"/>
                </a:rPr>
                <a:t>PRESENTED BY:</a:t>
              </a:r>
            </a:p>
            <a:p>
              <a:pPr algn="l">
                <a:lnSpc>
                  <a:spcPts val="3726"/>
                </a:lnSpc>
              </a:pPr>
            </a:p>
            <a:p>
              <a:pPr algn="l">
                <a:lnSpc>
                  <a:spcPts val="3726"/>
                </a:lnSpc>
              </a:pPr>
              <a:r>
                <a:rPr lang="en-US" sz="2300">
                  <a:solidFill>
                    <a:srgbClr val="2B2C30"/>
                  </a:solidFill>
                  <a:latin typeface="Times New Roman"/>
                  <a:ea typeface="Times New Roman"/>
                  <a:cs typeface="Times New Roman"/>
                  <a:sym typeface="Times New Roman"/>
                </a:rPr>
                <a:t>SARAN S V - (962821104082) </a:t>
              </a:r>
            </a:p>
            <a:p>
              <a:pPr algn="l">
                <a:lnSpc>
                  <a:spcPts val="3726"/>
                </a:lnSpc>
              </a:pPr>
              <a:r>
                <a:rPr lang="en-US" sz="2300">
                  <a:solidFill>
                    <a:srgbClr val="2B2C30"/>
                  </a:solidFill>
                  <a:latin typeface="Times New Roman"/>
                  <a:ea typeface="Times New Roman"/>
                  <a:cs typeface="Times New Roman"/>
                  <a:sym typeface="Times New Roman"/>
                </a:rPr>
                <a:t>VARSHA HEROLIN A P - (962821104101) </a:t>
              </a:r>
            </a:p>
            <a:p>
              <a:pPr algn="l">
                <a:lnSpc>
                  <a:spcPts val="3726"/>
                </a:lnSpc>
              </a:pPr>
              <a:r>
                <a:rPr lang="en-US" sz="2300">
                  <a:solidFill>
                    <a:srgbClr val="2B2C30"/>
                  </a:solidFill>
                  <a:latin typeface="Times New Roman"/>
                  <a:ea typeface="Times New Roman"/>
                  <a:cs typeface="Times New Roman"/>
                  <a:sym typeface="Times New Roman"/>
                </a:rPr>
                <a:t>ABINANTH S - (962821104314) </a:t>
              </a:r>
            </a:p>
            <a:p>
              <a:pPr algn="l">
                <a:lnSpc>
                  <a:spcPts val="3726"/>
                </a:lnSpc>
              </a:pPr>
              <a:r>
                <a:rPr lang="en-US" sz="2300">
                  <a:solidFill>
                    <a:srgbClr val="2B2C30"/>
                  </a:solidFill>
                  <a:latin typeface="Times New Roman"/>
                  <a:ea typeface="Times New Roman"/>
                  <a:cs typeface="Times New Roman"/>
                  <a:sym typeface="Times New Roman"/>
                </a:rPr>
                <a:t>BRITHIKSHA N V - (962821104704) </a:t>
              </a:r>
            </a:p>
            <a:p>
              <a:pPr algn="l">
                <a:lnSpc>
                  <a:spcPts val="3726"/>
                </a:lnSpc>
              </a:pPr>
            </a:p>
            <a:p>
              <a:pPr algn="l">
                <a:lnSpc>
                  <a:spcPts val="3726"/>
                </a:lnSpc>
              </a:pPr>
              <a:r>
                <a:rPr lang="en-US" sz="2300">
                  <a:solidFill>
                    <a:srgbClr val="2B2C30"/>
                  </a:solidFill>
                  <a:latin typeface="Times New Roman"/>
                  <a:ea typeface="Times New Roman"/>
                  <a:cs typeface="Times New Roman"/>
                  <a:sym typeface="Times New Roman"/>
                </a:rPr>
                <a:t>FINAL YEAR,</a:t>
              </a:r>
            </a:p>
            <a:p>
              <a:pPr algn="l">
                <a:lnSpc>
                  <a:spcPts val="3726"/>
                </a:lnSpc>
              </a:pPr>
              <a:r>
                <a:rPr lang="en-US" sz="2300">
                  <a:solidFill>
                    <a:srgbClr val="2B2C30"/>
                  </a:solidFill>
                  <a:latin typeface="Times New Roman"/>
                  <a:ea typeface="Times New Roman"/>
                  <a:cs typeface="Times New Roman"/>
                  <a:sym typeface="Times New Roman"/>
                </a:rPr>
                <a:t>COMPUTER SCIENCE AND ENGINEERING </a:t>
              </a:r>
            </a:p>
            <a:p>
              <a:pPr algn="l">
                <a:lnSpc>
                  <a:spcPts val="3726"/>
                </a:lnSpc>
              </a:pPr>
              <a:r>
                <a:rPr lang="en-US" sz="2300">
                  <a:solidFill>
                    <a:srgbClr val="2B2C30"/>
                  </a:solidFill>
                  <a:latin typeface="Times New Roman"/>
                  <a:ea typeface="Times New Roman"/>
                  <a:cs typeface="Times New Roman"/>
                  <a:sym typeface="Times New Roman"/>
                </a:rPr>
                <a:t>UNIVERSITY COLLEGE OF ENGINEERING , NAGERCOIL</a:t>
              </a:r>
            </a:p>
          </p:txBody>
        </p:sp>
      </p:grpSp>
      <p:grpSp>
        <p:nvGrpSpPr>
          <p:cNvPr name="Group 8" id="8"/>
          <p:cNvGrpSpPr/>
          <p:nvPr/>
        </p:nvGrpSpPr>
        <p:grpSpPr>
          <a:xfrm rot="0">
            <a:off x="10364327" y="3767069"/>
            <a:ext cx="6894973" cy="3251549"/>
            <a:chOff x="0" y="0"/>
            <a:chExt cx="9193297" cy="4335399"/>
          </a:xfrm>
        </p:grpSpPr>
        <p:sp>
          <p:nvSpPr>
            <p:cNvPr name="Freeform 9" id="9"/>
            <p:cNvSpPr/>
            <p:nvPr/>
          </p:nvSpPr>
          <p:spPr>
            <a:xfrm flipH="false" flipV="false" rot="0">
              <a:off x="0" y="0"/>
              <a:ext cx="9193297" cy="4335399"/>
            </a:xfrm>
            <a:custGeom>
              <a:avLst/>
              <a:gdLst/>
              <a:ahLst/>
              <a:cxnLst/>
              <a:rect r="r" b="b" t="t" l="l"/>
              <a:pathLst>
                <a:path h="4335399" w="9193297">
                  <a:moveTo>
                    <a:pt x="0" y="0"/>
                  </a:moveTo>
                  <a:lnTo>
                    <a:pt x="9193297" y="0"/>
                  </a:lnTo>
                  <a:lnTo>
                    <a:pt x="9193297" y="4335399"/>
                  </a:lnTo>
                  <a:lnTo>
                    <a:pt x="0" y="4335399"/>
                  </a:lnTo>
                  <a:close/>
                </a:path>
              </a:pathLst>
            </a:custGeom>
            <a:solidFill>
              <a:srgbClr val="000000">
                <a:alpha val="0"/>
              </a:srgbClr>
            </a:solidFill>
          </p:spPr>
        </p:sp>
        <p:sp>
          <p:nvSpPr>
            <p:cNvPr name="TextBox 10" id="10"/>
            <p:cNvSpPr txBox="true"/>
            <p:nvPr/>
          </p:nvSpPr>
          <p:spPr>
            <a:xfrm>
              <a:off x="0" y="-142875"/>
              <a:ext cx="9193297" cy="4478274"/>
            </a:xfrm>
            <a:prstGeom prst="rect">
              <a:avLst/>
            </a:prstGeom>
          </p:spPr>
          <p:txBody>
            <a:bodyPr anchor="t" rtlCol="false" tIns="0" lIns="0" bIns="0" rIns="0"/>
            <a:lstStyle/>
            <a:p>
              <a:pPr algn="l">
                <a:lnSpc>
                  <a:spcPts val="3725"/>
                </a:lnSpc>
              </a:pPr>
              <a:r>
                <a:rPr lang="en-US" sz="2299" b="true">
                  <a:solidFill>
                    <a:srgbClr val="2B2C30"/>
                  </a:solidFill>
                  <a:latin typeface="Times New Roman Bold"/>
                  <a:ea typeface="Times New Roman Bold"/>
                  <a:cs typeface="Times New Roman Bold"/>
                  <a:sym typeface="Times New Roman Bold"/>
                </a:rPr>
                <a:t>GUIDED BY :</a:t>
              </a:r>
            </a:p>
            <a:p>
              <a:pPr algn="l">
                <a:lnSpc>
                  <a:spcPts val="3725"/>
                </a:lnSpc>
              </a:pPr>
            </a:p>
            <a:p>
              <a:pPr algn="l">
                <a:lnSpc>
                  <a:spcPts val="3725"/>
                </a:lnSpc>
              </a:pPr>
              <a:r>
                <a:rPr lang="en-US" sz="2299" b="true">
                  <a:solidFill>
                    <a:srgbClr val="2B2C30"/>
                  </a:solidFill>
                  <a:latin typeface="Times New Roman Bold"/>
                  <a:ea typeface="Times New Roman Bold"/>
                  <a:cs typeface="Times New Roman Bold"/>
                  <a:sym typeface="Times New Roman Bold"/>
                </a:rPr>
                <a:t>DR. VIVEKA T </a:t>
              </a:r>
            </a:p>
            <a:p>
              <a:pPr algn="l">
                <a:lnSpc>
                  <a:spcPts val="3725"/>
                </a:lnSpc>
              </a:pPr>
              <a:r>
                <a:rPr lang="en-US" sz="2299">
                  <a:solidFill>
                    <a:srgbClr val="2B2C30"/>
                  </a:solidFill>
                  <a:latin typeface="Times New Roman"/>
                  <a:ea typeface="Times New Roman"/>
                  <a:cs typeface="Times New Roman"/>
                  <a:sym typeface="Times New Roman"/>
                </a:rPr>
                <a:t>TEACHING FELLOW </a:t>
              </a:r>
            </a:p>
            <a:p>
              <a:pPr algn="l">
                <a:lnSpc>
                  <a:spcPts val="3725"/>
                </a:lnSpc>
              </a:pPr>
              <a:r>
                <a:rPr lang="en-US" sz="2299">
                  <a:solidFill>
                    <a:srgbClr val="2B2C30"/>
                  </a:solidFill>
                  <a:latin typeface="Times New Roman"/>
                  <a:ea typeface="Times New Roman"/>
                  <a:cs typeface="Times New Roman"/>
                  <a:sym typeface="Times New Roman"/>
                </a:rPr>
                <a:t>COMPUTER SCIENCE AND ENGINEERING UNIVERSITY COLLEGE OF ENGINEERING , NAGERCOIL</a:t>
              </a:r>
            </a:p>
          </p:txBody>
        </p:sp>
      </p:grpSp>
      <p:grpSp>
        <p:nvGrpSpPr>
          <p:cNvPr name="Group 11" id="11"/>
          <p:cNvGrpSpPr/>
          <p:nvPr/>
        </p:nvGrpSpPr>
        <p:grpSpPr>
          <a:xfrm rot="0">
            <a:off x="1023960" y="3279730"/>
            <a:ext cx="16240119" cy="48034"/>
            <a:chOff x="0" y="0"/>
            <a:chExt cx="21653492" cy="64045"/>
          </a:xfrm>
        </p:grpSpPr>
        <p:sp>
          <p:nvSpPr>
            <p:cNvPr name="Freeform 12" id="12"/>
            <p:cNvSpPr/>
            <p:nvPr/>
          </p:nvSpPr>
          <p:spPr>
            <a:xfrm flipH="false" flipV="false" rot="0">
              <a:off x="8509" y="0"/>
              <a:ext cx="21640673" cy="68326"/>
            </a:xfrm>
            <a:custGeom>
              <a:avLst/>
              <a:gdLst/>
              <a:ahLst/>
              <a:cxnLst/>
              <a:rect r="r" b="b" t="t" l="l"/>
              <a:pathLst>
                <a:path h="68326" w="21640673">
                  <a:moveTo>
                    <a:pt x="0" y="51308"/>
                  </a:moveTo>
                  <a:lnTo>
                    <a:pt x="21640673" y="0"/>
                  </a:lnTo>
                  <a:lnTo>
                    <a:pt x="21640673" y="16891"/>
                  </a:lnTo>
                  <a:lnTo>
                    <a:pt x="0" y="68326"/>
                  </a:lnTo>
                  <a:close/>
                </a:path>
              </a:pathLst>
            </a:custGeom>
            <a:solidFill>
              <a:srgbClr val="2B2C30"/>
            </a:solidFill>
          </p:spPr>
        </p:sp>
      </p:grpSp>
      <p:grpSp>
        <p:nvGrpSpPr>
          <p:cNvPr name="Group 13" id="13"/>
          <p:cNvGrpSpPr/>
          <p:nvPr/>
        </p:nvGrpSpPr>
        <p:grpSpPr>
          <a:xfrm rot="0">
            <a:off x="10364327" y="7454387"/>
            <a:ext cx="6894973" cy="2775454"/>
            <a:chOff x="0" y="0"/>
            <a:chExt cx="9193297" cy="3700605"/>
          </a:xfrm>
        </p:grpSpPr>
        <p:sp>
          <p:nvSpPr>
            <p:cNvPr name="Freeform 14" id="14"/>
            <p:cNvSpPr/>
            <p:nvPr/>
          </p:nvSpPr>
          <p:spPr>
            <a:xfrm flipH="false" flipV="false" rot="0">
              <a:off x="0" y="0"/>
              <a:ext cx="9193297" cy="3700605"/>
            </a:xfrm>
            <a:custGeom>
              <a:avLst/>
              <a:gdLst/>
              <a:ahLst/>
              <a:cxnLst/>
              <a:rect r="r" b="b" t="t" l="l"/>
              <a:pathLst>
                <a:path h="3700605" w="9193297">
                  <a:moveTo>
                    <a:pt x="0" y="0"/>
                  </a:moveTo>
                  <a:lnTo>
                    <a:pt x="9193297" y="0"/>
                  </a:lnTo>
                  <a:lnTo>
                    <a:pt x="9193297" y="3700605"/>
                  </a:lnTo>
                  <a:lnTo>
                    <a:pt x="0" y="3700605"/>
                  </a:lnTo>
                  <a:close/>
                </a:path>
              </a:pathLst>
            </a:custGeom>
            <a:solidFill>
              <a:srgbClr val="000000">
                <a:alpha val="0"/>
              </a:srgbClr>
            </a:solidFill>
          </p:spPr>
        </p:sp>
        <p:sp>
          <p:nvSpPr>
            <p:cNvPr name="TextBox 15" id="15"/>
            <p:cNvSpPr txBox="true"/>
            <p:nvPr/>
          </p:nvSpPr>
          <p:spPr>
            <a:xfrm>
              <a:off x="0" y="-142875"/>
              <a:ext cx="9193297" cy="3843480"/>
            </a:xfrm>
            <a:prstGeom prst="rect">
              <a:avLst/>
            </a:prstGeom>
          </p:spPr>
          <p:txBody>
            <a:bodyPr anchor="t" rtlCol="false" tIns="0" lIns="0" bIns="0" rIns="0"/>
            <a:lstStyle/>
            <a:p>
              <a:pPr algn="l">
                <a:lnSpc>
                  <a:spcPts val="3725"/>
                </a:lnSpc>
              </a:pPr>
              <a:r>
                <a:rPr lang="en-US" sz="2299" b="true">
                  <a:solidFill>
                    <a:srgbClr val="2B2C30"/>
                  </a:solidFill>
                  <a:latin typeface="Times New Roman Bold"/>
                  <a:ea typeface="Times New Roman Bold"/>
                  <a:cs typeface="Times New Roman Bold"/>
                  <a:sym typeface="Times New Roman Bold"/>
                </a:rPr>
                <a:t>INDUSTRY MENTOR :</a:t>
              </a:r>
            </a:p>
            <a:p>
              <a:pPr algn="l">
                <a:lnSpc>
                  <a:spcPts val="3724"/>
                </a:lnSpc>
              </a:pPr>
            </a:p>
            <a:p>
              <a:pPr algn="l">
                <a:lnSpc>
                  <a:spcPts val="3725"/>
                </a:lnSpc>
              </a:pPr>
              <a:r>
                <a:rPr lang="en-US" sz="2299" b="true">
                  <a:solidFill>
                    <a:srgbClr val="2B2C30"/>
                  </a:solidFill>
                  <a:latin typeface="Times New Roman Bold"/>
                  <a:ea typeface="Times New Roman Bold"/>
                  <a:cs typeface="Times New Roman Bold"/>
                  <a:sym typeface="Times New Roman Bold"/>
                </a:rPr>
                <a:t>MR. NARENDRA HARISH</a:t>
              </a:r>
            </a:p>
            <a:p>
              <a:pPr algn="l">
                <a:lnSpc>
                  <a:spcPts val="3725"/>
                </a:lnSpc>
              </a:pPr>
              <a:r>
                <a:rPr lang="en-US" sz="2299">
                  <a:solidFill>
                    <a:srgbClr val="2B2C30"/>
                  </a:solidFill>
                  <a:latin typeface="Times New Roman"/>
                  <a:ea typeface="Times New Roman"/>
                  <a:cs typeface="Times New Roman"/>
                  <a:sym typeface="Times New Roman"/>
                </a:rPr>
                <a:t>PRODUCT DESIGNER</a:t>
              </a:r>
            </a:p>
            <a:p>
              <a:pPr algn="l">
                <a:lnSpc>
                  <a:spcPts val="3725"/>
                </a:lnSpc>
              </a:pPr>
              <a:r>
                <a:rPr lang="en-US" sz="2299">
                  <a:solidFill>
                    <a:srgbClr val="2B2C30"/>
                  </a:solidFill>
                  <a:latin typeface="Times New Roman"/>
                  <a:ea typeface="Times New Roman"/>
                  <a:cs typeface="Times New Roman"/>
                  <a:sym typeface="Times New Roman"/>
                </a:rPr>
                <a:t>AGILETRIBERS,NAGERCOIL</a:t>
              </a:r>
            </a:p>
            <a:p>
              <a:pPr algn="l">
                <a:lnSpc>
                  <a:spcPts val="3725"/>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23932" y="1755998"/>
            <a:ext cx="16240119" cy="48034"/>
            <a:chOff x="0" y="0"/>
            <a:chExt cx="21653492" cy="64045"/>
          </a:xfrm>
        </p:grpSpPr>
        <p:sp>
          <p:nvSpPr>
            <p:cNvPr name="Freeform 3" id="3"/>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grpSp>
        <p:nvGrpSpPr>
          <p:cNvPr name="Group 4" id="4"/>
          <p:cNvGrpSpPr/>
          <p:nvPr/>
        </p:nvGrpSpPr>
        <p:grpSpPr>
          <a:xfrm rot="0">
            <a:off x="708495" y="2174985"/>
            <a:ext cx="17286908" cy="7627534"/>
            <a:chOff x="0" y="0"/>
            <a:chExt cx="23439478" cy="10342244"/>
          </a:xfrm>
        </p:grpSpPr>
        <p:sp>
          <p:nvSpPr>
            <p:cNvPr name="Freeform 5" id="5"/>
            <p:cNvSpPr/>
            <p:nvPr/>
          </p:nvSpPr>
          <p:spPr>
            <a:xfrm flipH="false" flipV="false" rot="0">
              <a:off x="0" y="0"/>
              <a:ext cx="23439478" cy="10342245"/>
            </a:xfrm>
            <a:custGeom>
              <a:avLst/>
              <a:gdLst/>
              <a:ahLst/>
              <a:cxnLst/>
              <a:rect r="r" b="b" t="t" l="l"/>
              <a:pathLst>
                <a:path h="10342245" w="23439478">
                  <a:moveTo>
                    <a:pt x="0" y="0"/>
                  </a:moveTo>
                  <a:lnTo>
                    <a:pt x="23439478" y="0"/>
                  </a:lnTo>
                  <a:lnTo>
                    <a:pt x="23439478" y="10342245"/>
                  </a:lnTo>
                  <a:lnTo>
                    <a:pt x="0" y="10342245"/>
                  </a:lnTo>
                  <a:lnTo>
                    <a:pt x="0" y="0"/>
                  </a:lnTo>
                  <a:close/>
                </a:path>
              </a:pathLst>
            </a:custGeom>
            <a:blipFill>
              <a:blip r:embed="rId2"/>
              <a:stretch>
                <a:fillRect l="-1336" t="0" r="-1336" b="0"/>
              </a:stretch>
            </a:blipFill>
          </p:spPr>
        </p:sp>
      </p:grpSp>
      <p:grpSp>
        <p:nvGrpSpPr>
          <p:cNvPr name="Group 6" id="6"/>
          <p:cNvGrpSpPr/>
          <p:nvPr/>
        </p:nvGrpSpPr>
        <p:grpSpPr>
          <a:xfrm rot="0">
            <a:off x="1006871" y="876300"/>
            <a:ext cx="16230600" cy="720851"/>
            <a:chOff x="0" y="0"/>
            <a:chExt cx="21640800" cy="961134"/>
          </a:xfrm>
        </p:grpSpPr>
        <p:sp>
          <p:nvSpPr>
            <p:cNvPr name="Freeform 7" id="7"/>
            <p:cNvSpPr/>
            <p:nvPr/>
          </p:nvSpPr>
          <p:spPr>
            <a:xfrm flipH="false" flipV="false" rot="0">
              <a:off x="0" y="0"/>
              <a:ext cx="21640800" cy="961134"/>
            </a:xfrm>
            <a:custGeom>
              <a:avLst/>
              <a:gdLst/>
              <a:ahLst/>
              <a:cxnLst/>
              <a:rect r="r" b="b" t="t" l="l"/>
              <a:pathLst>
                <a:path h="961134" w="21640800">
                  <a:moveTo>
                    <a:pt x="0" y="0"/>
                  </a:moveTo>
                  <a:lnTo>
                    <a:pt x="21640800" y="0"/>
                  </a:lnTo>
                  <a:lnTo>
                    <a:pt x="21640800" y="961134"/>
                  </a:lnTo>
                  <a:lnTo>
                    <a:pt x="0" y="961134"/>
                  </a:lnTo>
                  <a:close/>
                </a:path>
              </a:pathLst>
            </a:custGeom>
            <a:solidFill>
              <a:srgbClr val="000000">
                <a:alpha val="0"/>
              </a:srgbClr>
            </a:solidFill>
          </p:spPr>
        </p:sp>
        <p:sp>
          <p:nvSpPr>
            <p:cNvPr name="TextBox 8" id="8"/>
            <p:cNvSpPr txBox="true"/>
            <p:nvPr/>
          </p:nvSpPr>
          <p:spPr>
            <a:xfrm>
              <a:off x="0" y="-152400"/>
              <a:ext cx="21640800" cy="1113534"/>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ARCHITECTURAL DIAGRAM </a:t>
              </a:r>
            </a:p>
          </p:txBody>
        </p:sp>
      </p:grpSp>
      <p:sp>
        <p:nvSpPr>
          <p:cNvPr name="Freeform 9" id="9"/>
          <p:cNvSpPr/>
          <p:nvPr/>
        </p:nvSpPr>
        <p:spPr>
          <a:xfrm flipH="false" flipV="false" rot="0">
            <a:off x="3756114" y="3310164"/>
            <a:ext cx="1615091" cy="801950"/>
          </a:xfrm>
          <a:custGeom>
            <a:avLst/>
            <a:gdLst/>
            <a:ahLst/>
            <a:cxnLst/>
            <a:rect r="r" b="b" t="t" l="l"/>
            <a:pathLst>
              <a:path h="801950" w="1615091">
                <a:moveTo>
                  <a:pt x="0" y="0"/>
                </a:moveTo>
                <a:lnTo>
                  <a:pt x="1615091" y="0"/>
                </a:lnTo>
                <a:lnTo>
                  <a:pt x="1615091" y="801950"/>
                </a:lnTo>
                <a:lnTo>
                  <a:pt x="0" y="8019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2914442" y="3913658"/>
            <a:ext cx="3298436" cy="604644"/>
            <a:chOff x="0" y="0"/>
            <a:chExt cx="1767680" cy="324038"/>
          </a:xfrm>
        </p:grpSpPr>
        <p:sp>
          <p:nvSpPr>
            <p:cNvPr name="Freeform 11" id="11"/>
            <p:cNvSpPr/>
            <p:nvPr/>
          </p:nvSpPr>
          <p:spPr>
            <a:xfrm flipH="false" flipV="false" rot="0">
              <a:off x="0" y="0"/>
              <a:ext cx="1767680" cy="324038"/>
            </a:xfrm>
            <a:custGeom>
              <a:avLst/>
              <a:gdLst/>
              <a:ahLst/>
              <a:cxnLst/>
              <a:rect r="r" b="b" t="t" l="l"/>
              <a:pathLst>
                <a:path h="324038" w="1767680">
                  <a:moveTo>
                    <a:pt x="0" y="0"/>
                  </a:moveTo>
                  <a:lnTo>
                    <a:pt x="1767680" y="0"/>
                  </a:lnTo>
                  <a:lnTo>
                    <a:pt x="1767680" y="324038"/>
                  </a:lnTo>
                  <a:lnTo>
                    <a:pt x="0" y="324038"/>
                  </a:lnTo>
                  <a:close/>
                </a:path>
              </a:pathLst>
            </a:custGeom>
            <a:solidFill>
              <a:srgbClr val="000000">
                <a:alpha val="0"/>
              </a:srgbClr>
            </a:solidFill>
          </p:spPr>
        </p:sp>
        <p:sp>
          <p:nvSpPr>
            <p:cNvPr name="TextBox 12" id="12"/>
            <p:cNvSpPr txBox="true"/>
            <p:nvPr/>
          </p:nvSpPr>
          <p:spPr>
            <a:xfrm>
              <a:off x="0" y="-19050"/>
              <a:ext cx="1767680" cy="343088"/>
            </a:xfrm>
            <a:prstGeom prst="rect">
              <a:avLst/>
            </a:prstGeom>
          </p:spPr>
          <p:txBody>
            <a:bodyPr anchor="t" rtlCol="false" tIns="0" lIns="0" bIns="0" rIns="0"/>
            <a:lstStyle/>
            <a:p>
              <a:pPr algn="ctr">
                <a:lnSpc>
                  <a:spcPts val="1349"/>
                </a:lnSpc>
              </a:pPr>
              <a:r>
                <a:rPr lang="en-US" sz="964" b="true">
                  <a:solidFill>
                    <a:srgbClr val="2B2C30"/>
                  </a:solidFill>
                  <a:latin typeface="Canva Sans Bold"/>
                  <a:ea typeface="Canva Sans Bold"/>
                  <a:cs typeface="Canva Sans Bold"/>
                  <a:sym typeface="Canva Sans Bold"/>
                </a:rPr>
                <a:t>BACK-END/DATABASE</a:t>
              </a:r>
            </a:p>
          </p:txBody>
        </p:sp>
      </p:grpSp>
      <p:grpSp>
        <p:nvGrpSpPr>
          <p:cNvPr name="Group 13" id="13"/>
          <p:cNvGrpSpPr/>
          <p:nvPr/>
        </p:nvGrpSpPr>
        <p:grpSpPr>
          <a:xfrm rot="0">
            <a:off x="16419195" y="6816090"/>
            <a:ext cx="112395" cy="113347"/>
            <a:chOff x="0" y="0"/>
            <a:chExt cx="149860" cy="151130"/>
          </a:xfrm>
        </p:grpSpPr>
        <p:sp>
          <p:nvSpPr>
            <p:cNvPr name="Freeform 14" id="14"/>
            <p:cNvSpPr/>
            <p:nvPr/>
          </p:nvSpPr>
          <p:spPr>
            <a:xfrm flipH="false" flipV="false" rot="0">
              <a:off x="0" y="0"/>
              <a:ext cx="149860" cy="151130"/>
            </a:xfrm>
            <a:custGeom>
              <a:avLst/>
              <a:gdLst/>
              <a:ahLst/>
              <a:cxnLst/>
              <a:rect r="r" b="b" t="t" l="l"/>
              <a:pathLst>
                <a:path h="151130" w="149860">
                  <a:moveTo>
                    <a:pt x="149860" y="53340"/>
                  </a:moveTo>
                  <a:cubicBezTo>
                    <a:pt x="129540" y="134620"/>
                    <a:pt x="120650" y="142240"/>
                    <a:pt x="107950" y="146050"/>
                  </a:cubicBezTo>
                  <a:cubicBezTo>
                    <a:pt x="90170" y="151130"/>
                    <a:pt x="53340" y="148590"/>
                    <a:pt x="36830" y="140970"/>
                  </a:cubicBezTo>
                  <a:cubicBezTo>
                    <a:pt x="25400" y="135890"/>
                    <a:pt x="17780" y="125730"/>
                    <a:pt x="11430" y="115570"/>
                  </a:cubicBezTo>
                  <a:cubicBezTo>
                    <a:pt x="5080" y="105410"/>
                    <a:pt x="0" y="93980"/>
                    <a:pt x="0" y="81280"/>
                  </a:cubicBezTo>
                  <a:cubicBezTo>
                    <a:pt x="1270" y="62230"/>
                    <a:pt x="16510" y="29210"/>
                    <a:pt x="29210" y="16510"/>
                  </a:cubicBezTo>
                  <a:cubicBezTo>
                    <a:pt x="39370" y="7620"/>
                    <a:pt x="49530" y="2540"/>
                    <a:pt x="62230" y="1270"/>
                  </a:cubicBezTo>
                  <a:cubicBezTo>
                    <a:pt x="81280" y="0"/>
                    <a:pt x="130810" y="22860"/>
                    <a:pt x="130810" y="22860"/>
                  </a:cubicBezTo>
                </a:path>
              </a:pathLst>
            </a:custGeom>
            <a:solidFill>
              <a:srgbClr val="EFEEE7"/>
            </a:solidFill>
          </p:spPr>
        </p:sp>
      </p:grpSp>
      <p:grpSp>
        <p:nvGrpSpPr>
          <p:cNvPr name="Group 15" id="15"/>
          <p:cNvGrpSpPr/>
          <p:nvPr/>
        </p:nvGrpSpPr>
        <p:grpSpPr>
          <a:xfrm rot="0">
            <a:off x="16419195" y="6893243"/>
            <a:ext cx="112395" cy="113347"/>
            <a:chOff x="0" y="0"/>
            <a:chExt cx="149860" cy="151130"/>
          </a:xfrm>
        </p:grpSpPr>
        <p:sp>
          <p:nvSpPr>
            <p:cNvPr name="Freeform 16" id="16"/>
            <p:cNvSpPr/>
            <p:nvPr/>
          </p:nvSpPr>
          <p:spPr>
            <a:xfrm flipH="false" flipV="false" rot="0">
              <a:off x="0" y="0"/>
              <a:ext cx="149860" cy="151130"/>
            </a:xfrm>
            <a:custGeom>
              <a:avLst/>
              <a:gdLst/>
              <a:ahLst/>
              <a:cxnLst/>
              <a:rect r="r" b="b" t="t" l="l"/>
              <a:pathLst>
                <a:path h="151130" w="149860">
                  <a:moveTo>
                    <a:pt x="149860" y="53340"/>
                  </a:moveTo>
                  <a:cubicBezTo>
                    <a:pt x="129540" y="133350"/>
                    <a:pt x="120650" y="140970"/>
                    <a:pt x="107950" y="144780"/>
                  </a:cubicBezTo>
                  <a:cubicBezTo>
                    <a:pt x="90170" y="151130"/>
                    <a:pt x="53340" y="148590"/>
                    <a:pt x="36830" y="140970"/>
                  </a:cubicBezTo>
                  <a:cubicBezTo>
                    <a:pt x="25400" y="135890"/>
                    <a:pt x="17780" y="124460"/>
                    <a:pt x="11430" y="115570"/>
                  </a:cubicBezTo>
                  <a:cubicBezTo>
                    <a:pt x="5080" y="105410"/>
                    <a:pt x="0" y="93980"/>
                    <a:pt x="0" y="80010"/>
                  </a:cubicBezTo>
                  <a:cubicBezTo>
                    <a:pt x="1270" y="62230"/>
                    <a:pt x="16510" y="29210"/>
                    <a:pt x="29210" y="15240"/>
                  </a:cubicBezTo>
                  <a:cubicBezTo>
                    <a:pt x="39370" y="6350"/>
                    <a:pt x="49530" y="1270"/>
                    <a:pt x="62230" y="0"/>
                  </a:cubicBezTo>
                  <a:cubicBezTo>
                    <a:pt x="81280" y="0"/>
                    <a:pt x="130810" y="21590"/>
                    <a:pt x="130810" y="21590"/>
                  </a:cubicBezTo>
                </a:path>
              </a:pathLst>
            </a:custGeom>
            <a:solidFill>
              <a:srgbClr val="EFEEE7"/>
            </a:solidFill>
          </p:spPr>
        </p:sp>
      </p:grpSp>
      <p:grpSp>
        <p:nvGrpSpPr>
          <p:cNvPr name="Group 17" id="17"/>
          <p:cNvGrpSpPr/>
          <p:nvPr/>
        </p:nvGrpSpPr>
        <p:grpSpPr>
          <a:xfrm rot="0">
            <a:off x="16403955" y="6893243"/>
            <a:ext cx="111443" cy="113347"/>
            <a:chOff x="0" y="0"/>
            <a:chExt cx="148590" cy="151130"/>
          </a:xfrm>
        </p:grpSpPr>
        <p:sp>
          <p:nvSpPr>
            <p:cNvPr name="Freeform 18" id="18"/>
            <p:cNvSpPr/>
            <p:nvPr/>
          </p:nvSpPr>
          <p:spPr>
            <a:xfrm flipH="false" flipV="false" rot="0">
              <a:off x="0" y="0"/>
              <a:ext cx="148590" cy="151130"/>
            </a:xfrm>
            <a:custGeom>
              <a:avLst/>
              <a:gdLst/>
              <a:ahLst/>
              <a:cxnLst/>
              <a:rect r="r" b="b" t="t" l="l"/>
              <a:pathLst>
                <a:path h="151130" w="148590">
                  <a:moveTo>
                    <a:pt x="148590" y="53340"/>
                  </a:moveTo>
                  <a:cubicBezTo>
                    <a:pt x="129540" y="133350"/>
                    <a:pt x="120650" y="140970"/>
                    <a:pt x="107950" y="144780"/>
                  </a:cubicBezTo>
                  <a:cubicBezTo>
                    <a:pt x="90170" y="151130"/>
                    <a:pt x="53340" y="148590"/>
                    <a:pt x="36830" y="140970"/>
                  </a:cubicBezTo>
                  <a:cubicBezTo>
                    <a:pt x="25400" y="135890"/>
                    <a:pt x="17780" y="124460"/>
                    <a:pt x="11430" y="115570"/>
                  </a:cubicBezTo>
                  <a:cubicBezTo>
                    <a:pt x="5080" y="105410"/>
                    <a:pt x="0" y="93980"/>
                    <a:pt x="0" y="80010"/>
                  </a:cubicBezTo>
                  <a:cubicBezTo>
                    <a:pt x="1270" y="62230"/>
                    <a:pt x="16510" y="29210"/>
                    <a:pt x="29210" y="15240"/>
                  </a:cubicBezTo>
                  <a:cubicBezTo>
                    <a:pt x="39370" y="6350"/>
                    <a:pt x="49530" y="1270"/>
                    <a:pt x="62230" y="0"/>
                  </a:cubicBezTo>
                  <a:cubicBezTo>
                    <a:pt x="81280" y="0"/>
                    <a:pt x="130810" y="21590"/>
                    <a:pt x="130810" y="21590"/>
                  </a:cubicBezTo>
                </a:path>
              </a:pathLst>
            </a:custGeom>
            <a:solidFill>
              <a:srgbClr val="EFEEE7"/>
            </a:solidFill>
          </p:spPr>
        </p:sp>
      </p:grpSp>
      <p:grpSp>
        <p:nvGrpSpPr>
          <p:cNvPr name="Group 19" id="19"/>
          <p:cNvGrpSpPr/>
          <p:nvPr/>
        </p:nvGrpSpPr>
        <p:grpSpPr>
          <a:xfrm rot="0">
            <a:off x="16419195" y="6878003"/>
            <a:ext cx="112395" cy="112395"/>
            <a:chOff x="0" y="0"/>
            <a:chExt cx="149860" cy="149860"/>
          </a:xfrm>
        </p:grpSpPr>
        <p:sp>
          <p:nvSpPr>
            <p:cNvPr name="Freeform 20" id="20"/>
            <p:cNvSpPr/>
            <p:nvPr/>
          </p:nvSpPr>
          <p:spPr>
            <a:xfrm flipH="false" flipV="false" rot="0">
              <a:off x="0" y="0"/>
              <a:ext cx="149860" cy="149860"/>
            </a:xfrm>
            <a:custGeom>
              <a:avLst/>
              <a:gdLst/>
              <a:ahLst/>
              <a:cxnLst/>
              <a:rect r="r" b="b" t="t" l="l"/>
              <a:pathLst>
                <a:path h="149860" w="149860">
                  <a:moveTo>
                    <a:pt x="149860" y="53340"/>
                  </a:moveTo>
                  <a:cubicBezTo>
                    <a:pt x="129540" y="133350"/>
                    <a:pt x="120650" y="140970"/>
                    <a:pt x="107950" y="144780"/>
                  </a:cubicBezTo>
                  <a:cubicBezTo>
                    <a:pt x="90170" y="149860"/>
                    <a:pt x="53340" y="148590"/>
                    <a:pt x="36830" y="140970"/>
                  </a:cubicBezTo>
                  <a:cubicBezTo>
                    <a:pt x="25400" y="134620"/>
                    <a:pt x="17780" y="124460"/>
                    <a:pt x="11430" y="114300"/>
                  </a:cubicBezTo>
                  <a:cubicBezTo>
                    <a:pt x="5080" y="105410"/>
                    <a:pt x="0" y="92710"/>
                    <a:pt x="0" y="80010"/>
                  </a:cubicBezTo>
                  <a:cubicBezTo>
                    <a:pt x="1270" y="62230"/>
                    <a:pt x="16510" y="27940"/>
                    <a:pt x="29210" y="15240"/>
                  </a:cubicBezTo>
                  <a:cubicBezTo>
                    <a:pt x="39370" y="6350"/>
                    <a:pt x="49530" y="1270"/>
                    <a:pt x="62230" y="0"/>
                  </a:cubicBezTo>
                  <a:cubicBezTo>
                    <a:pt x="81280" y="0"/>
                    <a:pt x="130810" y="21590"/>
                    <a:pt x="130810" y="21590"/>
                  </a:cubicBezTo>
                </a:path>
              </a:pathLst>
            </a:custGeom>
            <a:solidFill>
              <a:srgbClr val="EFEEE7"/>
            </a:solidFill>
          </p:spPr>
        </p:sp>
      </p:grpSp>
      <p:grpSp>
        <p:nvGrpSpPr>
          <p:cNvPr name="Group 21" id="21"/>
          <p:cNvGrpSpPr/>
          <p:nvPr/>
        </p:nvGrpSpPr>
        <p:grpSpPr>
          <a:xfrm rot="0">
            <a:off x="6836093" y="7413307"/>
            <a:ext cx="112395" cy="115253"/>
            <a:chOff x="0" y="0"/>
            <a:chExt cx="149860" cy="153670"/>
          </a:xfrm>
        </p:grpSpPr>
        <p:sp>
          <p:nvSpPr>
            <p:cNvPr name="Freeform 22" id="22"/>
            <p:cNvSpPr/>
            <p:nvPr/>
          </p:nvSpPr>
          <p:spPr>
            <a:xfrm flipH="false" flipV="false" rot="0">
              <a:off x="0" y="0"/>
              <a:ext cx="149860" cy="153670"/>
            </a:xfrm>
            <a:custGeom>
              <a:avLst/>
              <a:gdLst/>
              <a:ahLst/>
              <a:cxnLst/>
              <a:rect r="r" b="b" t="t" l="l"/>
              <a:pathLst>
                <a:path h="153670" w="149860">
                  <a:moveTo>
                    <a:pt x="149860" y="53340"/>
                  </a:moveTo>
                  <a:cubicBezTo>
                    <a:pt x="146050" y="107950"/>
                    <a:pt x="127000" y="137160"/>
                    <a:pt x="107950" y="146050"/>
                  </a:cubicBezTo>
                  <a:cubicBezTo>
                    <a:pt x="88900" y="153670"/>
                    <a:pt x="54610" y="148590"/>
                    <a:pt x="36830" y="140970"/>
                  </a:cubicBezTo>
                  <a:cubicBezTo>
                    <a:pt x="25400" y="135890"/>
                    <a:pt x="17780" y="125730"/>
                    <a:pt x="11430" y="115570"/>
                  </a:cubicBezTo>
                  <a:cubicBezTo>
                    <a:pt x="5080" y="105410"/>
                    <a:pt x="0" y="93980"/>
                    <a:pt x="1270" y="81280"/>
                  </a:cubicBezTo>
                  <a:cubicBezTo>
                    <a:pt x="1270" y="62230"/>
                    <a:pt x="16510" y="29210"/>
                    <a:pt x="29210" y="16510"/>
                  </a:cubicBezTo>
                  <a:cubicBezTo>
                    <a:pt x="39370" y="6350"/>
                    <a:pt x="49530" y="2540"/>
                    <a:pt x="63500" y="1270"/>
                  </a:cubicBezTo>
                  <a:cubicBezTo>
                    <a:pt x="81280" y="0"/>
                    <a:pt x="130810" y="22860"/>
                    <a:pt x="130810" y="22860"/>
                  </a:cubicBezTo>
                </a:path>
              </a:pathLst>
            </a:custGeom>
            <a:solidFill>
              <a:srgbClr val="ACC7CE"/>
            </a:solidFill>
          </p:spPr>
        </p:sp>
      </p:grpSp>
      <p:grpSp>
        <p:nvGrpSpPr>
          <p:cNvPr name="Group 23" id="23"/>
          <p:cNvGrpSpPr/>
          <p:nvPr/>
        </p:nvGrpSpPr>
        <p:grpSpPr>
          <a:xfrm rot="0">
            <a:off x="6791325" y="7398068"/>
            <a:ext cx="111443" cy="115253"/>
            <a:chOff x="0" y="0"/>
            <a:chExt cx="148590" cy="153670"/>
          </a:xfrm>
        </p:grpSpPr>
        <p:sp>
          <p:nvSpPr>
            <p:cNvPr name="Freeform 24" id="24"/>
            <p:cNvSpPr/>
            <p:nvPr/>
          </p:nvSpPr>
          <p:spPr>
            <a:xfrm flipH="false" flipV="false" rot="0">
              <a:off x="0" y="0"/>
              <a:ext cx="148590" cy="153670"/>
            </a:xfrm>
            <a:custGeom>
              <a:avLst/>
              <a:gdLst/>
              <a:ahLst/>
              <a:cxnLst/>
              <a:rect r="r" b="b" t="t" l="l"/>
              <a:pathLst>
                <a:path h="153670" w="148590">
                  <a:moveTo>
                    <a:pt x="148590" y="53340"/>
                  </a:moveTo>
                  <a:cubicBezTo>
                    <a:pt x="144780" y="107950"/>
                    <a:pt x="125730" y="137160"/>
                    <a:pt x="106680" y="146050"/>
                  </a:cubicBezTo>
                  <a:cubicBezTo>
                    <a:pt x="87630" y="153670"/>
                    <a:pt x="52070" y="148590"/>
                    <a:pt x="35560" y="140970"/>
                  </a:cubicBezTo>
                  <a:cubicBezTo>
                    <a:pt x="24130" y="135890"/>
                    <a:pt x="15240" y="127000"/>
                    <a:pt x="10160" y="115570"/>
                  </a:cubicBezTo>
                  <a:cubicBezTo>
                    <a:pt x="2540" y="99060"/>
                    <a:pt x="0" y="62230"/>
                    <a:pt x="6350" y="44450"/>
                  </a:cubicBezTo>
                  <a:cubicBezTo>
                    <a:pt x="10160" y="31750"/>
                    <a:pt x="19050" y="22860"/>
                    <a:pt x="27940" y="16510"/>
                  </a:cubicBezTo>
                  <a:cubicBezTo>
                    <a:pt x="38100" y="8890"/>
                    <a:pt x="48260" y="1270"/>
                    <a:pt x="60960" y="1270"/>
                  </a:cubicBezTo>
                  <a:cubicBezTo>
                    <a:pt x="80010" y="0"/>
                    <a:pt x="129540" y="21590"/>
                    <a:pt x="129540" y="21590"/>
                  </a:cubicBezTo>
                </a:path>
              </a:pathLst>
            </a:custGeom>
            <a:solidFill>
              <a:srgbClr val="ACC7CE"/>
            </a:solidFill>
          </p:spPr>
        </p:sp>
      </p:grpSp>
      <p:grpSp>
        <p:nvGrpSpPr>
          <p:cNvPr name="Group 25" id="25"/>
          <p:cNvGrpSpPr/>
          <p:nvPr/>
        </p:nvGrpSpPr>
        <p:grpSpPr>
          <a:xfrm rot="0">
            <a:off x="16401812" y="6744653"/>
            <a:ext cx="116681" cy="298012"/>
            <a:chOff x="0" y="0"/>
            <a:chExt cx="155575" cy="397349"/>
          </a:xfrm>
        </p:grpSpPr>
        <p:sp>
          <p:nvSpPr>
            <p:cNvPr name="Freeform 26" id="26"/>
            <p:cNvSpPr/>
            <p:nvPr/>
          </p:nvSpPr>
          <p:spPr>
            <a:xfrm flipH="false" flipV="false" rot="0">
              <a:off x="0" y="0"/>
              <a:ext cx="155575" cy="397349"/>
            </a:xfrm>
            <a:custGeom>
              <a:avLst/>
              <a:gdLst/>
              <a:ahLst/>
              <a:cxnLst/>
              <a:rect r="r" b="b" t="t" l="l"/>
              <a:pathLst>
                <a:path h="397349" w="155575">
                  <a:moveTo>
                    <a:pt x="0" y="0"/>
                  </a:moveTo>
                  <a:lnTo>
                    <a:pt x="155575" y="0"/>
                  </a:lnTo>
                  <a:lnTo>
                    <a:pt x="155575" y="397349"/>
                  </a:lnTo>
                  <a:lnTo>
                    <a:pt x="0" y="397349"/>
                  </a:lnTo>
                  <a:close/>
                </a:path>
              </a:pathLst>
            </a:custGeom>
            <a:solidFill>
              <a:srgbClr val="000000">
                <a:alpha val="0"/>
              </a:srgbClr>
            </a:solidFill>
          </p:spPr>
        </p:sp>
        <p:sp>
          <p:nvSpPr>
            <p:cNvPr name="TextBox 27" id="27"/>
            <p:cNvSpPr txBox="true"/>
            <p:nvPr/>
          </p:nvSpPr>
          <p:spPr>
            <a:xfrm>
              <a:off x="0" y="-95250"/>
              <a:ext cx="155575" cy="492599"/>
            </a:xfrm>
            <a:prstGeom prst="rect">
              <a:avLst/>
            </a:prstGeom>
          </p:spPr>
          <p:txBody>
            <a:bodyPr anchor="t" rtlCol="false" tIns="0" lIns="0" bIns="0" rIns="0"/>
            <a:lstStyle/>
            <a:p>
              <a:pPr algn="ctr">
                <a:lnSpc>
                  <a:spcPts val="2231"/>
                </a:lnSpc>
              </a:pPr>
              <a:r>
                <a:rPr lang="en-US" sz="1377" b="true">
                  <a:solidFill>
                    <a:srgbClr val="2B2C30"/>
                  </a:solidFill>
                  <a:latin typeface="Times New Roman Bold"/>
                  <a:ea typeface="Times New Roman Bold"/>
                  <a:cs typeface="Times New Roman Bold"/>
                  <a:sym typeface="Times New Roman Bold"/>
                </a:rPr>
                <a:t>T</a:t>
              </a:r>
            </a:p>
          </p:txBody>
        </p:sp>
      </p:grpSp>
      <p:grpSp>
        <p:nvGrpSpPr>
          <p:cNvPr name="Group 28" id="28"/>
          <p:cNvGrpSpPr/>
          <p:nvPr/>
        </p:nvGrpSpPr>
        <p:grpSpPr>
          <a:xfrm rot="0">
            <a:off x="6723697" y="7359015"/>
            <a:ext cx="189548" cy="184785"/>
            <a:chOff x="0" y="0"/>
            <a:chExt cx="252730" cy="246380"/>
          </a:xfrm>
        </p:grpSpPr>
        <p:sp>
          <p:nvSpPr>
            <p:cNvPr name="Freeform 29" id="29"/>
            <p:cNvSpPr/>
            <p:nvPr/>
          </p:nvSpPr>
          <p:spPr>
            <a:xfrm flipH="false" flipV="false" rot="0">
              <a:off x="49530" y="49530"/>
              <a:ext cx="149860" cy="154940"/>
            </a:xfrm>
            <a:custGeom>
              <a:avLst/>
              <a:gdLst/>
              <a:ahLst/>
              <a:cxnLst/>
              <a:rect r="r" b="b" t="t" l="l"/>
              <a:pathLst>
                <a:path h="154940" w="149860">
                  <a:moveTo>
                    <a:pt x="149860" y="53340"/>
                  </a:moveTo>
                  <a:cubicBezTo>
                    <a:pt x="146050" y="107950"/>
                    <a:pt x="127000" y="137160"/>
                    <a:pt x="107950" y="146050"/>
                  </a:cubicBezTo>
                  <a:cubicBezTo>
                    <a:pt x="88900" y="154940"/>
                    <a:pt x="54610" y="149860"/>
                    <a:pt x="38100" y="142240"/>
                  </a:cubicBezTo>
                  <a:cubicBezTo>
                    <a:pt x="25400" y="135890"/>
                    <a:pt x="17780" y="125730"/>
                    <a:pt x="11430" y="115570"/>
                  </a:cubicBezTo>
                  <a:cubicBezTo>
                    <a:pt x="6350" y="105410"/>
                    <a:pt x="0" y="93980"/>
                    <a:pt x="1270" y="81280"/>
                  </a:cubicBezTo>
                  <a:cubicBezTo>
                    <a:pt x="2540" y="62230"/>
                    <a:pt x="17780" y="29210"/>
                    <a:pt x="30480" y="16510"/>
                  </a:cubicBezTo>
                  <a:cubicBezTo>
                    <a:pt x="39370" y="7620"/>
                    <a:pt x="50800" y="2540"/>
                    <a:pt x="63500" y="1270"/>
                  </a:cubicBezTo>
                  <a:cubicBezTo>
                    <a:pt x="81280" y="0"/>
                    <a:pt x="130810" y="22860"/>
                    <a:pt x="130810" y="22860"/>
                  </a:cubicBezTo>
                </a:path>
              </a:pathLst>
            </a:custGeom>
            <a:solidFill>
              <a:srgbClr val="DAE2E4"/>
            </a:solidFill>
            <a:ln cap="sq">
              <a:noFill/>
              <a:prstDash val="solid"/>
              <a:miter/>
            </a:ln>
          </p:spPr>
        </p:sp>
      </p:grpSp>
      <p:grpSp>
        <p:nvGrpSpPr>
          <p:cNvPr name="Group 30" id="30"/>
          <p:cNvGrpSpPr/>
          <p:nvPr/>
        </p:nvGrpSpPr>
        <p:grpSpPr>
          <a:xfrm rot="0">
            <a:off x="6738938" y="7359015"/>
            <a:ext cx="189548" cy="184785"/>
            <a:chOff x="0" y="0"/>
            <a:chExt cx="252730" cy="246380"/>
          </a:xfrm>
        </p:grpSpPr>
        <p:sp>
          <p:nvSpPr>
            <p:cNvPr name="Freeform 31" id="31"/>
            <p:cNvSpPr/>
            <p:nvPr/>
          </p:nvSpPr>
          <p:spPr>
            <a:xfrm flipH="false" flipV="false" rot="0">
              <a:off x="49530" y="49530"/>
              <a:ext cx="149860" cy="154940"/>
            </a:xfrm>
            <a:custGeom>
              <a:avLst/>
              <a:gdLst/>
              <a:ahLst/>
              <a:cxnLst/>
              <a:rect r="r" b="b" t="t" l="l"/>
              <a:pathLst>
                <a:path h="154940" w="149860">
                  <a:moveTo>
                    <a:pt x="149860" y="53340"/>
                  </a:moveTo>
                  <a:cubicBezTo>
                    <a:pt x="147320" y="107950"/>
                    <a:pt x="128270" y="137160"/>
                    <a:pt x="109220" y="146050"/>
                  </a:cubicBezTo>
                  <a:cubicBezTo>
                    <a:pt x="90170" y="154940"/>
                    <a:pt x="54610" y="149860"/>
                    <a:pt x="38100" y="142240"/>
                  </a:cubicBezTo>
                  <a:cubicBezTo>
                    <a:pt x="25400" y="135890"/>
                    <a:pt x="17780" y="125730"/>
                    <a:pt x="12700" y="115570"/>
                  </a:cubicBezTo>
                  <a:cubicBezTo>
                    <a:pt x="6350" y="105410"/>
                    <a:pt x="0" y="93980"/>
                    <a:pt x="1270" y="81280"/>
                  </a:cubicBezTo>
                  <a:cubicBezTo>
                    <a:pt x="2540" y="62230"/>
                    <a:pt x="17780" y="29210"/>
                    <a:pt x="30480" y="16510"/>
                  </a:cubicBezTo>
                  <a:cubicBezTo>
                    <a:pt x="39370" y="7620"/>
                    <a:pt x="50800" y="2540"/>
                    <a:pt x="63500" y="1270"/>
                  </a:cubicBezTo>
                  <a:cubicBezTo>
                    <a:pt x="82550" y="0"/>
                    <a:pt x="130810" y="22860"/>
                    <a:pt x="130810" y="22860"/>
                  </a:cubicBezTo>
                </a:path>
              </a:pathLst>
            </a:custGeom>
            <a:solidFill>
              <a:srgbClr val="DAE2E4"/>
            </a:solidFill>
            <a:ln cap="sq">
              <a:noFill/>
              <a:prstDash val="solid"/>
              <a:miter/>
            </a:ln>
          </p:spPr>
        </p:sp>
      </p:grpSp>
      <p:grpSp>
        <p:nvGrpSpPr>
          <p:cNvPr name="Group 32" id="32"/>
          <p:cNvGrpSpPr/>
          <p:nvPr/>
        </p:nvGrpSpPr>
        <p:grpSpPr>
          <a:xfrm rot="0">
            <a:off x="6800850" y="7359015"/>
            <a:ext cx="189548" cy="184785"/>
            <a:chOff x="0" y="0"/>
            <a:chExt cx="252730" cy="246380"/>
          </a:xfrm>
        </p:grpSpPr>
        <p:sp>
          <p:nvSpPr>
            <p:cNvPr name="Freeform 33" id="33"/>
            <p:cNvSpPr/>
            <p:nvPr/>
          </p:nvSpPr>
          <p:spPr>
            <a:xfrm flipH="false" flipV="false" rot="0">
              <a:off x="49530" y="49530"/>
              <a:ext cx="149860" cy="154940"/>
            </a:xfrm>
            <a:custGeom>
              <a:avLst/>
              <a:gdLst/>
              <a:ahLst/>
              <a:cxnLst/>
              <a:rect r="r" b="b" t="t" l="l"/>
              <a:pathLst>
                <a:path h="154940" w="149860">
                  <a:moveTo>
                    <a:pt x="149860" y="53340"/>
                  </a:moveTo>
                  <a:cubicBezTo>
                    <a:pt x="146050" y="107950"/>
                    <a:pt x="127000" y="137160"/>
                    <a:pt x="107950" y="146050"/>
                  </a:cubicBezTo>
                  <a:cubicBezTo>
                    <a:pt x="88900" y="154940"/>
                    <a:pt x="54610" y="149860"/>
                    <a:pt x="38100" y="142240"/>
                  </a:cubicBezTo>
                  <a:cubicBezTo>
                    <a:pt x="25400" y="135890"/>
                    <a:pt x="17780" y="125730"/>
                    <a:pt x="11430" y="115570"/>
                  </a:cubicBezTo>
                  <a:cubicBezTo>
                    <a:pt x="5080" y="105410"/>
                    <a:pt x="0" y="93980"/>
                    <a:pt x="1270" y="81280"/>
                  </a:cubicBezTo>
                  <a:cubicBezTo>
                    <a:pt x="2540" y="62230"/>
                    <a:pt x="16510" y="29210"/>
                    <a:pt x="30480" y="16510"/>
                  </a:cubicBezTo>
                  <a:cubicBezTo>
                    <a:pt x="39370" y="7620"/>
                    <a:pt x="49530" y="2540"/>
                    <a:pt x="63500" y="1270"/>
                  </a:cubicBezTo>
                  <a:cubicBezTo>
                    <a:pt x="81280" y="0"/>
                    <a:pt x="130810" y="22860"/>
                    <a:pt x="130810" y="22860"/>
                  </a:cubicBezTo>
                </a:path>
              </a:pathLst>
            </a:custGeom>
            <a:solidFill>
              <a:srgbClr val="DAE2E4"/>
            </a:solidFill>
            <a:ln cap="sq">
              <a:noFill/>
              <a:prstDash val="solid"/>
              <a:miter/>
            </a:ln>
          </p:spPr>
        </p:sp>
      </p:grpSp>
      <p:grpSp>
        <p:nvGrpSpPr>
          <p:cNvPr name="Group 34" id="34"/>
          <p:cNvGrpSpPr/>
          <p:nvPr/>
        </p:nvGrpSpPr>
        <p:grpSpPr>
          <a:xfrm rot="0">
            <a:off x="6721793" y="7326630"/>
            <a:ext cx="208597" cy="194310"/>
            <a:chOff x="0" y="0"/>
            <a:chExt cx="278130" cy="259080"/>
          </a:xfrm>
        </p:grpSpPr>
        <p:sp>
          <p:nvSpPr>
            <p:cNvPr name="Freeform 35" id="35"/>
            <p:cNvSpPr/>
            <p:nvPr/>
          </p:nvSpPr>
          <p:spPr>
            <a:xfrm flipH="false" flipV="false" rot="0">
              <a:off x="48260" y="48260"/>
              <a:ext cx="180340" cy="161290"/>
            </a:xfrm>
            <a:custGeom>
              <a:avLst/>
              <a:gdLst/>
              <a:ahLst/>
              <a:cxnLst/>
              <a:rect r="r" b="b" t="t" l="l"/>
              <a:pathLst>
                <a:path h="161290" w="180340">
                  <a:moveTo>
                    <a:pt x="101600" y="2540"/>
                  </a:moveTo>
                  <a:cubicBezTo>
                    <a:pt x="175260" y="49530"/>
                    <a:pt x="180340" y="67310"/>
                    <a:pt x="177800" y="83820"/>
                  </a:cubicBezTo>
                  <a:cubicBezTo>
                    <a:pt x="175260" y="104140"/>
                    <a:pt x="160020" y="134620"/>
                    <a:pt x="140970" y="146050"/>
                  </a:cubicBezTo>
                  <a:cubicBezTo>
                    <a:pt x="123190" y="156210"/>
                    <a:pt x="88900" y="158750"/>
                    <a:pt x="69850" y="149860"/>
                  </a:cubicBezTo>
                  <a:cubicBezTo>
                    <a:pt x="49530" y="140970"/>
                    <a:pt x="29210" y="113030"/>
                    <a:pt x="25400" y="92710"/>
                  </a:cubicBezTo>
                  <a:cubicBezTo>
                    <a:pt x="21590" y="71120"/>
                    <a:pt x="33020" y="38100"/>
                    <a:pt x="48260" y="24130"/>
                  </a:cubicBezTo>
                  <a:cubicBezTo>
                    <a:pt x="63500" y="8890"/>
                    <a:pt x="97790" y="0"/>
                    <a:pt x="118110" y="5080"/>
                  </a:cubicBezTo>
                  <a:cubicBezTo>
                    <a:pt x="138430" y="8890"/>
                    <a:pt x="165100" y="31750"/>
                    <a:pt x="172720" y="50800"/>
                  </a:cubicBezTo>
                  <a:cubicBezTo>
                    <a:pt x="180340" y="71120"/>
                    <a:pt x="175260" y="105410"/>
                    <a:pt x="165100" y="123190"/>
                  </a:cubicBezTo>
                  <a:cubicBezTo>
                    <a:pt x="157480" y="137160"/>
                    <a:pt x="139700" y="147320"/>
                    <a:pt x="125730" y="152400"/>
                  </a:cubicBezTo>
                  <a:cubicBezTo>
                    <a:pt x="113030" y="158750"/>
                    <a:pt x="97790" y="161290"/>
                    <a:pt x="82550" y="160020"/>
                  </a:cubicBezTo>
                  <a:cubicBezTo>
                    <a:pt x="66040" y="157480"/>
                    <a:pt x="43180" y="152400"/>
                    <a:pt x="29210" y="140970"/>
                  </a:cubicBezTo>
                  <a:cubicBezTo>
                    <a:pt x="16510" y="129540"/>
                    <a:pt x="5080" y="107950"/>
                    <a:pt x="2540" y="91440"/>
                  </a:cubicBezTo>
                  <a:cubicBezTo>
                    <a:pt x="0" y="73660"/>
                    <a:pt x="5080" y="50800"/>
                    <a:pt x="15240" y="35560"/>
                  </a:cubicBezTo>
                  <a:cubicBezTo>
                    <a:pt x="24130" y="21590"/>
                    <a:pt x="60960" y="2540"/>
                    <a:pt x="60960" y="2540"/>
                  </a:cubicBezTo>
                </a:path>
              </a:pathLst>
            </a:custGeom>
            <a:solidFill>
              <a:srgbClr val="B9D2D4"/>
            </a:solidFill>
            <a:ln cap="sq">
              <a:noFill/>
              <a:prstDash val="solid"/>
              <a:miter/>
            </a:ln>
          </p:spPr>
        </p:sp>
      </p:grpSp>
      <p:grpSp>
        <p:nvGrpSpPr>
          <p:cNvPr name="Group 36" id="36"/>
          <p:cNvGrpSpPr/>
          <p:nvPr/>
        </p:nvGrpSpPr>
        <p:grpSpPr>
          <a:xfrm rot="0">
            <a:off x="6820853" y="7298055"/>
            <a:ext cx="184785" cy="184785"/>
            <a:chOff x="0" y="0"/>
            <a:chExt cx="246380" cy="246380"/>
          </a:xfrm>
        </p:grpSpPr>
        <p:sp>
          <p:nvSpPr>
            <p:cNvPr name="Freeform 37" id="37"/>
            <p:cNvSpPr/>
            <p:nvPr/>
          </p:nvSpPr>
          <p:spPr>
            <a:xfrm flipH="false" flipV="false" rot="0">
              <a:off x="45720" y="49530"/>
              <a:ext cx="147320" cy="153670"/>
            </a:xfrm>
            <a:custGeom>
              <a:avLst/>
              <a:gdLst/>
              <a:ahLst/>
              <a:cxnLst/>
              <a:rect r="r" b="b" t="t" l="l"/>
              <a:pathLst>
                <a:path h="153670" w="147320">
                  <a:moveTo>
                    <a:pt x="147320" y="53340"/>
                  </a:moveTo>
                  <a:cubicBezTo>
                    <a:pt x="143510" y="106680"/>
                    <a:pt x="124460" y="135890"/>
                    <a:pt x="105410" y="144780"/>
                  </a:cubicBezTo>
                  <a:cubicBezTo>
                    <a:pt x="86360" y="153670"/>
                    <a:pt x="52070" y="148590"/>
                    <a:pt x="35560" y="140970"/>
                  </a:cubicBezTo>
                  <a:cubicBezTo>
                    <a:pt x="22860" y="135890"/>
                    <a:pt x="15240" y="127000"/>
                    <a:pt x="8890" y="115570"/>
                  </a:cubicBezTo>
                  <a:cubicBezTo>
                    <a:pt x="1270" y="97790"/>
                    <a:pt x="0" y="62230"/>
                    <a:pt x="5080" y="44450"/>
                  </a:cubicBezTo>
                  <a:cubicBezTo>
                    <a:pt x="8890" y="31750"/>
                    <a:pt x="17780" y="22860"/>
                    <a:pt x="27940" y="15240"/>
                  </a:cubicBezTo>
                  <a:cubicBezTo>
                    <a:pt x="36830" y="8890"/>
                    <a:pt x="48260" y="1270"/>
                    <a:pt x="60960" y="1270"/>
                  </a:cubicBezTo>
                  <a:cubicBezTo>
                    <a:pt x="78740" y="0"/>
                    <a:pt x="128270" y="21590"/>
                    <a:pt x="128270" y="21590"/>
                  </a:cubicBezTo>
                </a:path>
              </a:pathLst>
            </a:custGeom>
            <a:solidFill>
              <a:srgbClr val="B9D2D4"/>
            </a:solidFill>
            <a:ln cap="sq">
              <a:noFill/>
              <a:prstDash val="solid"/>
              <a:miter/>
            </a:ln>
          </p:spPr>
        </p:sp>
      </p:grpSp>
      <p:grpSp>
        <p:nvGrpSpPr>
          <p:cNvPr name="Group 38" id="38"/>
          <p:cNvGrpSpPr/>
          <p:nvPr/>
        </p:nvGrpSpPr>
        <p:grpSpPr>
          <a:xfrm rot="0">
            <a:off x="6785610" y="7359015"/>
            <a:ext cx="189548" cy="184785"/>
            <a:chOff x="0" y="0"/>
            <a:chExt cx="252730" cy="246380"/>
          </a:xfrm>
        </p:grpSpPr>
        <p:sp>
          <p:nvSpPr>
            <p:cNvPr name="Freeform 39" id="39"/>
            <p:cNvSpPr/>
            <p:nvPr/>
          </p:nvSpPr>
          <p:spPr>
            <a:xfrm flipH="false" flipV="false" rot="0">
              <a:off x="49530" y="49530"/>
              <a:ext cx="149860" cy="154940"/>
            </a:xfrm>
            <a:custGeom>
              <a:avLst/>
              <a:gdLst/>
              <a:ahLst/>
              <a:cxnLst/>
              <a:rect r="r" b="b" t="t" l="l"/>
              <a:pathLst>
                <a:path h="154940" w="149860">
                  <a:moveTo>
                    <a:pt x="149860" y="53340"/>
                  </a:moveTo>
                  <a:cubicBezTo>
                    <a:pt x="146050" y="107950"/>
                    <a:pt x="127000" y="137160"/>
                    <a:pt x="107950" y="146050"/>
                  </a:cubicBezTo>
                  <a:cubicBezTo>
                    <a:pt x="88900" y="154940"/>
                    <a:pt x="54610" y="149860"/>
                    <a:pt x="36830" y="142240"/>
                  </a:cubicBezTo>
                  <a:cubicBezTo>
                    <a:pt x="25400" y="135890"/>
                    <a:pt x="17780" y="125730"/>
                    <a:pt x="11430" y="115570"/>
                  </a:cubicBezTo>
                  <a:cubicBezTo>
                    <a:pt x="5080" y="105410"/>
                    <a:pt x="0" y="93980"/>
                    <a:pt x="1270" y="81280"/>
                  </a:cubicBezTo>
                  <a:cubicBezTo>
                    <a:pt x="1270" y="62230"/>
                    <a:pt x="16510" y="29210"/>
                    <a:pt x="29210" y="16510"/>
                  </a:cubicBezTo>
                  <a:cubicBezTo>
                    <a:pt x="39370" y="7620"/>
                    <a:pt x="49530" y="2540"/>
                    <a:pt x="63500" y="1270"/>
                  </a:cubicBezTo>
                  <a:cubicBezTo>
                    <a:pt x="81280" y="0"/>
                    <a:pt x="130810" y="22860"/>
                    <a:pt x="130810" y="22860"/>
                  </a:cubicBezTo>
                </a:path>
              </a:pathLst>
            </a:custGeom>
            <a:solidFill>
              <a:srgbClr val="B9D2D4"/>
            </a:solidFill>
            <a:ln cap="sq">
              <a:noFill/>
              <a:prstDash val="solid"/>
              <a:miter/>
            </a:ln>
          </p:spPr>
        </p:sp>
      </p:grpSp>
      <p:grpSp>
        <p:nvGrpSpPr>
          <p:cNvPr name="Group 40" id="40"/>
          <p:cNvGrpSpPr/>
          <p:nvPr/>
        </p:nvGrpSpPr>
        <p:grpSpPr>
          <a:xfrm rot="0">
            <a:off x="6661785" y="7359015"/>
            <a:ext cx="189548" cy="184785"/>
            <a:chOff x="0" y="0"/>
            <a:chExt cx="252730" cy="246380"/>
          </a:xfrm>
        </p:grpSpPr>
        <p:sp>
          <p:nvSpPr>
            <p:cNvPr name="Freeform 41" id="41"/>
            <p:cNvSpPr/>
            <p:nvPr/>
          </p:nvSpPr>
          <p:spPr>
            <a:xfrm flipH="false" flipV="false" rot="0">
              <a:off x="50800" y="49530"/>
              <a:ext cx="148590" cy="154940"/>
            </a:xfrm>
            <a:custGeom>
              <a:avLst/>
              <a:gdLst/>
              <a:ahLst/>
              <a:cxnLst/>
              <a:rect r="r" b="b" t="t" l="l"/>
              <a:pathLst>
                <a:path h="154940" w="148590">
                  <a:moveTo>
                    <a:pt x="148590" y="53340"/>
                  </a:moveTo>
                  <a:cubicBezTo>
                    <a:pt x="146050" y="107950"/>
                    <a:pt x="127000" y="137160"/>
                    <a:pt x="107950" y="146050"/>
                  </a:cubicBezTo>
                  <a:cubicBezTo>
                    <a:pt x="88900" y="154940"/>
                    <a:pt x="53340" y="149860"/>
                    <a:pt x="36830" y="142240"/>
                  </a:cubicBezTo>
                  <a:cubicBezTo>
                    <a:pt x="25400" y="135890"/>
                    <a:pt x="17780" y="125730"/>
                    <a:pt x="11430" y="115570"/>
                  </a:cubicBezTo>
                  <a:cubicBezTo>
                    <a:pt x="5080" y="105410"/>
                    <a:pt x="0" y="93980"/>
                    <a:pt x="0" y="81280"/>
                  </a:cubicBezTo>
                  <a:cubicBezTo>
                    <a:pt x="1270" y="62230"/>
                    <a:pt x="16510" y="29210"/>
                    <a:pt x="29210" y="16510"/>
                  </a:cubicBezTo>
                  <a:cubicBezTo>
                    <a:pt x="38100" y="7620"/>
                    <a:pt x="49530" y="2540"/>
                    <a:pt x="62230" y="1270"/>
                  </a:cubicBezTo>
                  <a:cubicBezTo>
                    <a:pt x="81280" y="0"/>
                    <a:pt x="130810" y="22860"/>
                    <a:pt x="130810" y="22860"/>
                  </a:cubicBezTo>
                </a:path>
              </a:pathLst>
            </a:custGeom>
            <a:solidFill>
              <a:srgbClr val="B9D2D4"/>
            </a:solidFill>
            <a:ln cap="sq">
              <a:noFill/>
              <a:prstDash val="solid"/>
              <a:miter/>
            </a:ln>
          </p:spPr>
        </p:sp>
      </p:grpSp>
      <p:grpSp>
        <p:nvGrpSpPr>
          <p:cNvPr name="Group 42" id="42"/>
          <p:cNvGrpSpPr/>
          <p:nvPr/>
        </p:nvGrpSpPr>
        <p:grpSpPr>
          <a:xfrm rot="0">
            <a:off x="7190422" y="7298055"/>
            <a:ext cx="184785" cy="184785"/>
            <a:chOff x="0" y="0"/>
            <a:chExt cx="246380" cy="246380"/>
          </a:xfrm>
        </p:grpSpPr>
        <p:sp>
          <p:nvSpPr>
            <p:cNvPr name="Freeform 43" id="43"/>
            <p:cNvSpPr/>
            <p:nvPr/>
          </p:nvSpPr>
          <p:spPr>
            <a:xfrm flipH="false" flipV="false" rot="0">
              <a:off x="45720" y="49530"/>
              <a:ext cx="147320" cy="153670"/>
            </a:xfrm>
            <a:custGeom>
              <a:avLst/>
              <a:gdLst/>
              <a:ahLst/>
              <a:cxnLst/>
              <a:rect r="r" b="b" t="t" l="l"/>
              <a:pathLst>
                <a:path h="153670" w="147320">
                  <a:moveTo>
                    <a:pt x="147320" y="53340"/>
                  </a:moveTo>
                  <a:cubicBezTo>
                    <a:pt x="144780" y="106680"/>
                    <a:pt x="124460" y="135890"/>
                    <a:pt x="105410" y="144780"/>
                  </a:cubicBezTo>
                  <a:cubicBezTo>
                    <a:pt x="86360" y="153670"/>
                    <a:pt x="52070" y="148590"/>
                    <a:pt x="35560" y="140970"/>
                  </a:cubicBezTo>
                  <a:cubicBezTo>
                    <a:pt x="22860" y="135890"/>
                    <a:pt x="15240" y="127000"/>
                    <a:pt x="8890" y="115570"/>
                  </a:cubicBezTo>
                  <a:cubicBezTo>
                    <a:pt x="2540" y="97790"/>
                    <a:pt x="0" y="62230"/>
                    <a:pt x="5080" y="44450"/>
                  </a:cubicBezTo>
                  <a:cubicBezTo>
                    <a:pt x="8890" y="31750"/>
                    <a:pt x="19050" y="22860"/>
                    <a:pt x="27940" y="15240"/>
                  </a:cubicBezTo>
                  <a:cubicBezTo>
                    <a:pt x="36830" y="8890"/>
                    <a:pt x="48260" y="1270"/>
                    <a:pt x="60960" y="1270"/>
                  </a:cubicBezTo>
                  <a:cubicBezTo>
                    <a:pt x="80010" y="0"/>
                    <a:pt x="128270" y="21590"/>
                    <a:pt x="128270" y="21590"/>
                  </a:cubicBezTo>
                </a:path>
              </a:pathLst>
            </a:custGeom>
            <a:solidFill>
              <a:srgbClr val="B9D2D4"/>
            </a:solidFill>
            <a:ln cap="sq">
              <a:noFill/>
              <a:prstDash val="solid"/>
              <a:miter/>
            </a:ln>
          </p:spPr>
        </p:sp>
      </p:grpSp>
      <p:sp>
        <p:nvSpPr>
          <p:cNvPr name="TextBox 44" id="44"/>
          <p:cNvSpPr txBox="true"/>
          <p:nvPr/>
        </p:nvSpPr>
        <p:spPr>
          <a:xfrm rot="0">
            <a:off x="7230874" y="7205204"/>
            <a:ext cx="103882" cy="281998"/>
          </a:xfrm>
          <a:prstGeom prst="rect">
            <a:avLst/>
          </a:prstGeom>
        </p:spPr>
        <p:txBody>
          <a:bodyPr anchor="t" rtlCol="false" tIns="0" lIns="0" bIns="0" rIns="0">
            <a:spAutoFit/>
          </a:bodyPr>
          <a:lstStyle/>
          <a:p>
            <a:pPr algn="ctr">
              <a:lnSpc>
                <a:spcPts val="2306"/>
              </a:lnSpc>
            </a:pPr>
            <a:r>
              <a:rPr lang="en-US" sz="1647" b="true">
                <a:solidFill>
                  <a:srgbClr val="000000"/>
                </a:solidFill>
                <a:latin typeface="Canva Sans Bold"/>
                <a:ea typeface="Canva Sans Bold"/>
                <a:cs typeface="Canva Sans Bold"/>
                <a:sym typeface="Canva Sans Bold"/>
              </a:rPr>
              <a: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23932" y="1755998"/>
            <a:ext cx="16240119" cy="48034"/>
            <a:chOff x="0" y="0"/>
            <a:chExt cx="21653492" cy="64045"/>
          </a:xfrm>
        </p:grpSpPr>
        <p:sp>
          <p:nvSpPr>
            <p:cNvPr name="Freeform 3" id="3"/>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grpSp>
        <p:nvGrpSpPr>
          <p:cNvPr name="Group 4" id="4"/>
          <p:cNvGrpSpPr/>
          <p:nvPr/>
        </p:nvGrpSpPr>
        <p:grpSpPr>
          <a:xfrm rot="0">
            <a:off x="1253725" y="2214227"/>
            <a:ext cx="14991152" cy="7214492"/>
            <a:chOff x="0" y="0"/>
            <a:chExt cx="21640800" cy="10414635"/>
          </a:xfrm>
        </p:grpSpPr>
        <p:sp>
          <p:nvSpPr>
            <p:cNvPr name="Freeform 5" id="5"/>
            <p:cNvSpPr/>
            <p:nvPr/>
          </p:nvSpPr>
          <p:spPr>
            <a:xfrm flipH="false" flipV="false" rot="0">
              <a:off x="0" y="0"/>
              <a:ext cx="21640800" cy="10414635"/>
            </a:xfrm>
            <a:custGeom>
              <a:avLst/>
              <a:gdLst/>
              <a:ahLst/>
              <a:cxnLst/>
              <a:rect r="r" b="b" t="t" l="l"/>
              <a:pathLst>
                <a:path h="10414635" w="21640800">
                  <a:moveTo>
                    <a:pt x="0" y="0"/>
                  </a:moveTo>
                  <a:lnTo>
                    <a:pt x="21640800" y="0"/>
                  </a:lnTo>
                  <a:lnTo>
                    <a:pt x="21640800" y="10414635"/>
                  </a:lnTo>
                  <a:lnTo>
                    <a:pt x="0" y="10414635"/>
                  </a:lnTo>
                  <a:lnTo>
                    <a:pt x="0" y="0"/>
                  </a:lnTo>
                  <a:close/>
                </a:path>
              </a:pathLst>
            </a:custGeom>
            <a:blipFill>
              <a:blip r:embed="rId2"/>
              <a:stretch>
                <a:fillRect l="0" t="-78" r="0" b="-78"/>
              </a:stretch>
            </a:blipFill>
          </p:spPr>
        </p:sp>
      </p:grpSp>
      <p:grpSp>
        <p:nvGrpSpPr>
          <p:cNvPr name="Group 6" id="6"/>
          <p:cNvGrpSpPr/>
          <p:nvPr/>
        </p:nvGrpSpPr>
        <p:grpSpPr>
          <a:xfrm rot="0">
            <a:off x="1006871" y="876300"/>
            <a:ext cx="16230600" cy="720851"/>
            <a:chOff x="0" y="0"/>
            <a:chExt cx="21640800" cy="961134"/>
          </a:xfrm>
        </p:grpSpPr>
        <p:sp>
          <p:nvSpPr>
            <p:cNvPr name="Freeform 7" id="7"/>
            <p:cNvSpPr/>
            <p:nvPr/>
          </p:nvSpPr>
          <p:spPr>
            <a:xfrm flipH="false" flipV="false" rot="0">
              <a:off x="0" y="0"/>
              <a:ext cx="21640800" cy="961134"/>
            </a:xfrm>
            <a:custGeom>
              <a:avLst/>
              <a:gdLst/>
              <a:ahLst/>
              <a:cxnLst/>
              <a:rect r="r" b="b" t="t" l="l"/>
              <a:pathLst>
                <a:path h="961134" w="21640800">
                  <a:moveTo>
                    <a:pt x="0" y="0"/>
                  </a:moveTo>
                  <a:lnTo>
                    <a:pt x="21640800" y="0"/>
                  </a:lnTo>
                  <a:lnTo>
                    <a:pt x="21640800" y="961134"/>
                  </a:lnTo>
                  <a:lnTo>
                    <a:pt x="0" y="961134"/>
                  </a:lnTo>
                  <a:close/>
                </a:path>
              </a:pathLst>
            </a:custGeom>
            <a:solidFill>
              <a:srgbClr val="000000">
                <a:alpha val="0"/>
              </a:srgbClr>
            </a:solidFill>
          </p:spPr>
        </p:sp>
        <p:sp>
          <p:nvSpPr>
            <p:cNvPr name="TextBox 8" id="8"/>
            <p:cNvSpPr txBox="true"/>
            <p:nvPr/>
          </p:nvSpPr>
          <p:spPr>
            <a:xfrm>
              <a:off x="0" y="-152400"/>
              <a:ext cx="21640800" cy="1113534"/>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MODULAR DIAGRAM</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23932" y="1755998"/>
            <a:ext cx="16240119" cy="48034"/>
            <a:chOff x="0" y="0"/>
            <a:chExt cx="21653492" cy="64045"/>
          </a:xfrm>
        </p:grpSpPr>
        <p:sp>
          <p:nvSpPr>
            <p:cNvPr name="Freeform 3" id="3"/>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grpSp>
        <p:nvGrpSpPr>
          <p:cNvPr name="Group 4" id="4"/>
          <p:cNvGrpSpPr/>
          <p:nvPr/>
        </p:nvGrpSpPr>
        <p:grpSpPr>
          <a:xfrm rot="0">
            <a:off x="2386541" y="2464417"/>
            <a:ext cx="11735039" cy="5358166"/>
            <a:chOff x="0" y="0"/>
            <a:chExt cx="15646719" cy="7144221"/>
          </a:xfrm>
        </p:grpSpPr>
        <p:sp>
          <p:nvSpPr>
            <p:cNvPr name="Freeform 5" id="5"/>
            <p:cNvSpPr/>
            <p:nvPr/>
          </p:nvSpPr>
          <p:spPr>
            <a:xfrm flipH="false" flipV="false" rot="0">
              <a:off x="0" y="0"/>
              <a:ext cx="15646781" cy="7144258"/>
            </a:xfrm>
            <a:custGeom>
              <a:avLst/>
              <a:gdLst/>
              <a:ahLst/>
              <a:cxnLst/>
              <a:rect r="r" b="b" t="t" l="l"/>
              <a:pathLst>
                <a:path h="7144258" w="15646781">
                  <a:moveTo>
                    <a:pt x="0" y="0"/>
                  </a:moveTo>
                  <a:lnTo>
                    <a:pt x="15646781" y="0"/>
                  </a:lnTo>
                  <a:lnTo>
                    <a:pt x="15646781" y="7144258"/>
                  </a:lnTo>
                  <a:lnTo>
                    <a:pt x="0" y="7144258"/>
                  </a:lnTo>
                  <a:lnTo>
                    <a:pt x="0" y="0"/>
                  </a:lnTo>
                  <a:close/>
                </a:path>
              </a:pathLst>
            </a:custGeom>
            <a:blipFill>
              <a:blip r:embed="rId2"/>
              <a:stretch>
                <a:fillRect l="0" t="-4753" r="0" b="-4752"/>
              </a:stretch>
            </a:blipFill>
          </p:spPr>
        </p:sp>
      </p:grpSp>
      <p:grpSp>
        <p:nvGrpSpPr>
          <p:cNvPr name="Group 6" id="6"/>
          <p:cNvGrpSpPr/>
          <p:nvPr/>
        </p:nvGrpSpPr>
        <p:grpSpPr>
          <a:xfrm rot="0">
            <a:off x="1006871" y="876300"/>
            <a:ext cx="16230600" cy="720851"/>
            <a:chOff x="0" y="0"/>
            <a:chExt cx="21640800" cy="961134"/>
          </a:xfrm>
        </p:grpSpPr>
        <p:sp>
          <p:nvSpPr>
            <p:cNvPr name="Freeform 7" id="7"/>
            <p:cNvSpPr/>
            <p:nvPr/>
          </p:nvSpPr>
          <p:spPr>
            <a:xfrm flipH="false" flipV="false" rot="0">
              <a:off x="0" y="0"/>
              <a:ext cx="21640800" cy="961134"/>
            </a:xfrm>
            <a:custGeom>
              <a:avLst/>
              <a:gdLst/>
              <a:ahLst/>
              <a:cxnLst/>
              <a:rect r="r" b="b" t="t" l="l"/>
              <a:pathLst>
                <a:path h="961134" w="21640800">
                  <a:moveTo>
                    <a:pt x="0" y="0"/>
                  </a:moveTo>
                  <a:lnTo>
                    <a:pt x="21640800" y="0"/>
                  </a:lnTo>
                  <a:lnTo>
                    <a:pt x="21640800" y="961134"/>
                  </a:lnTo>
                  <a:lnTo>
                    <a:pt x="0" y="961134"/>
                  </a:lnTo>
                  <a:close/>
                </a:path>
              </a:pathLst>
            </a:custGeom>
            <a:solidFill>
              <a:srgbClr val="000000">
                <a:alpha val="0"/>
              </a:srgbClr>
            </a:solidFill>
          </p:spPr>
        </p:sp>
        <p:sp>
          <p:nvSpPr>
            <p:cNvPr name="TextBox 8" id="8"/>
            <p:cNvSpPr txBox="true"/>
            <p:nvPr/>
          </p:nvSpPr>
          <p:spPr>
            <a:xfrm>
              <a:off x="0" y="-152400"/>
              <a:ext cx="21640800" cy="1113534"/>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MODULAR DIAGRAM</a:t>
              </a:r>
            </a:p>
          </p:txBody>
        </p:sp>
      </p:grpSp>
      <p:grpSp>
        <p:nvGrpSpPr>
          <p:cNvPr name="Group 9" id="9"/>
          <p:cNvGrpSpPr/>
          <p:nvPr/>
        </p:nvGrpSpPr>
        <p:grpSpPr>
          <a:xfrm rot="0">
            <a:off x="2975609" y="3089910"/>
            <a:ext cx="112395" cy="115253"/>
            <a:chOff x="0" y="0"/>
            <a:chExt cx="149860" cy="153670"/>
          </a:xfrm>
        </p:grpSpPr>
        <p:sp>
          <p:nvSpPr>
            <p:cNvPr name="Freeform 10" id="10"/>
            <p:cNvSpPr/>
            <p:nvPr/>
          </p:nvSpPr>
          <p:spPr>
            <a:xfrm flipH="false" flipV="false" rot="0">
              <a:off x="0" y="0"/>
              <a:ext cx="149860" cy="153670"/>
            </a:xfrm>
            <a:custGeom>
              <a:avLst/>
              <a:gdLst/>
              <a:ahLst/>
              <a:cxnLst/>
              <a:rect r="r" b="b" t="t" l="l"/>
              <a:pathLst>
                <a:path h="153670" w="149860">
                  <a:moveTo>
                    <a:pt x="149860" y="53340"/>
                  </a:moveTo>
                  <a:cubicBezTo>
                    <a:pt x="130810" y="134620"/>
                    <a:pt x="119380" y="139700"/>
                    <a:pt x="107950" y="144780"/>
                  </a:cubicBezTo>
                  <a:cubicBezTo>
                    <a:pt x="97790" y="149860"/>
                    <a:pt x="85090" y="153670"/>
                    <a:pt x="72390" y="151130"/>
                  </a:cubicBezTo>
                  <a:cubicBezTo>
                    <a:pt x="54610" y="148590"/>
                    <a:pt x="22860" y="129540"/>
                    <a:pt x="11430" y="115570"/>
                  </a:cubicBezTo>
                  <a:cubicBezTo>
                    <a:pt x="3810" y="104140"/>
                    <a:pt x="0" y="93980"/>
                    <a:pt x="1270" y="80010"/>
                  </a:cubicBezTo>
                  <a:cubicBezTo>
                    <a:pt x="2540" y="62230"/>
                    <a:pt x="16510" y="29210"/>
                    <a:pt x="30480" y="15240"/>
                  </a:cubicBezTo>
                  <a:cubicBezTo>
                    <a:pt x="39370" y="6350"/>
                    <a:pt x="50800" y="1270"/>
                    <a:pt x="63500" y="1270"/>
                  </a:cubicBezTo>
                  <a:cubicBezTo>
                    <a:pt x="81280" y="0"/>
                    <a:pt x="130810" y="21590"/>
                    <a:pt x="130810" y="21590"/>
                  </a:cubicBezTo>
                </a:path>
              </a:pathLst>
            </a:custGeom>
            <a:solidFill>
              <a:srgbClr val="EFEEE7"/>
            </a:solidFill>
          </p:spPr>
        </p:sp>
      </p:grpSp>
      <p:sp>
        <p:nvSpPr>
          <p:cNvPr name="Freeform 11" id="11"/>
          <p:cNvSpPr/>
          <p:nvPr/>
        </p:nvSpPr>
        <p:spPr>
          <a:xfrm flipH="false" flipV="false" rot="0">
            <a:off x="2780348" y="2651760"/>
            <a:ext cx="440055" cy="324803"/>
          </a:xfrm>
          <a:custGeom>
            <a:avLst/>
            <a:gdLst/>
            <a:ahLst/>
            <a:cxnLst/>
            <a:rect r="r" b="b" t="t" l="l"/>
            <a:pathLst>
              <a:path h="324803" w="440055">
                <a:moveTo>
                  <a:pt x="0" y="0"/>
                </a:moveTo>
                <a:lnTo>
                  <a:pt x="440055" y="0"/>
                </a:lnTo>
                <a:lnTo>
                  <a:pt x="440055" y="324802"/>
                </a:lnTo>
                <a:lnTo>
                  <a:pt x="0" y="3248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2611755" y="2223134"/>
            <a:ext cx="4619625" cy="1285875"/>
          </a:xfrm>
          <a:custGeom>
            <a:avLst/>
            <a:gdLst/>
            <a:ahLst/>
            <a:cxnLst/>
            <a:rect r="r" b="b" t="t" l="l"/>
            <a:pathLst>
              <a:path h="1285875" w="4619625">
                <a:moveTo>
                  <a:pt x="0" y="0"/>
                </a:moveTo>
                <a:lnTo>
                  <a:pt x="4619625" y="0"/>
                </a:lnTo>
                <a:lnTo>
                  <a:pt x="4619625" y="1285875"/>
                </a:lnTo>
                <a:lnTo>
                  <a:pt x="0" y="12858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2258378" y="2100262"/>
            <a:ext cx="3367088" cy="2447925"/>
          </a:xfrm>
          <a:custGeom>
            <a:avLst/>
            <a:gdLst/>
            <a:ahLst/>
            <a:cxnLst/>
            <a:rect r="r" b="b" t="t" l="l"/>
            <a:pathLst>
              <a:path h="2447925" w="3367088">
                <a:moveTo>
                  <a:pt x="0" y="0"/>
                </a:moveTo>
                <a:lnTo>
                  <a:pt x="3367088" y="0"/>
                </a:lnTo>
                <a:lnTo>
                  <a:pt x="3367088" y="2447925"/>
                </a:lnTo>
                <a:lnTo>
                  <a:pt x="0" y="24479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0">
            <a:off x="540524" y="2223134"/>
            <a:ext cx="6802795" cy="733263"/>
            <a:chOff x="0" y="0"/>
            <a:chExt cx="9070394" cy="977683"/>
          </a:xfrm>
        </p:grpSpPr>
        <p:sp>
          <p:nvSpPr>
            <p:cNvPr name="Freeform 15" id="15"/>
            <p:cNvSpPr/>
            <p:nvPr/>
          </p:nvSpPr>
          <p:spPr>
            <a:xfrm flipH="false" flipV="false" rot="0">
              <a:off x="0" y="0"/>
              <a:ext cx="9070394" cy="977683"/>
            </a:xfrm>
            <a:custGeom>
              <a:avLst/>
              <a:gdLst/>
              <a:ahLst/>
              <a:cxnLst/>
              <a:rect r="r" b="b" t="t" l="l"/>
              <a:pathLst>
                <a:path h="977683" w="9070394">
                  <a:moveTo>
                    <a:pt x="0" y="0"/>
                  </a:moveTo>
                  <a:lnTo>
                    <a:pt x="9070394" y="0"/>
                  </a:lnTo>
                  <a:lnTo>
                    <a:pt x="9070394" y="977683"/>
                  </a:lnTo>
                  <a:lnTo>
                    <a:pt x="0" y="977683"/>
                  </a:lnTo>
                  <a:close/>
                </a:path>
              </a:pathLst>
            </a:custGeom>
            <a:solidFill>
              <a:srgbClr val="000000">
                <a:alpha val="0"/>
              </a:srgbClr>
            </a:solidFill>
          </p:spPr>
        </p:sp>
        <p:sp>
          <p:nvSpPr>
            <p:cNvPr name="TextBox 16" id="16"/>
            <p:cNvSpPr txBox="true"/>
            <p:nvPr/>
          </p:nvSpPr>
          <p:spPr>
            <a:xfrm>
              <a:off x="0" y="-66675"/>
              <a:ext cx="9070394" cy="1044358"/>
            </a:xfrm>
            <a:prstGeom prst="rect">
              <a:avLst/>
            </a:prstGeom>
          </p:spPr>
          <p:txBody>
            <a:bodyPr anchor="t" rtlCol="false" tIns="0" lIns="0" bIns="0" rIns="0"/>
            <a:lstStyle/>
            <a:p>
              <a:pPr algn="ctr">
                <a:lnSpc>
                  <a:spcPts val="5180"/>
                </a:lnSpc>
              </a:pPr>
              <a:r>
                <a:rPr lang="en-US" sz="3700" b="true">
                  <a:solidFill>
                    <a:srgbClr val="2B2C30"/>
                  </a:solidFill>
                  <a:latin typeface="Canva Sans Bold"/>
                  <a:ea typeface="Canva Sans Bold"/>
                  <a:cs typeface="Canva Sans Bold"/>
                  <a:sym typeface="Canva Sans Bold"/>
                </a:rPr>
                <a:t>AUTHENTICATION</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23932" y="1755998"/>
            <a:ext cx="16240119" cy="48034"/>
            <a:chOff x="0" y="0"/>
            <a:chExt cx="21653492" cy="64045"/>
          </a:xfrm>
        </p:grpSpPr>
        <p:sp>
          <p:nvSpPr>
            <p:cNvPr name="Freeform 3" id="3"/>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grpSp>
        <p:nvGrpSpPr>
          <p:cNvPr name="Group 4" id="4"/>
          <p:cNvGrpSpPr/>
          <p:nvPr/>
        </p:nvGrpSpPr>
        <p:grpSpPr>
          <a:xfrm rot="0">
            <a:off x="6263483" y="2185555"/>
            <a:ext cx="6334471" cy="7538200"/>
            <a:chOff x="0" y="0"/>
            <a:chExt cx="8445962" cy="10050933"/>
          </a:xfrm>
        </p:grpSpPr>
        <p:sp>
          <p:nvSpPr>
            <p:cNvPr name="Freeform 5" id="5"/>
            <p:cNvSpPr/>
            <p:nvPr/>
          </p:nvSpPr>
          <p:spPr>
            <a:xfrm flipH="false" flipV="false" rot="0">
              <a:off x="0" y="0"/>
              <a:ext cx="8445906" cy="10050907"/>
            </a:xfrm>
            <a:custGeom>
              <a:avLst/>
              <a:gdLst/>
              <a:ahLst/>
              <a:cxnLst/>
              <a:rect r="r" b="b" t="t" l="l"/>
              <a:pathLst>
                <a:path h="10050907" w="8445906">
                  <a:moveTo>
                    <a:pt x="0" y="0"/>
                  </a:moveTo>
                  <a:lnTo>
                    <a:pt x="8445906" y="0"/>
                  </a:lnTo>
                  <a:lnTo>
                    <a:pt x="8445906" y="10050907"/>
                  </a:lnTo>
                  <a:lnTo>
                    <a:pt x="0" y="10050907"/>
                  </a:lnTo>
                  <a:lnTo>
                    <a:pt x="0" y="0"/>
                  </a:lnTo>
                  <a:close/>
                </a:path>
              </a:pathLst>
            </a:custGeom>
            <a:blipFill>
              <a:blip r:embed="rId2"/>
              <a:stretch>
                <a:fillRect l="-204" t="0" r="-204" b="0"/>
              </a:stretch>
            </a:blipFill>
          </p:spPr>
        </p:sp>
      </p:grpSp>
      <p:grpSp>
        <p:nvGrpSpPr>
          <p:cNvPr name="Group 6" id="6"/>
          <p:cNvGrpSpPr/>
          <p:nvPr/>
        </p:nvGrpSpPr>
        <p:grpSpPr>
          <a:xfrm rot="0">
            <a:off x="1006871" y="876300"/>
            <a:ext cx="16230600" cy="720851"/>
            <a:chOff x="0" y="0"/>
            <a:chExt cx="21640800" cy="961134"/>
          </a:xfrm>
        </p:grpSpPr>
        <p:sp>
          <p:nvSpPr>
            <p:cNvPr name="Freeform 7" id="7"/>
            <p:cNvSpPr/>
            <p:nvPr/>
          </p:nvSpPr>
          <p:spPr>
            <a:xfrm flipH="false" flipV="false" rot="0">
              <a:off x="0" y="0"/>
              <a:ext cx="21640800" cy="961134"/>
            </a:xfrm>
            <a:custGeom>
              <a:avLst/>
              <a:gdLst/>
              <a:ahLst/>
              <a:cxnLst/>
              <a:rect r="r" b="b" t="t" l="l"/>
              <a:pathLst>
                <a:path h="961134" w="21640800">
                  <a:moveTo>
                    <a:pt x="0" y="0"/>
                  </a:moveTo>
                  <a:lnTo>
                    <a:pt x="21640800" y="0"/>
                  </a:lnTo>
                  <a:lnTo>
                    <a:pt x="21640800" y="961134"/>
                  </a:lnTo>
                  <a:lnTo>
                    <a:pt x="0" y="961134"/>
                  </a:lnTo>
                  <a:close/>
                </a:path>
              </a:pathLst>
            </a:custGeom>
            <a:solidFill>
              <a:srgbClr val="000000">
                <a:alpha val="0"/>
              </a:srgbClr>
            </a:solidFill>
          </p:spPr>
        </p:sp>
        <p:sp>
          <p:nvSpPr>
            <p:cNvPr name="TextBox 8" id="8"/>
            <p:cNvSpPr txBox="true"/>
            <p:nvPr/>
          </p:nvSpPr>
          <p:spPr>
            <a:xfrm>
              <a:off x="0" y="-152400"/>
              <a:ext cx="21640800" cy="1113534"/>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MODULAR DIAGRAM</a:t>
              </a:r>
            </a:p>
          </p:txBody>
        </p:sp>
      </p:grpSp>
      <p:grpSp>
        <p:nvGrpSpPr>
          <p:cNvPr name="Group 9" id="9"/>
          <p:cNvGrpSpPr/>
          <p:nvPr/>
        </p:nvGrpSpPr>
        <p:grpSpPr>
          <a:xfrm rot="0">
            <a:off x="1006871" y="2118880"/>
            <a:ext cx="6125698" cy="733263"/>
            <a:chOff x="0" y="0"/>
            <a:chExt cx="8167597" cy="977683"/>
          </a:xfrm>
        </p:grpSpPr>
        <p:sp>
          <p:nvSpPr>
            <p:cNvPr name="Freeform 10" id="10"/>
            <p:cNvSpPr/>
            <p:nvPr/>
          </p:nvSpPr>
          <p:spPr>
            <a:xfrm flipH="false" flipV="false" rot="0">
              <a:off x="0" y="0"/>
              <a:ext cx="8167597" cy="977683"/>
            </a:xfrm>
            <a:custGeom>
              <a:avLst/>
              <a:gdLst/>
              <a:ahLst/>
              <a:cxnLst/>
              <a:rect r="r" b="b" t="t" l="l"/>
              <a:pathLst>
                <a:path h="977683" w="8167597">
                  <a:moveTo>
                    <a:pt x="0" y="0"/>
                  </a:moveTo>
                  <a:lnTo>
                    <a:pt x="8167597" y="0"/>
                  </a:lnTo>
                  <a:lnTo>
                    <a:pt x="8167597" y="977683"/>
                  </a:lnTo>
                  <a:lnTo>
                    <a:pt x="0" y="977683"/>
                  </a:lnTo>
                  <a:close/>
                </a:path>
              </a:pathLst>
            </a:custGeom>
            <a:solidFill>
              <a:srgbClr val="000000">
                <a:alpha val="0"/>
              </a:srgbClr>
            </a:solidFill>
          </p:spPr>
        </p:sp>
        <p:sp>
          <p:nvSpPr>
            <p:cNvPr name="TextBox 11" id="11"/>
            <p:cNvSpPr txBox="true"/>
            <p:nvPr/>
          </p:nvSpPr>
          <p:spPr>
            <a:xfrm>
              <a:off x="0" y="-66675"/>
              <a:ext cx="8167597" cy="1044358"/>
            </a:xfrm>
            <a:prstGeom prst="rect">
              <a:avLst/>
            </a:prstGeom>
          </p:spPr>
          <p:txBody>
            <a:bodyPr anchor="t" rtlCol="false" tIns="0" lIns="0" bIns="0" rIns="0"/>
            <a:lstStyle/>
            <a:p>
              <a:pPr algn="ctr">
                <a:lnSpc>
                  <a:spcPts val="5180"/>
                </a:lnSpc>
              </a:pPr>
              <a:r>
                <a:rPr lang="en-US" sz="3700" b="true">
                  <a:solidFill>
                    <a:srgbClr val="2B2C30"/>
                  </a:solidFill>
                  <a:latin typeface="Canva Sans Bold"/>
                  <a:ea typeface="Canva Sans Bold"/>
                  <a:cs typeface="Canva Sans Bold"/>
                  <a:sym typeface="Canva Sans Bold"/>
                </a:rPr>
                <a:t>AI INTEGRATION</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23932" y="1755998"/>
            <a:ext cx="16240119" cy="48034"/>
            <a:chOff x="0" y="0"/>
            <a:chExt cx="21653492" cy="64045"/>
          </a:xfrm>
        </p:grpSpPr>
        <p:sp>
          <p:nvSpPr>
            <p:cNvPr name="Freeform 3" id="3"/>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grpSp>
        <p:nvGrpSpPr>
          <p:cNvPr name="Group 4" id="4"/>
          <p:cNvGrpSpPr/>
          <p:nvPr/>
        </p:nvGrpSpPr>
        <p:grpSpPr>
          <a:xfrm rot="0">
            <a:off x="3671076" y="2591022"/>
            <a:ext cx="11247957" cy="7494679"/>
            <a:chOff x="0" y="0"/>
            <a:chExt cx="15400087" cy="10261304"/>
          </a:xfrm>
        </p:grpSpPr>
        <p:sp>
          <p:nvSpPr>
            <p:cNvPr name="Freeform 5" id="5"/>
            <p:cNvSpPr/>
            <p:nvPr/>
          </p:nvSpPr>
          <p:spPr>
            <a:xfrm flipH="false" flipV="false" rot="0">
              <a:off x="0" y="0"/>
              <a:ext cx="15400147" cy="10261346"/>
            </a:xfrm>
            <a:custGeom>
              <a:avLst/>
              <a:gdLst/>
              <a:ahLst/>
              <a:cxnLst/>
              <a:rect r="r" b="b" t="t" l="l"/>
              <a:pathLst>
                <a:path h="10261346" w="15400147">
                  <a:moveTo>
                    <a:pt x="0" y="0"/>
                  </a:moveTo>
                  <a:lnTo>
                    <a:pt x="15400147" y="0"/>
                  </a:lnTo>
                  <a:lnTo>
                    <a:pt x="15400147" y="10261346"/>
                  </a:lnTo>
                  <a:lnTo>
                    <a:pt x="0" y="10261346"/>
                  </a:lnTo>
                  <a:lnTo>
                    <a:pt x="0" y="0"/>
                  </a:lnTo>
                  <a:close/>
                </a:path>
              </a:pathLst>
            </a:custGeom>
            <a:blipFill>
              <a:blip r:embed="rId2"/>
              <a:stretch>
                <a:fillRect l="0" t="-1158" r="0" b="-1158"/>
              </a:stretch>
            </a:blipFill>
          </p:spPr>
        </p:sp>
      </p:grpSp>
      <p:grpSp>
        <p:nvGrpSpPr>
          <p:cNvPr name="Group 6" id="6"/>
          <p:cNvGrpSpPr/>
          <p:nvPr/>
        </p:nvGrpSpPr>
        <p:grpSpPr>
          <a:xfrm rot="0">
            <a:off x="1006871" y="876300"/>
            <a:ext cx="16230600" cy="720902"/>
            <a:chOff x="0" y="0"/>
            <a:chExt cx="21640800" cy="961202"/>
          </a:xfrm>
        </p:grpSpPr>
        <p:sp>
          <p:nvSpPr>
            <p:cNvPr name="Freeform 7" id="7"/>
            <p:cNvSpPr/>
            <p:nvPr/>
          </p:nvSpPr>
          <p:spPr>
            <a:xfrm flipH="false" flipV="false" rot="0">
              <a:off x="0" y="0"/>
              <a:ext cx="21640800" cy="961202"/>
            </a:xfrm>
            <a:custGeom>
              <a:avLst/>
              <a:gdLst/>
              <a:ahLst/>
              <a:cxnLst/>
              <a:rect r="r" b="b" t="t" l="l"/>
              <a:pathLst>
                <a:path h="961202" w="21640800">
                  <a:moveTo>
                    <a:pt x="0" y="0"/>
                  </a:moveTo>
                  <a:lnTo>
                    <a:pt x="21640800" y="0"/>
                  </a:lnTo>
                  <a:lnTo>
                    <a:pt x="21640800" y="961202"/>
                  </a:lnTo>
                  <a:lnTo>
                    <a:pt x="0" y="961202"/>
                  </a:lnTo>
                  <a:close/>
                </a:path>
              </a:pathLst>
            </a:custGeom>
            <a:solidFill>
              <a:srgbClr val="000000">
                <a:alpha val="0"/>
              </a:srgbClr>
            </a:solidFill>
          </p:spPr>
        </p:sp>
        <p:sp>
          <p:nvSpPr>
            <p:cNvPr name="TextBox 8" id="8"/>
            <p:cNvSpPr txBox="true"/>
            <p:nvPr/>
          </p:nvSpPr>
          <p:spPr>
            <a:xfrm>
              <a:off x="0" y="-142875"/>
              <a:ext cx="21640800" cy="1104077"/>
            </a:xfrm>
            <a:prstGeom prst="rect">
              <a:avLst/>
            </a:prstGeom>
          </p:spPr>
          <p:txBody>
            <a:bodyPr anchor="t" rtlCol="false" tIns="0" lIns="0" bIns="0" rIns="0"/>
            <a:lstStyle/>
            <a:p>
              <a:pPr algn="l">
                <a:lnSpc>
                  <a:spcPts val="5199"/>
                </a:lnSpc>
              </a:pPr>
              <a:r>
                <a:rPr lang="en-US" b="true" sz="3714" spc="401">
                  <a:solidFill>
                    <a:srgbClr val="2B2C30"/>
                  </a:solidFill>
                  <a:latin typeface="Times New Roman Bold"/>
                  <a:ea typeface="Times New Roman Bold"/>
                  <a:cs typeface="Times New Roman Bold"/>
                  <a:sym typeface="Times New Roman Bold"/>
                </a:rPr>
                <a:t>MODULAR DIAGRAM</a:t>
              </a:r>
            </a:p>
          </p:txBody>
        </p:sp>
      </p:grpSp>
      <p:sp>
        <p:nvSpPr>
          <p:cNvPr name="Freeform 9" id="9"/>
          <p:cNvSpPr/>
          <p:nvPr/>
        </p:nvSpPr>
        <p:spPr>
          <a:xfrm flipH="false" flipV="false" rot="0">
            <a:off x="13021628" y="9125902"/>
            <a:ext cx="2229802" cy="730567"/>
          </a:xfrm>
          <a:custGeom>
            <a:avLst/>
            <a:gdLst/>
            <a:ahLst/>
            <a:cxnLst/>
            <a:rect r="r" b="b" t="t" l="l"/>
            <a:pathLst>
              <a:path h="730567" w="2229802">
                <a:moveTo>
                  <a:pt x="0" y="0"/>
                </a:moveTo>
                <a:lnTo>
                  <a:pt x="2229802" y="0"/>
                </a:lnTo>
                <a:lnTo>
                  <a:pt x="2229802" y="730568"/>
                </a:lnTo>
                <a:lnTo>
                  <a:pt x="0" y="7305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006871" y="2180792"/>
            <a:ext cx="8615747" cy="595052"/>
            <a:chOff x="0" y="0"/>
            <a:chExt cx="11487663" cy="793403"/>
          </a:xfrm>
        </p:grpSpPr>
        <p:sp>
          <p:nvSpPr>
            <p:cNvPr name="Freeform 11" id="11"/>
            <p:cNvSpPr/>
            <p:nvPr/>
          </p:nvSpPr>
          <p:spPr>
            <a:xfrm flipH="false" flipV="false" rot="0">
              <a:off x="0" y="0"/>
              <a:ext cx="11487663" cy="793403"/>
            </a:xfrm>
            <a:custGeom>
              <a:avLst/>
              <a:gdLst/>
              <a:ahLst/>
              <a:cxnLst/>
              <a:rect r="r" b="b" t="t" l="l"/>
              <a:pathLst>
                <a:path h="793403" w="11487663">
                  <a:moveTo>
                    <a:pt x="0" y="0"/>
                  </a:moveTo>
                  <a:lnTo>
                    <a:pt x="11487663" y="0"/>
                  </a:lnTo>
                  <a:lnTo>
                    <a:pt x="11487663" y="793403"/>
                  </a:lnTo>
                  <a:lnTo>
                    <a:pt x="0" y="793403"/>
                  </a:lnTo>
                  <a:close/>
                </a:path>
              </a:pathLst>
            </a:custGeom>
            <a:solidFill>
              <a:srgbClr val="000000">
                <a:alpha val="0"/>
              </a:srgbClr>
            </a:solidFill>
          </p:spPr>
        </p:sp>
        <p:sp>
          <p:nvSpPr>
            <p:cNvPr name="TextBox 12" id="12"/>
            <p:cNvSpPr txBox="true"/>
            <p:nvPr/>
          </p:nvSpPr>
          <p:spPr>
            <a:xfrm>
              <a:off x="0" y="-57150"/>
              <a:ext cx="11487663" cy="850553"/>
            </a:xfrm>
            <a:prstGeom prst="rect">
              <a:avLst/>
            </a:prstGeom>
          </p:spPr>
          <p:txBody>
            <a:bodyPr anchor="t" rtlCol="false" tIns="0" lIns="0" bIns="0" rIns="0"/>
            <a:lstStyle/>
            <a:p>
              <a:pPr algn="ctr">
                <a:lnSpc>
                  <a:spcPts val="4200"/>
                </a:lnSpc>
              </a:pPr>
              <a:r>
                <a:rPr lang="en-US" sz="3000" b="true">
                  <a:solidFill>
                    <a:srgbClr val="2B2C30"/>
                  </a:solidFill>
                  <a:latin typeface="Canva Sans Bold"/>
                  <a:ea typeface="Canva Sans Bold"/>
                  <a:cs typeface="Canva Sans Bold"/>
                  <a:sym typeface="Canva Sans Bold"/>
                </a:rPr>
                <a:t>ROLE IDENTIFICATION AND LMS FUNCTIONS</a:t>
              </a:r>
            </a:p>
          </p:txBody>
        </p:sp>
      </p:grpSp>
      <p:sp>
        <p:nvSpPr>
          <p:cNvPr name="Freeform 13" id="13"/>
          <p:cNvSpPr/>
          <p:nvPr/>
        </p:nvSpPr>
        <p:spPr>
          <a:xfrm flipH="false" flipV="false" rot="0">
            <a:off x="12611100" y="9101138"/>
            <a:ext cx="3492817" cy="1806893"/>
          </a:xfrm>
          <a:custGeom>
            <a:avLst/>
            <a:gdLst/>
            <a:ahLst/>
            <a:cxnLst/>
            <a:rect r="r" b="b" t="t" l="l"/>
            <a:pathLst>
              <a:path h="1806893" w="3492817">
                <a:moveTo>
                  <a:pt x="0" y="0"/>
                </a:moveTo>
                <a:lnTo>
                  <a:pt x="3492817" y="0"/>
                </a:lnTo>
                <a:lnTo>
                  <a:pt x="3492817" y="1806893"/>
                </a:lnTo>
                <a:lnTo>
                  <a:pt x="0" y="18068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28700" y="2311908"/>
            <a:ext cx="16241514" cy="8019289"/>
            <a:chOff x="0" y="0"/>
            <a:chExt cx="21655352" cy="10692385"/>
          </a:xfrm>
        </p:grpSpPr>
        <p:sp>
          <p:nvSpPr>
            <p:cNvPr name="Freeform 3" id="3"/>
            <p:cNvSpPr/>
            <p:nvPr/>
          </p:nvSpPr>
          <p:spPr>
            <a:xfrm flipH="false" flipV="false" rot="0">
              <a:off x="0" y="0"/>
              <a:ext cx="21655353" cy="10692385"/>
            </a:xfrm>
            <a:custGeom>
              <a:avLst/>
              <a:gdLst/>
              <a:ahLst/>
              <a:cxnLst/>
              <a:rect r="r" b="b" t="t" l="l"/>
              <a:pathLst>
                <a:path h="10692385" w="21655353">
                  <a:moveTo>
                    <a:pt x="0" y="0"/>
                  </a:moveTo>
                  <a:lnTo>
                    <a:pt x="21655353" y="0"/>
                  </a:lnTo>
                  <a:lnTo>
                    <a:pt x="21655353" y="10692385"/>
                  </a:lnTo>
                  <a:lnTo>
                    <a:pt x="0" y="10692385"/>
                  </a:lnTo>
                  <a:close/>
                </a:path>
              </a:pathLst>
            </a:custGeom>
            <a:solidFill>
              <a:srgbClr val="000000">
                <a:alpha val="0"/>
              </a:srgbClr>
            </a:solidFill>
          </p:spPr>
        </p:sp>
        <p:sp>
          <p:nvSpPr>
            <p:cNvPr name="TextBox 4" id="4"/>
            <p:cNvSpPr txBox="true"/>
            <p:nvPr/>
          </p:nvSpPr>
          <p:spPr>
            <a:xfrm>
              <a:off x="0" y="-209550"/>
              <a:ext cx="21655352" cy="10901935"/>
            </a:xfrm>
            <a:prstGeom prst="rect">
              <a:avLst/>
            </a:prstGeom>
          </p:spPr>
          <p:txBody>
            <a:bodyPr anchor="t" rtlCol="false" tIns="0" lIns="0" bIns="0" rIns="0"/>
            <a:lstStyle/>
            <a:p>
              <a:pPr algn="just">
                <a:lnSpc>
                  <a:spcPts val="5299"/>
                </a:lnSpc>
              </a:pPr>
              <a:r>
                <a:rPr lang="en-US" sz="3099" b="true">
                  <a:solidFill>
                    <a:srgbClr val="2B2C30"/>
                  </a:solidFill>
                  <a:latin typeface="Times New Roman Bold"/>
                  <a:ea typeface="Times New Roman Bold"/>
                  <a:cs typeface="Times New Roman Bold"/>
                  <a:sym typeface="Times New Roman Bold"/>
                </a:rPr>
                <a:t>1. TRANFORMER BASED MODEL (CHATGPT)</a:t>
              </a:r>
            </a:p>
            <a:p>
              <a:pPr algn="just">
                <a:lnSpc>
                  <a:spcPts val="5299"/>
                </a:lnSpc>
              </a:pPr>
            </a:p>
            <a:p>
              <a:pPr algn="just">
                <a:lnSpc>
                  <a:spcPts val="5299"/>
                </a:lnSpc>
              </a:pPr>
              <a:r>
                <a:rPr lang="en-US" sz="3099" b="true">
                  <a:solidFill>
                    <a:srgbClr val="2B2C30"/>
                  </a:solidFill>
                  <a:latin typeface="Times New Roman Bold"/>
                  <a:ea typeface="Times New Roman Bold"/>
                  <a:cs typeface="Times New Roman Bold"/>
                  <a:sym typeface="Times New Roman Bold"/>
                </a:rPr>
                <a:t>Role</a:t>
              </a:r>
              <a:r>
                <a:rPr lang="en-US" sz="3099">
                  <a:solidFill>
                    <a:srgbClr val="2B2C30"/>
                  </a:solidFill>
                  <a:latin typeface="Times New Roman"/>
                  <a:ea typeface="Times New Roman"/>
                  <a:cs typeface="Times New Roman"/>
                  <a:sym typeface="Times New Roman"/>
                </a:rPr>
                <a:t>: Core language understanding and generation engine</a:t>
              </a:r>
            </a:p>
            <a:p>
              <a:pPr algn="just">
                <a:lnSpc>
                  <a:spcPts val="5299"/>
                </a:lnSpc>
              </a:pPr>
            </a:p>
            <a:p>
              <a:pPr algn="just">
                <a:lnSpc>
                  <a:spcPts val="5299"/>
                </a:lnSpc>
              </a:pPr>
              <a:r>
                <a:rPr lang="en-US" sz="3099">
                  <a:solidFill>
                    <a:srgbClr val="2B2C30"/>
                  </a:solidFill>
                  <a:latin typeface="Times New Roman"/>
                  <a:ea typeface="Times New Roman"/>
                  <a:cs typeface="Times New Roman"/>
                  <a:sym typeface="Times New Roman"/>
                </a:rPr>
                <a:t>These models enable the system to interpret complex user queries and generate clear, contextually relevant responses. Through fine-tuning or prompt guidance, the model produces detailed explanations, answers quiz questions, and engages learners in natural, informative dialogue.</a:t>
              </a:r>
            </a:p>
            <a:p>
              <a:pPr algn="just">
                <a:lnSpc>
                  <a:spcPts val="5299"/>
                </a:lnSpc>
              </a:pPr>
            </a:p>
            <a:p>
              <a:pPr algn="just">
                <a:lnSpc>
                  <a:spcPts val="5299"/>
                </a:lnSpc>
              </a:pPr>
              <a:r>
                <a:rPr lang="en-US" sz="3099">
                  <a:solidFill>
                    <a:srgbClr val="2B2C30"/>
                  </a:solidFill>
                  <a:latin typeface="Times New Roman"/>
                  <a:ea typeface="Times New Roman"/>
                  <a:cs typeface="Times New Roman"/>
                  <a:sym typeface="Times New Roman"/>
                </a:rPr>
                <a:t>Example: When a learner asks about “recursion in programming,” the transformer model generates a comprehensive, easy-to-understand explanation tailored to the learner’s level.</a:t>
              </a:r>
            </a:p>
            <a:p>
              <a:pPr algn="just">
                <a:lnSpc>
                  <a:spcPts val="5299"/>
                </a:lnSpc>
              </a:pPr>
            </a:p>
          </p:txBody>
        </p:sp>
      </p:grpSp>
      <p:grpSp>
        <p:nvGrpSpPr>
          <p:cNvPr name="Group 5" id="5"/>
          <p:cNvGrpSpPr/>
          <p:nvPr/>
        </p:nvGrpSpPr>
        <p:grpSpPr>
          <a:xfrm rot="0">
            <a:off x="1006871" y="876300"/>
            <a:ext cx="16230600" cy="715276"/>
            <a:chOff x="0" y="0"/>
            <a:chExt cx="21640800" cy="953701"/>
          </a:xfrm>
        </p:grpSpPr>
        <p:sp>
          <p:nvSpPr>
            <p:cNvPr name="Freeform 6" id="6"/>
            <p:cNvSpPr/>
            <p:nvPr/>
          </p:nvSpPr>
          <p:spPr>
            <a:xfrm flipH="false" flipV="false" rot="0">
              <a:off x="0" y="0"/>
              <a:ext cx="21640800" cy="953701"/>
            </a:xfrm>
            <a:custGeom>
              <a:avLst/>
              <a:gdLst/>
              <a:ahLst/>
              <a:cxnLst/>
              <a:rect r="r" b="b" t="t" l="l"/>
              <a:pathLst>
                <a:path h="953701" w="21640800">
                  <a:moveTo>
                    <a:pt x="0" y="0"/>
                  </a:moveTo>
                  <a:lnTo>
                    <a:pt x="21640800" y="0"/>
                  </a:lnTo>
                  <a:lnTo>
                    <a:pt x="21640800" y="953701"/>
                  </a:lnTo>
                  <a:lnTo>
                    <a:pt x="0" y="953701"/>
                  </a:lnTo>
                  <a:close/>
                </a:path>
              </a:pathLst>
            </a:custGeom>
            <a:solidFill>
              <a:srgbClr val="000000">
                <a:alpha val="0"/>
              </a:srgbClr>
            </a:solidFill>
          </p:spPr>
        </p:sp>
        <p:sp>
          <p:nvSpPr>
            <p:cNvPr name="TextBox 7" id="7"/>
            <p:cNvSpPr txBox="true"/>
            <p:nvPr/>
          </p:nvSpPr>
          <p:spPr>
            <a:xfrm>
              <a:off x="0" y="-152400"/>
              <a:ext cx="21640800" cy="1106101"/>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TECHNIQUES</a:t>
              </a:r>
            </a:p>
          </p:txBody>
        </p:sp>
      </p:grpSp>
      <p:grpSp>
        <p:nvGrpSpPr>
          <p:cNvPr name="Group 8" id="8"/>
          <p:cNvGrpSpPr/>
          <p:nvPr/>
        </p:nvGrpSpPr>
        <p:grpSpPr>
          <a:xfrm rot="0">
            <a:off x="1023932" y="1755998"/>
            <a:ext cx="16240119" cy="48034"/>
            <a:chOff x="0" y="0"/>
            <a:chExt cx="21653492" cy="64045"/>
          </a:xfrm>
        </p:grpSpPr>
        <p:sp>
          <p:nvSpPr>
            <p:cNvPr name="Freeform 9" id="9"/>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spTree>
  </p:cSld>
  <p:clrMapOvr>
    <a:masterClrMapping/>
  </p:clrMapOvr>
</p:sld>
</file>

<file path=ppt/slides/slide1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28700" y="2311908"/>
            <a:ext cx="16535747" cy="6685788"/>
            <a:chOff x="0" y="0"/>
            <a:chExt cx="22047663" cy="8914384"/>
          </a:xfrm>
        </p:grpSpPr>
        <p:sp>
          <p:nvSpPr>
            <p:cNvPr name="Freeform 3" id="3"/>
            <p:cNvSpPr/>
            <p:nvPr/>
          </p:nvSpPr>
          <p:spPr>
            <a:xfrm flipH="false" flipV="false" rot="0">
              <a:off x="0" y="0"/>
              <a:ext cx="22047664" cy="8914384"/>
            </a:xfrm>
            <a:custGeom>
              <a:avLst/>
              <a:gdLst/>
              <a:ahLst/>
              <a:cxnLst/>
              <a:rect r="r" b="b" t="t" l="l"/>
              <a:pathLst>
                <a:path h="8914384" w="22047664">
                  <a:moveTo>
                    <a:pt x="0" y="0"/>
                  </a:moveTo>
                  <a:lnTo>
                    <a:pt x="22047664" y="0"/>
                  </a:lnTo>
                  <a:lnTo>
                    <a:pt x="22047664" y="8914384"/>
                  </a:lnTo>
                  <a:lnTo>
                    <a:pt x="0" y="8914384"/>
                  </a:lnTo>
                  <a:close/>
                </a:path>
              </a:pathLst>
            </a:custGeom>
            <a:solidFill>
              <a:srgbClr val="000000">
                <a:alpha val="0"/>
              </a:srgbClr>
            </a:solidFill>
          </p:spPr>
        </p:sp>
        <p:sp>
          <p:nvSpPr>
            <p:cNvPr name="TextBox 4" id="4"/>
            <p:cNvSpPr txBox="true"/>
            <p:nvPr/>
          </p:nvSpPr>
          <p:spPr>
            <a:xfrm>
              <a:off x="0" y="-209550"/>
              <a:ext cx="22047663" cy="9123934"/>
            </a:xfrm>
            <a:prstGeom prst="rect">
              <a:avLst/>
            </a:prstGeom>
          </p:spPr>
          <p:txBody>
            <a:bodyPr anchor="t" rtlCol="false" tIns="0" lIns="0" bIns="0" rIns="0"/>
            <a:lstStyle/>
            <a:p>
              <a:pPr algn="just">
                <a:lnSpc>
                  <a:spcPts val="5299"/>
                </a:lnSpc>
              </a:pPr>
              <a:r>
                <a:rPr lang="en-US" sz="3099" b="true">
                  <a:solidFill>
                    <a:srgbClr val="2B2C30"/>
                  </a:solidFill>
                  <a:latin typeface="Times New Roman Bold"/>
                  <a:ea typeface="Times New Roman Bold"/>
                  <a:cs typeface="Times New Roman Bold"/>
                  <a:sym typeface="Times New Roman Bold"/>
                </a:rPr>
                <a:t>2. PROMPT TUNING</a:t>
              </a:r>
            </a:p>
            <a:p>
              <a:pPr algn="just">
                <a:lnSpc>
                  <a:spcPts val="5299"/>
                </a:lnSpc>
              </a:pPr>
            </a:p>
            <a:p>
              <a:pPr algn="just">
                <a:lnSpc>
                  <a:spcPts val="5299"/>
                </a:lnSpc>
              </a:pPr>
              <a:r>
                <a:rPr lang="en-US" sz="3099" b="true">
                  <a:solidFill>
                    <a:srgbClr val="2B2C30"/>
                  </a:solidFill>
                  <a:latin typeface="Times New Roman Bold"/>
                  <a:ea typeface="Times New Roman Bold"/>
                  <a:cs typeface="Times New Roman Bold"/>
                  <a:sym typeface="Times New Roman Bold"/>
                </a:rPr>
                <a:t>Role</a:t>
              </a:r>
              <a:r>
                <a:rPr lang="en-US" sz="3099">
                  <a:solidFill>
                    <a:srgbClr val="2B2C30"/>
                  </a:solidFill>
                  <a:latin typeface="Times New Roman"/>
                  <a:ea typeface="Times New Roman"/>
                  <a:cs typeface="Times New Roman"/>
                  <a:sym typeface="Times New Roman"/>
                </a:rPr>
                <a:t>: Direct the model’s output behavior without retraining</a:t>
              </a:r>
            </a:p>
            <a:p>
              <a:pPr algn="just">
                <a:lnSpc>
                  <a:spcPts val="5299"/>
                </a:lnSpc>
              </a:pPr>
            </a:p>
            <a:p>
              <a:pPr algn="just">
                <a:lnSpc>
                  <a:spcPts val="5299"/>
                </a:lnSpc>
              </a:pPr>
              <a:r>
                <a:rPr lang="en-US" sz="3099">
                  <a:solidFill>
                    <a:srgbClr val="2B2C30"/>
                  </a:solidFill>
                  <a:latin typeface="Times New Roman"/>
                  <a:ea typeface="Times New Roman"/>
                  <a:cs typeface="Times New Roman"/>
                  <a:sym typeface="Times New Roman"/>
                </a:rPr>
                <a:t>Prompt engineering strategically designs inputs to steer the model’s responses based on the context and user intent. This approach efficiently customizes the AI’s behavior for different tasks—such as explaining concepts or evaluating quiz answers—without expensive retraining.</a:t>
              </a:r>
            </a:p>
            <a:p>
              <a:pPr algn="just">
                <a:lnSpc>
                  <a:spcPts val="5299"/>
                </a:lnSpc>
              </a:pPr>
            </a:p>
            <a:p>
              <a:pPr algn="just">
                <a:lnSpc>
                  <a:spcPts val="5299"/>
                </a:lnSpc>
              </a:pPr>
              <a:r>
                <a:rPr lang="en-US" sz="3099">
                  <a:solidFill>
                    <a:srgbClr val="2B2C30"/>
                  </a:solidFill>
                  <a:latin typeface="Times New Roman"/>
                  <a:ea typeface="Times New Roman"/>
                  <a:cs typeface="Times New Roman"/>
                  <a:sym typeface="Times New Roman"/>
                </a:rPr>
                <a:t>Example: For subjective quiz answers, a prompt might instruct the model to “Assess the response for accuracy and clarity, then provide constructive feedback.”</a:t>
              </a:r>
            </a:p>
          </p:txBody>
        </p:sp>
      </p:grpSp>
      <p:grpSp>
        <p:nvGrpSpPr>
          <p:cNvPr name="Group 5" id="5"/>
          <p:cNvGrpSpPr/>
          <p:nvPr/>
        </p:nvGrpSpPr>
        <p:grpSpPr>
          <a:xfrm rot="0">
            <a:off x="1006871" y="876300"/>
            <a:ext cx="16230600" cy="715276"/>
            <a:chOff x="0" y="0"/>
            <a:chExt cx="21640800" cy="953701"/>
          </a:xfrm>
        </p:grpSpPr>
        <p:sp>
          <p:nvSpPr>
            <p:cNvPr name="Freeform 6" id="6"/>
            <p:cNvSpPr/>
            <p:nvPr/>
          </p:nvSpPr>
          <p:spPr>
            <a:xfrm flipH="false" flipV="false" rot="0">
              <a:off x="0" y="0"/>
              <a:ext cx="21640800" cy="953701"/>
            </a:xfrm>
            <a:custGeom>
              <a:avLst/>
              <a:gdLst/>
              <a:ahLst/>
              <a:cxnLst/>
              <a:rect r="r" b="b" t="t" l="l"/>
              <a:pathLst>
                <a:path h="953701" w="21640800">
                  <a:moveTo>
                    <a:pt x="0" y="0"/>
                  </a:moveTo>
                  <a:lnTo>
                    <a:pt x="21640800" y="0"/>
                  </a:lnTo>
                  <a:lnTo>
                    <a:pt x="21640800" y="953701"/>
                  </a:lnTo>
                  <a:lnTo>
                    <a:pt x="0" y="953701"/>
                  </a:lnTo>
                  <a:close/>
                </a:path>
              </a:pathLst>
            </a:custGeom>
            <a:solidFill>
              <a:srgbClr val="000000">
                <a:alpha val="0"/>
              </a:srgbClr>
            </a:solidFill>
          </p:spPr>
        </p:sp>
        <p:sp>
          <p:nvSpPr>
            <p:cNvPr name="TextBox 7" id="7"/>
            <p:cNvSpPr txBox="true"/>
            <p:nvPr/>
          </p:nvSpPr>
          <p:spPr>
            <a:xfrm>
              <a:off x="0" y="-152400"/>
              <a:ext cx="21640800" cy="1106101"/>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TECHNIQUES</a:t>
              </a:r>
            </a:p>
          </p:txBody>
        </p:sp>
      </p:grpSp>
      <p:grpSp>
        <p:nvGrpSpPr>
          <p:cNvPr name="Group 8" id="8"/>
          <p:cNvGrpSpPr/>
          <p:nvPr/>
        </p:nvGrpSpPr>
        <p:grpSpPr>
          <a:xfrm rot="0">
            <a:off x="1023932" y="1755998"/>
            <a:ext cx="16240119" cy="48034"/>
            <a:chOff x="0" y="0"/>
            <a:chExt cx="21653492" cy="64045"/>
          </a:xfrm>
        </p:grpSpPr>
        <p:sp>
          <p:nvSpPr>
            <p:cNvPr name="Freeform 9" id="9"/>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spTree>
  </p:cSld>
  <p:clrMapOvr>
    <a:masterClrMapping/>
  </p:clrMapOvr>
</p:sld>
</file>

<file path=ppt/slides/slide1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06871" y="2050027"/>
            <a:ext cx="16535747" cy="8019288"/>
            <a:chOff x="0" y="0"/>
            <a:chExt cx="22047663" cy="10692384"/>
          </a:xfrm>
        </p:grpSpPr>
        <p:sp>
          <p:nvSpPr>
            <p:cNvPr name="Freeform 3" id="3"/>
            <p:cNvSpPr/>
            <p:nvPr/>
          </p:nvSpPr>
          <p:spPr>
            <a:xfrm flipH="false" flipV="false" rot="0">
              <a:off x="0" y="0"/>
              <a:ext cx="22047664" cy="10692384"/>
            </a:xfrm>
            <a:custGeom>
              <a:avLst/>
              <a:gdLst/>
              <a:ahLst/>
              <a:cxnLst/>
              <a:rect r="r" b="b" t="t" l="l"/>
              <a:pathLst>
                <a:path h="10692384" w="22047664">
                  <a:moveTo>
                    <a:pt x="0" y="0"/>
                  </a:moveTo>
                  <a:lnTo>
                    <a:pt x="22047664" y="0"/>
                  </a:lnTo>
                  <a:lnTo>
                    <a:pt x="22047664" y="10692384"/>
                  </a:lnTo>
                  <a:lnTo>
                    <a:pt x="0" y="10692384"/>
                  </a:lnTo>
                  <a:close/>
                </a:path>
              </a:pathLst>
            </a:custGeom>
            <a:solidFill>
              <a:srgbClr val="000000">
                <a:alpha val="0"/>
              </a:srgbClr>
            </a:solidFill>
          </p:spPr>
        </p:sp>
        <p:sp>
          <p:nvSpPr>
            <p:cNvPr name="TextBox 4" id="4"/>
            <p:cNvSpPr txBox="true"/>
            <p:nvPr/>
          </p:nvSpPr>
          <p:spPr>
            <a:xfrm>
              <a:off x="0" y="-209550"/>
              <a:ext cx="22047663" cy="10901934"/>
            </a:xfrm>
            <a:prstGeom prst="rect">
              <a:avLst/>
            </a:prstGeom>
          </p:spPr>
          <p:txBody>
            <a:bodyPr anchor="t" rtlCol="false" tIns="0" lIns="0" bIns="0" rIns="0"/>
            <a:lstStyle/>
            <a:p>
              <a:pPr algn="just">
                <a:lnSpc>
                  <a:spcPts val="5299"/>
                </a:lnSpc>
              </a:pPr>
              <a:r>
                <a:rPr lang="en-US" sz="3099" b="true">
                  <a:solidFill>
                    <a:srgbClr val="2B2C30"/>
                  </a:solidFill>
                  <a:latin typeface="Times New Roman Bold"/>
                  <a:ea typeface="Times New Roman Bold"/>
                  <a:cs typeface="Times New Roman Bold"/>
                  <a:sym typeface="Times New Roman Bold"/>
                </a:rPr>
                <a:t>3. RULE BASED CLASSIFICATION</a:t>
              </a:r>
            </a:p>
            <a:p>
              <a:pPr algn="just">
                <a:lnSpc>
                  <a:spcPts val="5299"/>
                </a:lnSpc>
              </a:pPr>
            </a:p>
            <a:p>
              <a:pPr algn="just">
                <a:lnSpc>
                  <a:spcPts val="5299"/>
                </a:lnSpc>
              </a:pPr>
              <a:r>
                <a:rPr lang="en-US" sz="3099" b="true">
                  <a:solidFill>
                    <a:srgbClr val="2B2C30"/>
                  </a:solidFill>
                  <a:latin typeface="Times New Roman Bold"/>
                  <a:ea typeface="Times New Roman Bold"/>
                  <a:cs typeface="Times New Roman Bold"/>
                  <a:sym typeface="Times New Roman Bold"/>
                </a:rPr>
                <a:t>Role</a:t>
              </a:r>
              <a:r>
                <a:rPr lang="en-US" sz="3099">
                  <a:solidFill>
                    <a:srgbClr val="2B2C30"/>
                  </a:solidFill>
                  <a:latin typeface="Times New Roman"/>
                  <a:ea typeface="Times New Roman"/>
                  <a:cs typeface="Times New Roman"/>
                  <a:sym typeface="Times New Roman"/>
                </a:rPr>
                <a:t>: Identify user intent and message type.</a:t>
              </a:r>
            </a:p>
            <a:p>
              <a:pPr algn="just">
                <a:lnSpc>
                  <a:spcPts val="5299"/>
                </a:lnSpc>
              </a:pPr>
            </a:p>
            <a:p>
              <a:pPr algn="just">
                <a:lnSpc>
                  <a:spcPts val="5299"/>
                </a:lnSpc>
              </a:pPr>
              <a:r>
                <a:rPr lang="en-US" sz="3099">
                  <a:solidFill>
                    <a:srgbClr val="2B2C30"/>
                  </a:solidFill>
                  <a:latin typeface="Times New Roman"/>
                  <a:ea typeface="Times New Roman"/>
                  <a:cs typeface="Times New Roman"/>
                  <a:sym typeface="Times New Roman"/>
                </a:rPr>
                <a:t>This technique automatically categorizes incoming messages (e.g., learning queries, quiz submissions, feedback) and distinguishes between question types (objective vs. subjective). Accurate classification ensures that user inputs are routed to the appropriate processing module, improving system efficiency and response accuracy.</a:t>
              </a:r>
            </a:p>
            <a:p>
              <a:pPr algn="just">
                <a:lnSpc>
                  <a:spcPts val="5299"/>
                </a:lnSpc>
              </a:pPr>
            </a:p>
            <a:p>
              <a:pPr algn="just">
                <a:lnSpc>
                  <a:spcPts val="5299"/>
                </a:lnSpc>
              </a:pPr>
              <a:r>
                <a:rPr lang="en-US" sz="3099">
                  <a:solidFill>
                    <a:srgbClr val="2B2C30"/>
                  </a:solidFill>
                  <a:latin typeface="Times New Roman"/>
                  <a:ea typeface="Times New Roman"/>
                  <a:cs typeface="Times New Roman"/>
                  <a:sym typeface="Times New Roman"/>
                </a:rPr>
                <a:t>Example: The system classifies a user’s message as a “quiz submission” and identifies the question as objective, triggering automated scoring.</a:t>
              </a:r>
            </a:p>
            <a:p>
              <a:pPr algn="just">
                <a:lnSpc>
                  <a:spcPts val="5299"/>
                </a:lnSpc>
              </a:pPr>
            </a:p>
          </p:txBody>
        </p:sp>
      </p:grpSp>
      <p:grpSp>
        <p:nvGrpSpPr>
          <p:cNvPr name="Group 5" id="5"/>
          <p:cNvGrpSpPr/>
          <p:nvPr/>
        </p:nvGrpSpPr>
        <p:grpSpPr>
          <a:xfrm rot="0">
            <a:off x="1006871" y="876300"/>
            <a:ext cx="16230600" cy="715276"/>
            <a:chOff x="0" y="0"/>
            <a:chExt cx="21640800" cy="953701"/>
          </a:xfrm>
        </p:grpSpPr>
        <p:sp>
          <p:nvSpPr>
            <p:cNvPr name="Freeform 6" id="6"/>
            <p:cNvSpPr/>
            <p:nvPr/>
          </p:nvSpPr>
          <p:spPr>
            <a:xfrm flipH="false" flipV="false" rot="0">
              <a:off x="0" y="0"/>
              <a:ext cx="21640800" cy="953701"/>
            </a:xfrm>
            <a:custGeom>
              <a:avLst/>
              <a:gdLst/>
              <a:ahLst/>
              <a:cxnLst/>
              <a:rect r="r" b="b" t="t" l="l"/>
              <a:pathLst>
                <a:path h="953701" w="21640800">
                  <a:moveTo>
                    <a:pt x="0" y="0"/>
                  </a:moveTo>
                  <a:lnTo>
                    <a:pt x="21640800" y="0"/>
                  </a:lnTo>
                  <a:lnTo>
                    <a:pt x="21640800" y="953701"/>
                  </a:lnTo>
                  <a:lnTo>
                    <a:pt x="0" y="953701"/>
                  </a:lnTo>
                  <a:close/>
                </a:path>
              </a:pathLst>
            </a:custGeom>
            <a:solidFill>
              <a:srgbClr val="000000">
                <a:alpha val="0"/>
              </a:srgbClr>
            </a:solidFill>
          </p:spPr>
        </p:sp>
        <p:sp>
          <p:nvSpPr>
            <p:cNvPr name="TextBox 7" id="7"/>
            <p:cNvSpPr txBox="true"/>
            <p:nvPr/>
          </p:nvSpPr>
          <p:spPr>
            <a:xfrm>
              <a:off x="0" y="-152400"/>
              <a:ext cx="21640800" cy="1106101"/>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TECHNIQUES</a:t>
              </a:r>
            </a:p>
          </p:txBody>
        </p:sp>
      </p:grpSp>
      <p:grpSp>
        <p:nvGrpSpPr>
          <p:cNvPr name="Group 8" id="8"/>
          <p:cNvGrpSpPr/>
          <p:nvPr/>
        </p:nvGrpSpPr>
        <p:grpSpPr>
          <a:xfrm rot="0">
            <a:off x="1023932" y="1755998"/>
            <a:ext cx="16240119" cy="48034"/>
            <a:chOff x="0" y="0"/>
            <a:chExt cx="21653492" cy="64045"/>
          </a:xfrm>
        </p:grpSpPr>
        <p:sp>
          <p:nvSpPr>
            <p:cNvPr name="Freeform 9" id="9"/>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spTree>
  </p:cSld>
  <p:clrMapOvr>
    <a:masterClrMapping/>
  </p:clrMapOvr>
</p:sld>
</file>

<file path=ppt/slides/slide18.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192367" y="1976760"/>
            <a:ext cx="16241514" cy="8813292"/>
            <a:chOff x="0" y="0"/>
            <a:chExt cx="21655352" cy="11751056"/>
          </a:xfrm>
        </p:grpSpPr>
        <p:sp>
          <p:nvSpPr>
            <p:cNvPr name="Freeform 3" id="3"/>
            <p:cNvSpPr/>
            <p:nvPr/>
          </p:nvSpPr>
          <p:spPr>
            <a:xfrm flipH="false" flipV="false" rot="0">
              <a:off x="0" y="0"/>
              <a:ext cx="21655353" cy="11751056"/>
            </a:xfrm>
            <a:custGeom>
              <a:avLst/>
              <a:gdLst/>
              <a:ahLst/>
              <a:cxnLst/>
              <a:rect r="r" b="b" t="t" l="l"/>
              <a:pathLst>
                <a:path h="11751056" w="21655353">
                  <a:moveTo>
                    <a:pt x="0" y="0"/>
                  </a:moveTo>
                  <a:lnTo>
                    <a:pt x="21655353" y="0"/>
                  </a:lnTo>
                  <a:lnTo>
                    <a:pt x="21655353" y="11751056"/>
                  </a:lnTo>
                  <a:lnTo>
                    <a:pt x="0" y="11751056"/>
                  </a:lnTo>
                  <a:close/>
                </a:path>
              </a:pathLst>
            </a:custGeom>
            <a:solidFill>
              <a:srgbClr val="000000">
                <a:alpha val="0"/>
              </a:srgbClr>
            </a:solidFill>
          </p:spPr>
        </p:sp>
        <p:sp>
          <p:nvSpPr>
            <p:cNvPr name="TextBox 4" id="4"/>
            <p:cNvSpPr txBox="true"/>
            <p:nvPr/>
          </p:nvSpPr>
          <p:spPr>
            <a:xfrm>
              <a:off x="0" y="-200025"/>
              <a:ext cx="21655352" cy="11951081"/>
            </a:xfrm>
            <a:prstGeom prst="rect">
              <a:avLst/>
            </a:prstGeom>
          </p:spPr>
          <p:txBody>
            <a:bodyPr anchor="t" rtlCol="false" tIns="0" lIns="0" bIns="0" rIns="0"/>
            <a:lstStyle/>
            <a:p>
              <a:pPr algn="just">
                <a:lnSpc>
                  <a:spcPts val="4957"/>
                </a:lnSpc>
              </a:pPr>
              <a:r>
                <a:rPr lang="en-US" sz="2899">
                  <a:solidFill>
                    <a:srgbClr val="2B2C30"/>
                  </a:solidFill>
                  <a:latin typeface="Times New Roman"/>
                  <a:ea typeface="Times New Roman"/>
                  <a:cs typeface="Times New Roman"/>
                  <a:sym typeface="Times New Roman"/>
                </a:rPr>
                <a:t>def prompt_tuning():</a:t>
              </a:r>
            </a:p>
            <a:p>
              <a:pPr algn="just">
                <a:lnSpc>
                  <a:spcPts val="4957"/>
                </a:lnSpc>
              </a:pPr>
              <a:r>
                <a:rPr lang="en-US" sz="2899">
                  <a:solidFill>
                    <a:srgbClr val="2B2C30"/>
                  </a:solidFill>
                  <a:latin typeface="Times New Roman"/>
                  <a:ea typeface="Times New Roman"/>
                  <a:cs typeface="Times New Roman"/>
                  <a:sym typeface="Times New Roman"/>
                </a:rPr>
                <a:t>  </a:t>
              </a:r>
              <a:r>
                <a:rPr lang="en-US" sz="2899">
                  <a:solidFill>
                    <a:srgbClr val="AEB1A8"/>
                  </a:solidFill>
                  <a:latin typeface="Times New Roman"/>
                  <a:ea typeface="Times New Roman"/>
                  <a:cs typeface="Times New Roman"/>
                  <a:sym typeface="Times New Roman"/>
                </a:rPr>
                <a:t>  </a:t>
              </a:r>
              <a:r>
                <a:rPr lang="en-US" sz="2899">
                  <a:solidFill>
                    <a:srgbClr val="676A64"/>
                  </a:solidFill>
                  <a:latin typeface="Times New Roman"/>
                  <a:ea typeface="Times New Roman"/>
                  <a:cs typeface="Times New Roman"/>
                  <a:sym typeface="Times New Roman"/>
                </a:rPr>
                <a:t># Step 1: Get input from UI</a:t>
              </a:r>
            </a:p>
            <a:p>
              <a:pPr algn="just">
                <a:lnSpc>
                  <a:spcPts val="4957"/>
                </a:lnSpc>
              </a:pPr>
              <a:r>
                <a:rPr lang="en-US" sz="2899">
                  <a:solidFill>
                    <a:srgbClr val="2B2C30"/>
                  </a:solidFill>
                  <a:latin typeface="Times New Roman"/>
                  <a:ea typeface="Times New Roman"/>
                  <a:cs typeface="Times New Roman"/>
                  <a:sym typeface="Times New Roman"/>
                </a:rPr>
                <a:t>    request = get_request_from_UI()</a:t>
              </a:r>
            </a:p>
            <a:p>
              <a:pPr algn="just">
                <a:lnSpc>
                  <a:spcPts val="4957"/>
                </a:lnSpc>
              </a:pPr>
              <a:r>
                <a:rPr lang="en-US" sz="2899">
                  <a:solidFill>
                    <a:srgbClr val="2B2C30"/>
                  </a:solidFill>
                  <a:latin typeface="Times New Roman"/>
                  <a:ea typeface="Times New Roman"/>
                  <a:cs typeface="Times New Roman"/>
                  <a:sym typeface="Times New Roman"/>
                </a:rPr>
                <a:t>   </a:t>
              </a:r>
              <a:r>
                <a:rPr lang="en-US" sz="2899">
                  <a:solidFill>
                    <a:srgbClr val="676A64"/>
                  </a:solidFill>
                  <a:latin typeface="Times New Roman"/>
                  <a:ea typeface="Times New Roman"/>
                  <a:cs typeface="Times New Roman"/>
                  <a:sym typeface="Times New Roman"/>
                </a:rPr>
                <a:t> # Step 2: Extract basic values from request</a:t>
              </a:r>
            </a:p>
            <a:p>
              <a:pPr algn="just">
                <a:lnSpc>
                  <a:spcPts val="4957"/>
                </a:lnSpc>
              </a:pPr>
              <a:r>
                <a:rPr lang="en-US" sz="2899">
                  <a:solidFill>
                    <a:srgbClr val="2B2C30"/>
                  </a:solidFill>
                  <a:latin typeface="Times New Roman"/>
                  <a:ea typeface="Times New Roman"/>
                  <a:cs typeface="Times New Roman"/>
                  <a:sym typeface="Times New Roman"/>
                </a:rPr>
                <a:t>    language = request.language</a:t>
              </a:r>
            </a:p>
            <a:p>
              <a:pPr algn="just">
                <a:lnSpc>
                  <a:spcPts val="4957"/>
                </a:lnSpc>
              </a:pPr>
              <a:r>
                <a:rPr lang="en-US" sz="2899">
                  <a:solidFill>
                    <a:srgbClr val="2B2C30"/>
                  </a:solidFill>
                  <a:latin typeface="Times New Roman"/>
                  <a:ea typeface="Times New Roman"/>
                  <a:cs typeface="Times New Roman"/>
                  <a:sym typeface="Times New Roman"/>
                </a:rPr>
                <a:t>    task_id = request.taskId</a:t>
              </a:r>
            </a:p>
            <a:p>
              <a:pPr algn="just">
                <a:lnSpc>
                  <a:spcPts val="4957"/>
                </a:lnSpc>
              </a:pPr>
              <a:r>
                <a:rPr lang="en-US" sz="2899">
                  <a:solidFill>
                    <a:srgbClr val="2B2C30"/>
                  </a:solidFill>
                  <a:latin typeface="Times New Roman"/>
                  <a:ea typeface="Times New Roman"/>
                  <a:cs typeface="Times New Roman"/>
                  <a:sym typeface="Times New Roman"/>
                </a:rPr>
                <a:t>    message_type = request.messageType</a:t>
              </a:r>
            </a:p>
            <a:p>
              <a:pPr algn="just">
                <a:lnSpc>
                  <a:spcPts val="4957"/>
                </a:lnSpc>
              </a:pPr>
              <a:r>
                <a:rPr lang="en-US" sz="2899">
                  <a:solidFill>
                    <a:srgbClr val="2B2C30"/>
                  </a:solidFill>
                  <a:latin typeface="Times New Roman"/>
                  <a:ea typeface="Times New Roman"/>
                  <a:cs typeface="Times New Roman"/>
                  <a:sym typeface="Times New Roman"/>
                </a:rPr>
                <a:t>    message = request.message</a:t>
              </a:r>
            </a:p>
            <a:p>
              <a:pPr algn="just">
                <a:lnSpc>
                  <a:spcPts val="4957"/>
                </a:lnSpc>
              </a:pPr>
              <a:r>
                <a:rPr lang="en-US" sz="2899">
                  <a:solidFill>
                    <a:srgbClr val="2B2C30"/>
                  </a:solidFill>
                  <a:latin typeface="Times New Roman"/>
                  <a:ea typeface="Times New Roman"/>
                  <a:cs typeface="Times New Roman"/>
                  <a:sym typeface="Times New Roman"/>
                </a:rPr>
                <a:t>   </a:t>
              </a:r>
              <a:r>
                <a:rPr lang="en-US" sz="2899">
                  <a:solidFill>
                    <a:srgbClr val="676A64"/>
                  </a:solidFill>
                  <a:latin typeface="Times New Roman"/>
                  <a:ea typeface="Times New Roman"/>
                  <a:cs typeface="Times New Roman"/>
                  <a:sym typeface="Times New Roman"/>
                </a:rPr>
                <a:t> # Step 3: Get reference materials based on task ID</a:t>
              </a:r>
            </a:p>
            <a:p>
              <a:pPr algn="just">
                <a:lnSpc>
                  <a:spcPts val="4957"/>
                </a:lnSpc>
              </a:pPr>
              <a:r>
                <a:rPr lang="en-US" sz="2899">
                  <a:solidFill>
                    <a:srgbClr val="2B2C30"/>
                  </a:solidFill>
                  <a:latin typeface="Times New Roman"/>
                  <a:ea typeface="Times New Roman"/>
                  <a:cs typeface="Times New Roman"/>
                  <a:sym typeface="Times New Roman"/>
                </a:rPr>
                <a:t>    reference_material = get_reference(task_id)</a:t>
              </a:r>
            </a:p>
            <a:p>
              <a:pPr algn="just">
                <a:lnSpc>
                  <a:spcPts val="4957"/>
                </a:lnSpc>
              </a:pPr>
              <a:r>
                <a:rPr lang="en-US" sz="2899">
                  <a:solidFill>
                    <a:srgbClr val="2B2C30"/>
                  </a:solidFill>
                  <a:latin typeface="Times New Roman"/>
                  <a:ea typeface="Times New Roman"/>
                  <a:cs typeface="Times New Roman"/>
                  <a:sym typeface="Times New Roman"/>
                </a:rPr>
                <a:t>    </a:t>
              </a:r>
              <a:r>
                <a:rPr lang="en-US" sz="2899">
                  <a:solidFill>
                    <a:srgbClr val="676A64"/>
                  </a:solidFill>
                  <a:latin typeface="Times New Roman"/>
                  <a:ea typeface="Times New Roman"/>
                  <a:cs typeface="Times New Roman"/>
                  <a:sym typeface="Times New Roman"/>
                </a:rPr>
                <a:t># Step 4: Initialize variables</a:t>
              </a:r>
            </a:p>
            <a:p>
              <a:pPr algn="just">
                <a:lnSpc>
                  <a:spcPts val="4957"/>
                </a:lnSpc>
              </a:pPr>
              <a:r>
                <a:rPr lang="en-US" sz="2899">
                  <a:solidFill>
                    <a:srgbClr val="2B2C30"/>
                  </a:solidFill>
                  <a:latin typeface="Times New Roman"/>
                  <a:ea typeface="Times New Roman"/>
                  <a:cs typeface="Times New Roman"/>
                  <a:sym typeface="Times New Roman"/>
                </a:rPr>
                <a:t>    chat_history = None</a:t>
              </a:r>
            </a:p>
            <a:p>
              <a:pPr algn="just">
                <a:lnSpc>
                  <a:spcPts val="4957"/>
                </a:lnSpc>
              </a:pPr>
              <a:r>
                <a:rPr lang="en-US" sz="2899">
                  <a:solidFill>
                    <a:srgbClr val="2B2C30"/>
                  </a:solidFill>
                  <a:latin typeface="Times New Roman"/>
                  <a:ea typeface="Times New Roman"/>
                  <a:cs typeface="Times New Roman"/>
                  <a:sym typeface="Times New Roman"/>
                </a:rPr>
                <a:t>    system_prompt = " "</a:t>
              </a:r>
            </a:p>
            <a:p>
              <a:pPr algn="just">
                <a:lnSpc>
                  <a:spcPts val="4957"/>
                </a:lnSpc>
              </a:pPr>
            </a:p>
          </p:txBody>
        </p:sp>
      </p:grpSp>
      <p:grpSp>
        <p:nvGrpSpPr>
          <p:cNvPr name="Group 5" id="5"/>
          <p:cNvGrpSpPr/>
          <p:nvPr/>
        </p:nvGrpSpPr>
        <p:grpSpPr>
          <a:xfrm rot="0">
            <a:off x="1006871" y="876300"/>
            <a:ext cx="16230600" cy="715276"/>
            <a:chOff x="0" y="0"/>
            <a:chExt cx="21640800" cy="953701"/>
          </a:xfrm>
        </p:grpSpPr>
        <p:sp>
          <p:nvSpPr>
            <p:cNvPr name="Freeform 6" id="6"/>
            <p:cNvSpPr/>
            <p:nvPr/>
          </p:nvSpPr>
          <p:spPr>
            <a:xfrm flipH="false" flipV="false" rot="0">
              <a:off x="0" y="0"/>
              <a:ext cx="21640800" cy="953701"/>
            </a:xfrm>
            <a:custGeom>
              <a:avLst/>
              <a:gdLst/>
              <a:ahLst/>
              <a:cxnLst/>
              <a:rect r="r" b="b" t="t" l="l"/>
              <a:pathLst>
                <a:path h="953701" w="21640800">
                  <a:moveTo>
                    <a:pt x="0" y="0"/>
                  </a:moveTo>
                  <a:lnTo>
                    <a:pt x="21640800" y="0"/>
                  </a:lnTo>
                  <a:lnTo>
                    <a:pt x="21640800" y="953701"/>
                  </a:lnTo>
                  <a:lnTo>
                    <a:pt x="0" y="953701"/>
                  </a:lnTo>
                  <a:close/>
                </a:path>
              </a:pathLst>
            </a:custGeom>
            <a:solidFill>
              <a:srgbClr val="000000">
                <a:alpha val="0"/>
              </a:srgbClr>
            </a:solidFill>
          </p:spPr>
        </p:sp>
        <p:sp>
          <p:nvSpPr>
            <p:cNvPr name="TextBox 7" id="7"/>
            <p:cNvSpPr txBox="true"/>
            <p:nvPr/>
          </p:nvSpPr>
          <p:spPr>
            <a:xfrm>
              <a:off x="0" y="-152400"/>
              <a:ext cx="21640800" cy="1106101"/>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PSEUDOCODE</a:t>
              </a:r>
            </a:p>
          </p:txBody>
        </p:sp>
      </p:grpSp>
      <p:grpSp>
        <p:nvGrpSpPr>
          <p:cNvPr name="Group 8" id="8"/>
          <p:cNvGrpSpPr/>
          <p:nvPr/>
        </p:nvGrpSpPr>
        <p:grpSpPr>
          <a:xfrm rot="0">
            <a:off x="1023932" y="1755998"/>
            <a:ext cx="16240119" cy="48034"/>
            <a:chOff x="0" y="0"/>
            <a:chExt cx="21653492" cy="64045"/>
          </a:xfrm>
        </p:grpSpPr>
        <p:sp>
          <p:nvSpPr>
            <p:cNvPr name="Freeform 9" id="9"/>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spTree>
  </p:cSld>
  <p:clrMapOvr>
    <a:masterClrMapping/>
  </p:clrMapOvr>
</p:sld>
</file>

<file path=ppt/slides/slide19.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06871" y="1982306"/>
            <a:ext cx="15854736" cy="8673471"/>
            <a:chOff x="0" y="0"/>
            <a:chExt cx="21139648" cy="11564628"/>
          </a:xfrm>
        </p:grpSpPr>
        <p:sp>
          <p:nvSpPr>
            <p:cNvPr name="Freeform 3" id="3"/>
            <p:cNvSpPr/>
            <p:nvPr/>
          </p:nvSpPr>
          <p:spPr>
            <a:xfrm flipH="false" flipV="false" rot="0">
              <a:off x="0" y="0"/>
              <a:ext cx="21139648" cy="11564628"/>
            </a:xfrm>
            <a:custGeom>
              <a:avLst/>
              <a:gdLst/>
              <a:ahLst/>
              <a:cxnLst/>
              <a:rect r="r" b="b" t="t" l="l"/>
              <a:pathLst>
                <a:path h="11564628" w="21139648">
                  <a:moveTo>
                    <a:pt x="0" y="0"/>
                  </a:moveTo>
                  <a:lnTo>
                    <a:pt x="21139648" y="0"/>
                  </a:lnTo>
                  <a:lnTo>
                    <a:pt x="21139648" y="11564628"/>
                  </a:lnTo>
                  <a:lnTo>
                    <a:pt x="0" y="11564628"/>
                  </a:lnTo>
                  <a:close/>
                </a:path>
              </a:pathLst>
            </a:custGeom>
            <a:solidFill>
              <a:srgbClr val="000000">
                <a:alpha val="0"/>
              </a:srgbClr>
            </a:solidFill>
          </p:spPr>
        </p:sp>
        <p:sp>
          <p:nvSpPr>
            <p:cNvPr name="TextBox 4" id="4"/>
            <p:cNvSpPr txBox="true"/>
            <p:nvPr/>
          </p:nvSpPr>
          <p:spPr>
            <a:xfrm>
              <a:off x="0" y="-228600"/>
              <a:ext cx="21139648" cy="11793228"/>
            </a:xfrm>
            <a:prstGeom prst="rect">
              <a:avLst/>
            </a:prstGeom>
          </p:spPr>
          <p:txBody>
            <a:bodyPr anchor="t" rtlCol="false" tIns="0" lIns="0" bIns="0" rIns="0"/>
            <a:lstStyle/>
            <a:p>
              <a:pPr algn="just">
                <a:lnSpc>
                  <a:spcPts val="5263"/>
                </a:lnSpc>
              </a:pPr>
              <a:r>
                <a:rPr lang="en-US" sz="2924">
                  <a:solidFill>
                    <a:srgbClr val="676A64"/>
                  </a:solidFill>
                  <a:latin typeface="Times New Roman"/>
                  <a:ea typeface="Times New Roman"/>
                  <a:cs typeface="Times New Roman"/>
                  <a:sym typeface="Times New Roman"/>
                </a:rPr>
                <a:t># Step 5: Check message type</a:t>
              </a:r>
            </a:p>
            <a:p>
              <a:pPr algn="just">
                <a:lnSpc>
                  <a:spcPts val="5263"/>
                </a:lnSpc>
              </a:pPr>
              <a:r>
                <a:rPr lang="en-US" sz="2924">
                  <a:solidFill>
                    <a:srgbClr val="2B2C30"/>
                  </a:solidFill>
                  <a:latin typeface="Times New Roman"/>
                  <a:ea typeface="Times New Roman"/>
                  <a:cs typeface="Times New Roman"/>
                  <a:sym typeface="Times New Roman"/>
                </a:rPr>
                <a:t>    if message_type == "learning":</a:t>
              </a:r>
            </a:p>
            <a:p>
              <a:pPr algn="just">
                <a:lnSpc>
                  <a:spcPts val="5263"/>
                </a:lnSpc>
              </a:pPr>
              <a:r>
                <a:rPr lang="en-US" sz="2924">
                  <a:solidFill>
                    <a:srgbClr val="2B2C30"/>
                  </a:solidFill>
                  <a:latin typeface="Times New Roman"/>
                  <a:ea typeface="Times New Roman"/>
                  <a:cs typeface="Times New Roman"/>
                  <a:sym typeface="Times New Roman"/>
                </a:rPr>
                <a:t>        chat_history = request.chatHistory</a:t>
              </a:r>
            </a:p>
            <a:p>
              <a:pPr algn="just">
                <a:lnSpc>
                  <a:spcPts val="5263"/>
                </a:lnSpc>
              </a:pPr>
              <a:r>
                <a:rPr lang="en-US" sz="2924">
                  <a:solidFill>
                    <a:srgbClr val="2B2C30"/>
                  </a:solidFill>
                  <a:latin typeface="Times New Roman"/>
                  <a:ea typeface="Times New Roman"/>
                  <a:cs typeface="Times New Roman"/>
                  <a:sym typeface="Times New Roman"/>
                </a:rPr>
                <a:t>        system_prompt = "&lt;Prompt&gt; + " + language</a:t>
              </a:r>
            </a:p>
            <a:p>
              <a:pPr algn="just">
                <a:lnSpc>
                  <a:spcPts val="5263"/>
                </a:lnSpc>
              </a:pPr>
              <a:r>
                <a:rPr lang="en-US" sz="2924">
                  <a:solidFill>
                    <a:srgbClr val="2B2C30"/>
                  </a:solidFill>
                  <a:latin typeface="Times New Roman"/>
                  <a:ea typeface="Times New Roman"/>
                  <a:cs typeface="Times New Roman"/>
                  <a:sym typeface="Times New Roman"/>
                </a:rPr>
                <a:t>    elif message_type == "quiz":</a:t>
              </a:r>
            </a:p>
            <a:p>
              <a:pPr algn="just">
                <a:lnSpc>
                  <a:spcPts val="5263"/>
                </a:lnSpc>
              </a:pPr>
              <a:r>
                <a:rPr lang="en-US" sz="2924">
                  <a:solidFill>
                    <a:srgbClr val="2B2C30"/>
                  </a:solidFill>
                  <a:latin typeface="Times New Roman"/>
                  <a:ea typeface="Times New Roman"/>
                  <a:cs typeface="Times New Roman"/>
                  <a:sym typeface="Times New Roman"/>
                </a:rPr>
                <a:t>        question_id = request.questionId</a:t>
              </a:r>
            </a:p>
            <a:p>
              <a:pPr algn="just">
                <a:lnSpc>
                  <a:spcPts val="5263"/>
                </a:lnSpc>
              </a:pPr>
              <a:r>
                <a:rPr lang="en-US" sz="2924">
                  <a:solidFill>
                    <a:srgbClr val="2B2C30"/>
                  </a:solidFill>
                  <a:latin typeface="Times New Roman"/>
                  <a:ea typeface="Times New Roman"/>
                  <a:cs typeface="Times New Roman"/>
                  <a:sym typeface="Times New Roman"/>
                </a:rPr>
                <a:t>        question_type = request.questionType</a:t>
              </a:r>
            </a:p>
            <a:p>
              <a:pPr algn="just">
                <a:lnSpc>
                  <a:spcPts val="5263"/>
                </a:lnSpc>
              </a:pPr>
              <a:r>
                <a:rPr lang="en-US" sz="2924">
                  <a:solidFill>
                    <a:srgbClr val="676A64"/>
                  </a:solidFill>
                  <a:latin typeface="Times New Roman"/>
                  <a:ea typeface="Times New Roman"/>
                  <a:cs typeface="Times New Roman"/>
                  <a:sym typeface="Times New Roman"/>
                </a:rPr>
                <a:t>        # Get chat history from database</a:t>
              </a:r>
            </a:p>
            <a:p>
              <a:pPr algn="just">
                <a:lnSpc>
                  <a:spcPts val="5263"/>
                </a:lnSpc>
              </a:pPr>
              <a:r>
                <a:rPr lang="en-US" sz="2924">
                  <a:solidFill>
                    <a:srgbClr val="2B2C30"/>
                  </a:solidFill>
                  <a:latin typeface="Times New Roman"/>
                  <a:ea typeface="Times New Roman"/>
                  <a:cs typeface="Times New Roman"/>
                  <a:sym typeface="Times New Roman"/>
                </a:rPr>
                <a:t>        chat_history = get_history_from_DB(question_id, task_id)</a:t>
              </a:r>
            </a:p>
            <a:p>
              <a:pPr algn="just">
                <a:lnSpc>
                  <a:spcPts val="5263"/>
                </a:lnSpc>
              </a:pPr>
              <a:r>
                <a:rPr lang="en-US" sz="2924">
                  <a:solidFill>
                    <a:srgbClr val="2B2C30"/>
                  </a:solidFill>
                  <a:latin typeface="Times New Roman"/>
                  <a:ea typeface="Times New Roman"/>
                  <a:cs typeface="Times New Roman"/>
                  <a:sym typeface="Times New Roman"/>
                </a:rPr>
                <a:t>        </a:t>
              </a:r>
              <a:r>
                <a:rPr lang="en-US" sz="2924">
                  <a:solidFill>
                    <a:srgbClr val="676A64"/>
                  </a:solidFill>
                  <a:latin typeface="Times New Roman"/>
                  <a:ea typeface="Times New Roman"/>
                  <a:cs typeface="Times New Roman"/>
                  <a:sym typeface="Times New Roman"/>
                </a:rPr>
                <a:t># Set system prompt based on question type</a:t>
              </a:r>
            </a:p>
            <a:p>
              <a:pPr algn="just">
                <a:lnSpc>
                  <a:spcPts val="5263"/>
                </a:lnSpc>
              </a:pPr>
              <a:r>
                <a:rPr lang="en-US" sz="2924">
                  <a:solidFill>
                    <a:srgbClr val="2B2C30"/>
                  </a:solidFill>
                  <a:latin typeface="Times New Roman"/>
                  <a:ea typeface="Times New Roman"/>
                  <a:cs typeface="Times New Roman"/>
                  <a:sym typeface="Times New Roman"/>
                </a:rPr>
                <a:t>        if question_type == "objective":</a:t>
              </a:r>
            </a:p>
            <a:p>
              <a:pPr algn="just">
                <a:lnSpc>
                  <a:spcPts val="5263"/>
                </a:lnSpc>
              </a:pPr>
              <a:r>
                <a:rPr lang="en-US" sz="2924">
                  <a:solidFill>
                    <a:srgbClr val="2B2C30"/>
                  </a:solidFill>
                  <a:latin typeface="Times New Roman"/>
                  <a:ea typeface="Times New Roman"/>
                  <a:cs typeface="Times New Roman"/>
                  <a:sym typeface="Times New Roman"/>
                </a:rPr>
                <a:t>            system_prompt = "&lt;Prompt&gt; + " + language</a:t>
              </a:r>
            </a:p>
            <a:p>
              <a:pPr algn="just">
                <a:lnSpc>
                  <a:spcPts val="5263"/>
                </a:lnSpc>
              </a:pPr>
              <a:r>
                <a:rPr lang="en-US" sz="2924">
                  <a:solidFill>
                    <a:srgbClr val="2B2C30"/>
                  </a:solidFill>
                  <a:latin typeface="Times New Roman"/>
                  <a:ea typeface="Times New Roman"/>
                  <a:cs typeface="Times New Roman"/>
                  <a:sym typeface="Times New Roman"/>
                </a:rPr>
                <a:t>        </a:t>
              </a:r>
            </a:p>
          </p:txBody>
        </p:sp>
      </p:grpSp>
      <p:grpSp>
        <p:nvGrpSpPr>
          <p:cNvPr name="Group 5" id="5"/>
          <p:cNvGrpSpPr/>
          <p:nvPr/>
        </p:nvGrpSpPr>
        <p:grpSpPr>
          <a:xfrm rot="0">
            <a:off x="1006871" y="876300"/>
            <a:ext cx="16230600" cy="715276"/>
            <a:chOff x="0" y="0"/>
            <a:chExt cx="21640800" cy="953701"/>
          </a:xfrm>
        </p:grpSpPr>
        <p:sp>
          <p:nvSpPr>
            <p:cNvPr name="Freeform 6" id="6"/>
            <p:cNvSpPr/>
            <p:nvPr/>
          </p:nvSpPr>
          <p:spPr>
            <a:xfrm flipH="false" flipV="false" rot="0">
              <a:off x="0" y="0"/>
              <a:ext cx="21640800" cy="953701"/>
            </a:xfrm>
            <a:custGeom>
              <a:avLst/>
              <a:gdLst/>
              <a:ahLst/>
              <a:cxnLst/>
              <a:rect r="r" b="b" t="t" l="l"/>
              <a:pathLst>
                <a:path h="953701" w="21640800">
                  <a:moveTo>
                    <a:pt x="0" y="0"/>
                  </a:moveTo>
                  <a:lnTo>
                    <a:pt x="21640800" y="0"/>
                  </a:lnTo>
                  <a:lnTo>
                    <a:pt x="21640800" y="953701"/>
                  </a:lnTo>
                  <a:lnTo>
                    <a:pt x="0" y="953701"/>
                  </a:lnTo>
                  <a:close/>
                </a:path>
              </a:pathLst>
            </a:custGeom>
            <a:solidFill>
              <a:srgbClr val="000000">
                <a:alpha val="0"/>
              </a:srgbClr>
            </a:solidFill>
          </p:spPr>
        </p:sp>
        <p:sp>
          <p:nvSpPr>
            <p:cNvPr name="TextBox 7" id="7"/>
            <p:cNvSpPr txBox="true"/>
            <p:nvPr/>
          </p:nvSpPr>
          <p:spPr>
            <a:xfrm>
              <a:off x="0" y="-152400"/>
              <a:ext cx="21640800" cy="1106101"/>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PSEUDOCODE</a:t>
              </a:r>
            </a:p>
          </p:txBody>
        </p:sp>
      </p:grpSp>
      <p:grpSp>
        <p:nvGrpSpPr>
          <p:cNvPr name="Group 8" id="8"/>
          <p:cNvGrpSpPr/>
          <p:nvPr/>
        </p:nvGrpSpPr>
        <p:grpSpPr>
          <a:xfrm rot="0">
            <a:off x="1023932" y="1755998"/>
            <a:ext cx="16240119" cy="48034"/>
            <a:chOff x="0" y="0"/>
            <a:chExt cx="21653492" cy="64045"/>
          </a:xfrm>
        </p:grpSpPr>
        <p:sp>
          <p:nvSpPr>
            <p:cNvPr name="Freeform 9" id="9"/>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06871" y="876300"/>
            <a:ext cx="16230600" cy="1372501"/>
            <a:chOff x="0" y="0"/>
            <a:chExt cx="21640800" cy="1830001"/>
          </a:xfrm>
        </p:grpSpPr>
        <p:sp>
          <p:nvSpPr>
            <p:cNvPr name="Freeform 3" id="3"/>
            <p:cNvSpPr/>
            <p:nvPr/>
          </p:nvSpPr>
          <p:spPr>
            <a:xfrm flipH="false" flipV="false" rot="0">
              <a:off x="0" y="0"/>
              <a:ext cx="21640800" cy="1830001"/>
            </a:xfrm>
            <a:custGeom>
              <a:avLst/>
              <a:gdLst/>
              <a:ahLst/>
              <a:cxnLst/>
              <a:rect r="r" b="b" t="t" l="l"/>
              <a:pathLst>
                <a:path h="1830001" w="21640800">
                  <a:moveTo>
                    <a:pt x="0" y="0"/>
                  </a:moveTo>
                  <a:lnTo>
                    <a:pt x="21640800" y="0"/>
                  </a:lnTo>
                  <a:lnTo>
                    <a:pt x="21640800" y="1830001"/>
                  </a:lnTo>
                  <a:lnTo>
                    <a:pt x="0" y="1830001"/>
                  </a:lnTo>
                  <a:close/>
                </a:path>
              </a:pathLst>
            </a:custGeom>
            <a:solidFill>
              <a:srgbClr val="000000">
                <a:alpha val="0"/>
              </a:srgbClr>
            </a:solidFill>
          </p:spPr>
        </p:sp>
        <p:sp>
          <p:nvSpPr>
            <p:cNvPr name="TextBox 4" id="4"/>
            <p:cNvSpPr txBox="true"/>
            <p:nvPr/>
          </p:nvSpPr>
          <p:spPr>
            <a:xfrm>
              <a:off x="0" y="-152400"/>
              <a:ext cx="21640800" cy="1982401"/>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OVERVIEW</a:t>
              </a:r>
            </a:p>
            <a:p>
              <a:pPr algn="l">
                <a:lnSpc>
                  <a:spcPts val="5200"/>
                </a:lnSpc>
              </a:pPr>
            </a:p>
          </p:txBody>
        </p:sp>
      </p:grpSp>
      <p:grpSp>
        <p:nvGrpSpPr>
          <p:cNvPr name="Group 5" id="5"/>
          <p:cNvGrpSpPr/>
          <p:nvPr/>
        </p:nvGrpSpPr>
        <p:grpSpPr>
          <a:xfrm rot="0">
            <a:off x="1023932" y="1755998"/>
            <a:ext cx="16240119" cy="48034"/>
            <a:chOff x="0" y="0"/>
            <a:chExt cx="21653492" cy="64045"/>
          </a:xfrm>
        </p:grpSpPr>
        <p:sp>
          <p:nvSpPr>
            <p:cNvPr name="Freeform 6" id="6"/>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grpSp>
        <p:nvGrpSpPr>
          <p:cNvPr name="Group 7" id="7"/>
          <p:cNvGrpSpPr/>
          <p:nvPr/>
        </p:nvGrpSpPr>
        <p:grpSpPr>
          <a:xfrm rot="0">
            <a:off x="1028700" y="2125326"/>
            <a:ext cx="9301547" cy="8161674"/>
            <a:chOff x="0" y="0"/>
            <a:chExt cx="12402062" cy="10882232"/>
          </a:xfrm>
        </p:grpSpPr>
        <p:sp>
          <p:nvSpPr>
            <p:cNvPr name="Freeform 8" id="8"/>
            <p:cNvSpPr/>
            <p:nvPr/>
          </p:nvSpPr>
          <p:spPr>
            <a:xfrm flipH="false" flipV="false" rot="0">
              <a:off x="0" y="0"/>
              <a:ext cx="12402062" cy="10882232"/>
            </a:xfrm>
            <a:custGeom>
              <a:avLst/>
              <a:gdLst/>
              <a:ahLst/>
              <a:cxnLst/>
              <a:rect r="r" b="b" t="t" l="l"/>
              <a:pathLst>
                <a:path h="10882232" w="12402062">
                  <a:moveTo>
                    <a:pt x="0" y="0"/>
                  </a:moveTo>
                  <a:lnTo>
                    <a:pt x="12402062" y="0"/>
                  </a:lnTo>
                  <a:lnTo>
                    <a:pt x="12402062" y="10882232"/>
                  </a:lnTo>
                  <a:lnTo>
                    <a:pt x="0" y="10882232"/>
                  </a:lnTo>
                  <a:close/>
                </a:path>
              </a:pathLst>
            </a:custGeom>
            <a:solidFill>
              <a:srgbClr val="000000">
                <a:alpha val="0"/>
              </a:srgbClr>
            </a:solidFill>
          </p:spPr>
        </p:sp>
        <p:sp>
          <p:nvSpPr>
            <p:cNvPr name="TextBox 9" id="9"/>
            <p:cNvSpPr txBox="true"/>
            <p:nvPr/>
          </p:nvSpPr>
          <p:spPr>
            <a:xfrm>
              <a:off x="0" y="-209550"/>
              <a:ext cx="12402062" cy="11091782"/>
            </a:xfrm>
            <a:prstGeom prst="rect">
              <a:avLst/>
            </a:prstGeom>
          </p:spPr>
          <p:txBody>
            <a:bodyPr anchor="t" rtlCol="false" tIns="0" lIns="0" bIns="0" rIns="0"/>
            <a:lstStyle/>
            <a:p>
              <a:pPr algn="l" marL="569274" indent="-189758" lvl="2">
                <a:lnSpc>
                  <a:spcPts val="4656"/>
                </a:lnSpc>
                <a:buFont typeface="Arial"/>
                <a:buChar char="⚬"/>
              </a:pPr>
              <a:r>
                <a:rPr lang="en-US" sz="2490">
                  <a:solidFill>
                    <a:srgbClr val="2B2C30"/>
                  </a:solidFill>
                  <a:latin typeface="Times New Roman"/>
                  <a:ea typeface="Times New Roman"/>
                  <a:cs typeface="Times New Roman"/>
                  <a:sym typeface="Times New Roman"/>
                </a:rPr>
                <a:t>ABSTRACT</a:t>
              </a:r>
            </a:p>
            <a:p>
              <a:pPr algn="l" marL="569274" indent="-189758" lvl="2">
                <a:lnSpc>
                  <a:spcPts val="4656"/>
                </a:lnSpc>
                <a:buFont typeface="Arial"/>
                <a:buChar char="⚬"/>
              </a:pPr>
              <a:r>
                <a:rPr lang="en-US" sz="2490">
                  <a:solidFill>
                    <a:srgbClr val="2B2C30"/>
                  </a:solidFill>
                  <a:latin typeface="Times New Roman"/>
                  <a:ea typeface="Times New Roman"/>
                  <a:cs typeface="Times New Roman"/>
                  <a:sym typeface="Times New Roman"/>
                </a:rPr>
                <a:t>INTRODUCTION</a:t>
              </a:r>
            </a:p>
            <a:p>
              <a:pPr algn="l" marL="569274" indent="-189758" lvl="2">
                <a:lnSpc>
                  <a:spcPts val="4656"/>
                </a:lnSpc>
                <a:buFont typeface="Arial"/>
                <a:buChar char="⚬"/>
              </a:pPr>
              <a:r>
                <a:rPr lang="en-US" sz="2490">
                  <a:solidFill>
                    <a:srgbClr val="2B2C30"/>
                  </a:solidFill>
                  <a:latin typeface="Times New Roman"/>
                  <a:ea typeface="Times New Roman"/>
                  <a:cs typeface="Times New Roman"/>
                  <a:sym typeface="Times New Roman"/>
                </a:rPr>
                <a:t>LITERATURE REVIEW</a:t>
              </a:r>
            </a:p>
            <a:p>
              <a:pPr algn="l" marL="569274" indent="-189758" lvl="2">
                <a:lnSpc>
                  <a:spcPts val="4656"/>
                </a:lnSpc>
                <a:buFont typeface="Arial"/>
                <a:buChar char="⚬"/>
              </a:pPr>
              <a:r>
                <a:rPr lang="en-US" sz="2490">
                  <a:solidFill>
                    <a:srgbClr val="2B2C30"/>
                  </a:solidFill>
                  <a:latin typeface="Times New Roman"/>
                  <a:ea typeface="Times New Roman"/>
                  <a:cs typeface="Times New Roman"/>
                  <a:sym typeface="Times New Roman"/>
                </a:rPr>
                <a:t>SUMMARY OF LITERATURE REVIEW</a:t>
              </a:r>
            </a:p>
            <a:p>
              <a:pPr algn="l" marL="569274" indent="-189758" lvl="2">
                <a:lnSpc>
                  <a:spcPts val="4656"/>
                </a:lnSpc>
                <a:buFont typeface="Arial"/>
                <a:buChar char="⚬"/>
              </a:pPr>
              <a:r>
                <a:rPr lang="en-US" sz="2490">
                  <a:solidFill>
                    <a:srgbClr val="2B2C30"/>
                  </a:solidFill>
                  <a:latin typeface="Times New Roman"/>
                  <a:ea typeface="Times New Roman"/>
                  <a:cs typeface="Times New Roman"/>
                  <a:sym typeface="Times New Roman"/>
                </a:rPr>
                <a:t>PROPOSED SYSTEM</a:t>
              </a:r>
            </a:p>
            <a:p>
              <a:pPr algn="l" marL="569274" indent="-189758" lvl="2">
                <a:lnSpc>
                  <a:spcPts val="4656"/>
                </a:lnSpc>
                <a:buFont typeface="Arial"/>
                <a:buChar char="⚬"/>
              </a:pPr>
              <a:r>
                <a:rPr lang="en-US" sz="2490">
                  <a:solidFill>
                    <a:srgbClr val="2B2C30"/>
                  </a:solidFill>
                  <a:latin typeface="Times New Roman"/>
                  <a:ea typeface="Times New Roman"/>
                  <a:cs typeface="Times New Roman"/>
                  <a:sym typeface="Times New Roman"/>
                </a:rPr>
                <a:t>ARCHITECTURAL DIAGRAM </a:t>
              </a:r>
            </a:p>
            <a:p>
              <a:pPr algn="l" marL="569214" indent="-189738" lvl="2">
                <a:lnSpc>
                  <a:spcPts val="4656"/>
                </a:lnSpc>
                <a:buFont typeface="Arial"/>
                <a:buChar char="⚬"/>
              </a:pPr>
              <a:r>
                <a:rPr lang="en-US" sz="2490">
                  <a:solidFill>
                    <a:srgbClr val="2B2C30"/>
                  </a:solidFill>
                  <a:latin typeface="Times New Roman"/>
                  <a:ea typeface="Times New Roman"/>
                  <a:cs typeface="Times New Roman"/>
                  <a:sym typeface="Times New Roman"/>
                </a:rPr>
                <a:t>MODULAR DIAGRAM</a:t>
              </a:r>
            </a:p>
            <a:p>
              <a:pPr algn="l" marL="569274" indent="-189758" lvl="2">
                <a:lnSpc>
                  <a:spcPts val="4656"/>
                </a:lnSpc>
                <a:buFont typeface="Arial"/>
                <a:buChar char="⚬"/>
              </a:pPr>
              <a:r>
                <a:rPr lang="en-US" sz="2490">
                  <a:solidFill>
                    <a:srgbClr val="2B2C30"/>
                  </a:solidFill>
                  <a:latin typeface="Times New Roman"/>
                  <a:ea typeface="Times New Roman"/>
                  <a:cs typeface="Times New Roman"/>
                  <a:sym typeface="Times New Roman"/>
                </a:rPr>
                <a:t>TECHNIQUES</a:t>
              </a:r>
            </a:p>
            <a:p>
              <a:pPr algn="l" marL="569214" indent="-189738" lvl="2">
                <a:lnSpc>
                  <a:spcPts val="4656"/>
                </a:lnSpc>
                <a:buFont typeface="Arial"/>
                <a:buChar char="⚬"/>
              </a:pPr>
              <a:r>
                <a:rPr lang="en-US" sz="2490">
                  <a:solidFill>
                    <a:srgbClr val="2B2C30"/>
                  </a:solidFill>
                  <a:latin typeface="Times New Roman"/>
                  <a:ea typeface="Times New Roman"/>
                  <a:cs typeface="Times New Roman"/>
                  <a:sym typeface="Times New Roman"/>
                </a:rPr>
                <a:t>PSEUDOCODE</a:t>
              </a:r>
            </a:p>
            <a:p>
              <a:pPr algn="l" marL="569274" indent="-189758" lvl="2">
                <a:lnSpc>
                  <a:spcPts val="4656"/>
                </a:lnSpc>
                <a:buFont typeface="Arial"/>
                <a:buChar char="⚬"/>
              </a:pPr>
              <a:r>
                <a:rPr lang="en-US" sz="2490">
                  <a:solidFill>
                    <a:srgbClr val="2B2C30"/>
                  </a:solidFill>
                  <a:latin typeface="Times New Roman"/>
                  <a:ea typeface="Times New Roman"/>
                  <a:cs typeface="Times New Roman"/>
                  <a:sym typeface="Times New Roman"/>
                </a:rPr>
                <a:t>EXPECTED RESULTS</a:t>
              </a:r>
            </a:p>
            <a:p>
              <a:pPr algn="l" marL="569274" indent="-189758" lvl="2">
                <a:lnSpc>
                  <a:spcPts val="4656"/>
                </a:lnSpc>
                <a:buFont typeface="Arial"/>
                <a:buChar char="⚬"/>
              </a:pPr>
              <a:r>
                <a:rPr lang="en-US" sz="2490">
                  <a:solidFill>
                    <a:srgbClr val="2B2C30"/>
                  </a:solidFill>
                  <a:latin typeface="Times New Roman"/>
                  <a:ea typeface="Times New Roman"/>
                  <a:cs typeface="Times New Roman"/>
                  <a:sym typeface="Times New Roman"/>
                </a:rPr>
                <a:t> COMPARISON WITH EXISTING SYSTEMS</a:t>
              </a:r>
            </a:p>
            <a:p>
              <a:pPr algn="l" marL="569274" indent="-189758" lvl="2">
                <a:lnSpc>
                  <a:spcPts val="4656"/>
                </a:lnSpc>
                <a:buFont typeface="Arial"/>
                <a:buChar char="⚬"/>
              </a:pPr>
              <a:r>
                <a:rPr lang="en-US" sz="2490">
                  <a:solidFill>
                    <a:srgbClr val="2B2C30"/>
                  </a:solidFill>
                  <a:latin typeface="Times New Roman"/>
                  <a:ea typeface="Times New Roman"/>
                  <a:cs typeface="Times New Roman"/>
                  <a:sym typeface="Times New Roman"/>
                </a:rPr>
                <a:t>CONCLUSION AND FUTURE WORKS</a:t>
              </a:r>
            </a:p>
            <a:p>
              <a:pPr algn="l" marL="569274" indent="-189758" lvl="2">
                <a:lnSpc>
                  <a:spcPts val="4656"/>
                </a:lnSpc>
                <a:buFont typeface="Arial"/>
                <a:buChar char="⚬"/>
              </a:pPr>
              <a:r>
                <a:rPr lang="en-US" sz="2490">
                  <a:solidFill>
                    <a:srgbClr val="2B2C30"/>
                  </a:solidFill>
                  <a:latin typeface="Times New Roman"/>
                  <a:ea typeface="Times New Roman"/>
                  <a:cs typeface="Times New Roman"/>
                  <a:sym typeface="Times New Roman"/>
                </a:rPr>
                <a:t>REFERENCES</a:t>
              </a:r>
            </a:p>
            <a:p>
              <a:pPr algn="l" marL="569274" indent="-189758" lvl="2">
                <a:lnSpc>
                  <a:spcPts val="4656"/>
                </a:lnSpc>
              </a:pPr>
            </a:p>
          </p:txBody>
        </p:sp>
      </p:grpSp>
    </p:spTree>
  </p:cSld>
  <p:clrMapOvr>
    <a:masterClrMapping/>
  </p:clrMapOvr>
</p:sld>
</file>

<file path=ppt/slides/slide20.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995957" y="2232660"/>
            <a:ext cx="16241514" cy="8301990"/>
            <a:chOff x="0" y="0"/>
            <a:chExt cx="21655352" cy="11069320"/>
          </a:xfrm>
        </p:grpSpPr>
        <p:sp>
          <p:nvSpPr>
            <p:cNvPr name="Freeform 3" id="3"/>
            <p:cNvSpPr/>
            <p:nvPr/>
          </p:nvSpPr>
          <p:spPr>
            <a:xfrm flipH="false" flipV="false" rot="0">
              <a:off x="0" y="0"/>
              <a:ext cx="21655353" cy="11069320"/>
            </a:xfrm>
            <a:custGeom>
              <a:avLst/>
              <a:gdLst/>
              <a:ahLst/>
              <a:cxnLst/>
              <a:rect r="r" b="b" t="t" l="l"/>
              <a:pathLst>
                <a:path h="11069320" w="21655353">
                  <a:moveTo>
                    <a:pt x="0" y="0"/>
                  </a:moveTo>
                  <a:lnTo>
                    <a:pt x="21655353" y="0"/>
                  </a:lnTo>
                  <a:lnTo>
                    <a:pt x="21655353" y="11069320"/>
                  </a:lnTo>
                  <a:lnTo>
                    <a:pt x="0" y="11069320"/>
                  </a:lnTo>
                  <a:close/>
                </a:path>
              </a:pathLst>
            </a:custGeom>
            <a:solidFill>
              <a:srgbClr val="000000">
                <a:alpha val="0"/>
              </a:srgbClr>
            </a:solidFill>
          </p:spPr>
        </p:sp>
        <p:sp>
          <p:nvSpPr>
            <p:cNvPr name="TextBox 4" id="4"/>
            <p:cNvSpPr txBox="true"/>
            <p:nvPr/>
          </p:nvSpPr>
          <p:spPr>
            <a:xfrm>
              <a:off x="0" y="-219075"/>
              <a:ext cx="21655352" cy="11288395"/>
            </a:xfrm>
            <a:prstGeom prst="rect">
              <a:avLst/>
            </a:prstGeom>
          </p:spPr>
          <p:txBody>
            <a:bodyPr anchor="t" rtlCol="false" tIns="0" lIns="0" bIns="0" rIns="0"/>
            <a:lstStyle/>
            <a:p>
              <a:pPr algn="just">
                <a:lnSpc>
                  <a:spcPts val="5038"/>
                </a:lnSpc>
              </a:pPr>
              <a:r>
                <a:rPr lang="en-US" sz="2799">
                  <a:solidFill>
                    <a:srgbClr val="2B2C30"/>
                  </a:solidFill>
                  <a:latin typeface="Times New Roman"/>
                  <a:ea typeface="Times New Roman"/>
                  <a:cs typeface="Times New Roman"/>
                  <a:sym typeface="Times New Roman"/>
                </a:rPr>
                <a:t>        elif question_type == "subjective":</a:t>
              </a:r>
            </a:p>
            <a:p>
              <a:pPr algn="just">
                <a:lnSpc>
                  <a:spcPts val="5038"/>
                </a:lnSpc>
              </a:pPr>
              <a:r>
                <a:rPr lang="en-US" sz="2799">
                  <a:solidFill>
                    <a:srgbClr val="2B2C30"/>
                  </a:solidFill>
                  <a:latin typeface="Times New Roman"/>
                  <a:ea typeface="Times New Roman"/>
                  <a:cs typeface="Times New Roman"/>
                  <a:sym typeface="Times New Roman"/>
                </a:rPr>
                <a:t>        system_prompt = "&lt;Prompt&gt; + " + language</a:t>
              </a:r>
            </a:p>
            <a:p>
              <a:pPr algn="just">
                <a:lnSpc>
                  <a:spcPts val="5038"/>
                </a:lnSpc>
              </a:pPr>
              <a:r>
                <a:rPr lang="en-US" sz="2799">
                  <a:solidFill>
                    <a:srgbClr val="676A64"/>
                  </a:solidFill>
                  <a:latin typeface="Times New Roman"/>
                  <a:ea typeface="Times New Roman"/>
                  <a:cs typeface="Times New Roman"/>
                  <a:sym typeface="Times New Roman"/>
                </a:rPr>
                <a:t># Step 6: Call OpenAI API with all inputs</a:t>
              </a:r>
            </a:p>
            <a:p>
              <a:pPr algn="just">
                <a:lnSpc>
                  <a:spcPts val="5038"/>
                </a:lnSpc>
              </a:pPr>
              <a:r>
                <a:rPr lang="en-US" sz="2799">
                  <a:solidFill>
                    <a:srgbClr val="2B2C30"/>
                  </a:solidFill>
                  <a:latin typeface="Times New Roman"/>
                  <a:ea typeface="Times New Roman"/>
                  <a:cs typeface="Times New Roman"/>
                  <a:sym typeface="Times New Roman"/>
                </a:rPr>
                <a:t>    response = openAiCall(</a:t>
              </a:r>
            </a:p>
            <a:p>
              <a:pPr algn="just">
                <a:lnSpc>
                  <a:spcPts val="5038"/>
                </a:lnSpc>
              </a:pPr>
              <a:r>
                <a:rPr lang="en-US" sz="2799">
                  <a:solidFill>
                    <a:srgbClr val="2B2C30"/>
                  </a:solidFill>
                  <a:latin typeface="Times New Roman"/>
                  <a:ea typeface="Times New Roman"/>
                  <a:cs typeface="Times New Roman"/>
                  <a:sym typeface="Times New Roman"/>
                </a:rPr>
                <a:t>        api_key=openApiKey,</a:t>
              </a:r>
            </a:p>
            <a:p>
              <a:pPr algn="just">
                <a:lnSpc>
                  <a:spcPts val="5038"/>
                </a:lnSpc>
              </a:pPr>
              <a:r>
                <a:rPr lang="en-US" sz="2799">
                  <a:solidFill>
                    <a:srgbClr val="2B2C30"/>
                  </a:solidFill>
                  <a:latin typeface="Times New Roman"/>
                  <a:ea typeface="Times New Roman"/>
                  <a:cs typeface="Times New Roman"/>
                  <a:sym typeface="Times New Roman"/>
                </a:rPr>
                <a:t>        message=message,</a:t>
              </a:r>
            </a:p>
            <a:p>
              <a:pPr algn="just">
                <a:lnSpc>
                  <a:spcPts val="5038"/>
                </a:lnSpc>
              </a:pPr>
              <a:r>
                <a:rPr lang="en-US" sz="2799">
                  <a:solidFill>
                    <a:srgbClr val="2B2C30"/>
                  </a:solidFill>
                  <a:latin typeface="Times New Roman"/>
                  <a:ea typeface="Times New Roman"/>
                  <a:cs typeface="Times New Roman"/>
                  <a:sym typeface="Times New Roman"/>
                </a:rPr>
                <a:t>        system_prompt=system_prompt,</a:t>
              </a:r>
            </a:p>
            <a:p>
              <a:pPr algn="just">
                <a:lnSpc>
                  <a:spcPts val="5038"/>
                </a:lnSpc>
              </a:pPr>
              <a:r>
                <a:rPr lang="en-US" sz="2799">
                  <a:solidFill>
                    <a:srgbClr val="2B2C30"/>
                  </a:solidFill>
                  <a:latin typeface="Times New Roman"/>
                  <a:ea typeface="Times New Roman"/>
                  <a:cs typeface="Times New Roman"/>
                  <a:sym typeface="Times New Roman"/>
                </a:rPr>
                <a:t>        chat_history=chat_history,</a:t>
              </a:r>
            </a:p>
            <a:p>
              <a:pPr algn="just">
                <a:lnSpc>
                  <a:spcPts val="5038"/>
                </a:lnSpc>
              </a:pPr>
              <a:r>
                <a:rPr lang="en-US" sz="2799">
                  <a:solidFill>
                    <a:srgbClr val="2B2C30"/>
                  </a:solidFill>
                  <a:latin typeface="Times New Roman"/>
                  <a:ea typeface="Times New Roman"/>
                  <a:cs typeface="Times New Roman"/>
                  <a:sym typeface="Times New Roman"/>
                </a:rPr>
                <a:t>        reference_material=reference_material</a:t>
              </a:r>
            </a:p>
            <a:p>
              <a:pPr algn="just">
                <a:lnSpc>
                  <a:spcPts val="5038"/>
                </a:lnSpc>
              </a:pPr>
              <a:r>
                <a:rPr lang="en-US" sz="2799">
                  <a:solidFill>
                    <a:srgbClr val="2B2C30"/>
                  </a:solidFill>
                  <a:latin typeface="Times New Roman"/>
                  <a:ea typeface="Times New Roman"/>
                  <a:cs typeface="Times New Roman"/>
                  <a:sym typeface="Times New Roman"/>
                </a:rPr>
                <a:t>    )</a:t>
              </a:r>
            </a:p>
            <a:p>
              <a:pPr algn="just">
                <a:lnSpc>
                  <a:spcPts val="5038"/>
                </a:lnSpc>
              </a:pPr>
              <a:r>
                <a:rPr lang="en-US" sz="2799">
                  <a:solidFill>
                    <a:srgbClr val="2B2C30"/>
                  </a:solidFill>
                  <a:latin typeface="Times New Roman"/>
                  <a:ea typeface="Times New Roman"/>
                  <a:cs typeface="Times New Roman"/>
                  <a:sym typeface="Times New Roman"/>
                </a:rPr>
                <a:t>    </a:t>
              </a:r>
              <a:r>
                <a:rPr lang="en-US" sz="2799">
                  <a:solidFill>
                    <a:srgbClr val="676A64"/>
                  </a:solidFill>
                  <a:latin typeface="Times New Roman"/>
                  <a:ea typeface="Times New Roman"/>
                  <a:cs typeface="Times New Roman"/>
                  <a:sym typeface="Times New Roman"/>
                </a:rPr>
                <a:t># Step 7: Return the final response</a:t>
              </a:r>
            </a:p>
            <a:p>
              <a:pPr algn="just">
                <a:lnSpc>
                  <a:spcPts val="5038"/>
                </a:lnSpc>
              </a:pPr>
              <a:r>
                <a:rPr lang="en-US" sz="2799">
                  <a:solidFill>
                    <a:srgbClr val="2B2C30"/>
                  </a:solidFill>
                  <a:latin typeface="Times New Roman"/>
                  <a:ea typeface="Times New Roman"/>
                  <a:cs typeface="Times New Roman"/>
                  <a:sym typeface="Times New Roman"/>
                </a:rPr>
                <a:t>    return response</a:t>
              </a:r>
            </a:p>
            <a:p>
              <a:pPr algn="just">
                <a:lnSpc>
                  <a:spcPts val="5038"/>
                </a:lnSpc>
              </a:pPr>
            </a:p>
          </p:txBody>
        </p:sp>
      </p:grpSp>
      <p:grpSp>
        <p:nvGrpSpPr>
          <p:cNvPr name="Group 5" id="5"/>
          <p:cNvGrpSpPr/>
          <p:nvPr/>
        </p:nvGrpSpPr>
        <p:grpSpPr>
          <a:xfrm rot="0">
            <a:off x="1006871" y="876300"/>
            <a:ext cx="16230600" cy="720851"/>
            <a:chOff x="0" y="0"/>
            <a:chExt cx="21640800" cy="961134"/>
          </a:xfrm>
        </p:grpSpPr>
        <p:sp>
          <p:nvSpPr>
            <p:cNvPr name="Freeform 6" id="6"/>
            <p:cNvSpPr/>
            <p:nvPr/>
          </p:nvSpPr>
          <p:spPr>
            <a:xfrm flipH="false" flipV="false" rot="0">
              <a:off x="0" y="0"/>
              <a:ext cx="21640800" cy="961134"/>
            </a:xfrm>
            <a:custGeom>
              <a:avLst/>
              <a:gdLst/>
              <a:ahLst/>
              <a:cxnLst/>
              <a:rect r="r" b="b" t="t" l="l"/>
              <a:pathLst>
                <a:path h="961134" w="21640800">
                  <a:moveTo>
                    <a:pt x="0" y="0"/>
                  </a:moveTo>
                  <a:lnTo>
                    <a:pt x="21640800" y="0"/>
                  </a:lnTo>
                  <a:lnTo>
                    <a:pt x="21640800" y="961134"/>
                  </a:lnTo>
                  <a:lnTo>
                    <a:pt x="0" y="961134"/>
                  </a:lnTo>
                  <a:close/>
                </a:path>
              </a:pathLst>
            </a:custGeom>
            <a:solidFill>
              <a:srgbClr val="000000">
                <a:alpha val="0"/>
              </a:srgbClr>
            </a:solidFill>
          </p:spPr>
        </p:sp>
        <p:sp>
          <p:nvSpPr>
            <p:cNvPr name="TextBox 7" id="7"/>
            <p:cNvSpPr txBox="true"/>
            <p:nvPr/>
          </p:nvSpPr>
          <p:spPr>
            <a:xfrm>
              <a:off x="0" y="-152400"/>
              <a:ext cx="21640800" cy="1113534"/>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PSEUDOCODE</a:t>
              </a:r>
            </a:p>
          </p:txBody>
        </p:sp>
      </p:grpSp>
      <p:grpSp>
        <p:nvGrpSpPr>
          <p:cNvPr name="Group 8" id="8"/>
          <p:cNvGrpSpPr/>
          <p:nvPr/>
        </p:nvGrpSpPr>
        <p:grpSpPr>
          <a:xfrm rot="0">
            <a:off x="1023932" y="1755998"/>
            <a:ext cx="16240119" cy="48034"/>
            <a:chOff x="0" y="0"/>
            <a:chExt cx="21653492" cy="64045"/>
          </a:xfrm>
        </p:grpSpPr>
        <p:sp>
          <p:nvSpPr>
            <p:cNvPr name="Freeform 9" id="9"/>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36226" y="1938862"/>
            <a:ext cx="16240119" cy="48034"/>
            <a:chOff x="0" y="0"/>
            <a:chExt cx="21653492" cy="64045"/>
          </a:xfrm>
        </p:grpSpPr>
        <p:sp>
          <p:nvSpPr>
            <p:cNvPr name="Freeform 3" id="3"/>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grpSp>
        <p:nvGrpSpPr>
          <p:cNvPr name="Group 4" id="4"/>
          <p:cNvGrpSpPr/>
          <p:nvPr/>
        </p:nvGrpSpPr>
        <p:grpSpPr>
          <a:xfrm rot="0">
            <a:off x="1167999" y="2153098"/>
            <a:ext cx="15244811" cy="7105202"/>
            <a:chOff x="0" y="0"/>
            <a:chExt cx="20326415" cy="9473603"/>
          </a:xfrm>
        </p:grpSpPr>
        <p:sp>
          <p:nvSpPr>
            <p:cNvPr name="Freeform 5" id="5"/>
            <p:cNvSpPr/>
            <p:nvPr/>
          </p:nvSpPr>
          <p:spPr>
            <a:xfrm flipH="false" flipV="false" rot="0">
              <a:off x="0" y="0"/>
              <a:ext cx="20326477" cy="9473565"/>
            </a:xfrm>
            <a:custGeom>
              <a:avLst/>
              <a:gdLst/>
              <a:ahLst/>
              <a:cxnLst/>
              <a:rect r="r" b="b" t="t" l="l"/>
              <a:pathLst>
                <a:path h="9473565" w="20326477">
                  <a:moveTo>
                    <a:pt x="0" y="0"/>
                  </a:moveTo>
                  <a:lnTo>
                    <a:pt x="20326477" y="0"/>
                  </a:lnTo>
                  <a:lnTo>
                    <a:pt x="20326477" y="9473565"/>
                  </a:lnTo>
                  <a:lnTo>
                    <a:pt x="0" y="9473565"/>
                  </a:lnTo>
                  <a:lnTo>
                    <a:pt x="0" y="0"/>
                  </a:lnTo>
                  <a:close/>
                </a:path>
              </a:pathLst>
            </a:custGeom>
            <a:blipFill>
              <a:blip r:embed="rId2"/>
              <a:stretch>
                <a:fillRect l="0" t="-6907" r="0" b="-6908"/>
              </a:stretch>
            </a:blipFill>
          </p:spPr>
        </p:sp>
      </p:grpSp>
      <p:grpSp>
        <p:nvGrpSpPr>
          <p:cNvPr name="Group 6" id="6"/>
          <p:cNvGrpSpPr/>
          <p:nvPr/>
        </p:nvGrpSpPr>
        <p:grpSpPr>
          <a:xfrm rot="0">
            <a:off x="1006871" y="876300"/>
            <a:ext cx="16252418" cy="773146"/>
            <a:chOff x="0" y="0"/>
            <a:chExt cx="21669891" cy="1030862"/>
          </a:xfrm>
        </p:grpSpPr>
        <p:sp>
          <p:nvSpPr>
            <p:cNvPr name="Freeform 7" id="7"/>
            <p:cNvSpPr/>
            <p:nvPr/>
          </p:nvSpPr>
          <p:spPr>
            <a:xfrm flipH="false" flipV="false" rot="0">
              <a:off x="0" y="0"/>
              <a:ext cx="21669891" cy="1030862"/>
            </a:xfrm>
            <a:custGeom>
              <a:avLst/>
              <a:gdLst/>
              <a:ahLst/>
              <a:cxnLst/>
              <a:rect r="r" b="b" t="t" l="l"/>
              <a:pathLst>
                <a:path h="1030862" w="21669891">
                  <a:moveTo>
                    <a:pt x="0" y="0"/>
                  </a:moveTo>
                  <a:lnTo>
                    <a:pt x="21669891" y="0"/>
                  </a:lnTo>
                  <a:lnTo>
                    <a:pt x="21669891" y="1030862"/>
                  </a:lnTo>
                  <a:lnTo>
                    <a:pt x="0" y="1030862"/>
                  </a:lnTo>
                  <a:close/>
                </a:path>
              </a:pathLst>
            </a:custGeom>
            <a:solidFill>
              <a:srgbClr val="000000">
                <a:alpha val="0"/>
              </a:srgbClr>
            </a:solidFill>
          </p:spPr>
        </p:sp>
        <p:sp>
          <p:nvSpPr>
            <p:cNvPr name="TextBox 8" id="8"/>
            <p:cNvSpPr txBox="true"/>
            <p:nvPr/>
          </p:nvSpPr>
          <p:spPr>
            <a:xfrm>
              <a:off x="0" y="-152400"/>
              <a:ext cx="21669891" cy="1183262"/>
            </a:xfrm>
            <a:prstGeom prst="rect">
              <a:avLst/>
            </a:prstGeom>
          </p:spPr>
          <p:txBody>
            <a:bodyPr anchor="t" rtlCol="false" tIns="0" lIns="0" bIns="0" rIns="0"/>
            <a:lstStyle/>
            <a:p>
              <a:pPr algn="just">
                <a:lnSpc>
                  <a:spcPts val="5569"/>
                </a:lnSpc>
              </a:pPr>
              <a:r>
                <a:rPr lang="en-US" sz="3978" b="true">
                  <a:solidFill>
                    <a:srgbClr val="2B2C30"/>
                  </a:solidFill>
                  <a:latin typeface="Times New Roman Bold"/>
                  <a:ea typeface="Times New Roman Bold"/>
                  <a:cs typeface="Times New Roman Bold"/>
                  <a:sym typeface="Times New Roman Bold"/>
                </a:rPr>
                <a:t>EXPECTED RESULTS</a:t>
              </a:r>
            </a:p>
          </p:txBody>
        </p:sp>
      </p:grpSp>
      <p:grpSp>
        <p:nvGrpSpPr>
          <p:cNvPr name="Group 9" id="9"/>
          <p:cNvGrpSpPr/>
          <p:nvPr/>
        </p:nvGrpSpPr>
        <p:grpSpPr>
          <a:xfrm rot="0">
            <a:off x="6299432" y="9353550"/>
            <a:ext cx="5316587" cy="613428"/>
            <a:chOff x="0" y="0"/>
            <a:chExt cx="7088783" cy="817904"/>
          </a:xfrm>
        </p:grpSpPr>
        <p:sp>
          <p:nvSpPr>
            <p:cNvPr name="Freeform 10" id="10"/>
            <p:cNvSpPr/>
            <p:nvPr/>
          </p:nvSpPr>
          <p:spPr>
            <a:xfrm flipH="false" flipV="false" rot="0">
              <a:off x="0" y="0"/>
              <a:ext cx="7088783" cy="817904"/>
            </a:xfrm>
            <a:custGeom>
              <a:avLst/>
              <a:gdLst/>
              <a:ahLst/>
              <a:cxnLst/>
              <a:rect r="r" b="b" t="t" l="l"/>
              <a:pathLst>
                <a:path h="817904" w="7088783">
                  <a:moveTo>
                    <a:pt x="0" y="0"/>
                  </a:moveTo>
                  <a:lnTo>
                    <a:pt x="7088783" y="0"/>
                  </a:lnTo>
                  <a:lnTo>
                    <a:pt x="7088783" y="817904"/>
                  </a:lnTo>
                  <a:lnTo>
                    <a:pt x="0" y="817904"/>
                  </a:lnTo>
                  <a:close/>
                </a:path>
              </a:pathLst>
            </a:custGeom>
            <a:solidFill>
              <a:srgbClr val="000000">
                <a:alpha val="0"/>
              </a:srgbClr>
            </a:solidFill>
          </p:spPr>
        </p:sp>
        <p:sp>
          <p:nvSpPr>
            <p:cNvPr name="TextBox 11" id="11"/>
            <p:cNvSpPr txBox="true"/>
            <p:nvPr/>
          </p:nvSpPr>
          <p:spPr>
            <a:xfrm>
              <a:off x="0" y="-66675"/>
              <a:ext cx="7088783" cy="884579"/>
            </a:xfrm>
            <a:prstGeom prst="rect">
              <a:avLst/>
            </a:prstGeom>
          </p:spPr>
          <p:txBody>
            <a:bodyPr anchor="t" rtlCol="false" tIns="0" lIns="0" bIns="0" rIns="0"/>
            <a:lstStyle/>
            <a:p>
              <a:pPr algn="ctr">
                <a:lnSpc>
                  <a:spcPts val="5038"/>
                </a:lnSpc>
              </a:pPr>
              <a:r>
                <a:rPr lang="en-US" sz="3598" b="true">
                  <a:solidFill>
                    <a:srgbClr val="000000"/>
                  </a:solidFill>
                  <a:latin typeface="Canva Sans Bold"/>
                  <a:ea typeface="Canva Sans Bold"/>
                  <a:cs typeface="Canva Sans Bold"/>
                  <a:sym typeface="Canva Sans Bold"/>
                </a:rPr>
                <a:t>STUDENT - LOGIN PAGE</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36226" y="1938862"/>
            <a:ext cx="16240119" cy="48034"/>
            <a:chOff x="0" y="0"/>
            <a:chExt cx="21653492" cy="64045"/>
          </a:xfrm>
        </p:grpSpPr>
        <p:sp>
          <p:nvSpPr>
            <p:cNvPr name="Freeform 3" id="3"/>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grpSp>
        <p:nvGrpSpPr>
          <p:cNvPr name="Group 4" id="4"/>
          <p:cNvGrpSpPr/>
          <p:nvPr/>
        </p:nvGrpSpPr>
        <p:grpSpPr>
          <a:xfrm rot="0">
            <a:off x="1160869" y="2291697"/>
            <a:ext cx="15708095" cy="6770505"/>
            <a:chOff x="0" y="0"/>
            <a:chExt cx="20944127" cy="9027340"/>
          </a:xfrm>
        </p:grpSpPr>
        <p:sp>
          <p:nvSpPr>
            <p:cNvPr name="Freeform 5" id="5"/>
            <p:cNvSpPr/>
            <p:nvPr/>
          </p:nvSpPr>
          <p:spPr>
            <a:xfrm flipH="false" flipV="false" rot="0">
              <a:off x="0" y="0"/>
              <a:ext cx="20944078" cy="9027287"/>
            </a:xfrm>
            <a:custGeom>
              <a:avLst/>
              <a:gdLst/>
              <a:ahLst/>
              <a:cxnLst/>
              <a:rect r="r" b="b" t="t" l="l"/>
              <a:pathLst>
                <a:path h="9027287" w="20944078">
                  <a:moveTo>
                    <a:pt x="0" y="0"/>
                  </a:moveTo>
                  <a:lnTo>
                    <a:pt x="20944078" y="0"/>
                  </a:lnTo>
                  <a:lnTo>
                    <a:pt x="20944078" y="9027287"/>
                  </a:lnTo>
                  <a:lnTo>
                    <a:pt x="0" y="9027287"/>
                  </a:lnTo>
                  <a:lnTo>
                    <a:pt x="0" y="0"/>
                  </a:lnTo>
                  <a:close/>
                </a:path>
              </a:pathLst>
            </a:custGeom>
            <a:blipFill>
              <a:blip r:embed="rId2"/>
              <a:stretch>
                <a:fillRect l="-285" t="0" r="-285" b="0"/>
              </a:stretch>
            </a:blipFill>
          </p:spPr>
        </p:sp>
      </p:grpSp>
      <p:grpSp>
        <p:nvGrpSpPr>
          <p:cNvPr name="Group 6" id="6"/>
          <p:cNvGrpSpPr/>
          <p:nvPr/>
        </p:nvGrpSpPr>
        <p:grpSpPr>
          <a:xfrm rot="0">
            <a:off x="1006871" y="876300"/>
            <a:ext cx="16252418" cy="756176"/>
            <a:chOff x="0" y="0"/>
            <a:chExt cx="21669891" cy="1008235"/>
          </a:xfrm>
        </p:grpSpPr>
        <p:sp>
          <p:nvSpPr>
            <p:cNvPr name="Freeform 7" id="7"/>
            <p:cNvSpPr/>
            <p:nvPr/>
          </p:nvSpPr>
          <p:spPr>
            <a:xfrm flipH="false" flipV="false" rot="0">
              <a:off x="0" y="0"/>
              <a:ext cx="21669891" cy="1008235"/>
            </a:xfrm>
            <a:custGeom>
              <a:avLst/>
              <a:gdLst/>
              <a:ahLst/>
              <a:cxnLst/>
              <a:rect r="r" b="b" t="t" l="l"/>
              <a:pathLst>
                <a:path h="1008235" w="21669891">
                  <a:moveTo>
                    <a:pt x="0" y="0"/>
                  </a:moveTo>
                  <a:lnTo>
                    <a:pt x="21669891" y="0"/>
                  </a:lnTo>
                  <a:lnTo>
                    <a:pt x="21669891" y="1008235"/>
                  </a:lnTo>
                  <a:lnTo>
                    <a:pt x="0" y="1008235"/>
                  </a:lnTo>
                  <a:close/>
                </a:path>
              </a:pathLst>
            </a:custGeom>
            <a:solidFill>
              <a:srgbClr val="000000">
                <a:alpha val="0"/>
              </a:srgbClr>
            </a:solidFill>
          </p:spPr>
        </p:sp>
        <p:sp>
          <p:nvSpPr>
            <p:cNvPr name="TextBox 8" id="8"/>
            <p:cNvSpPr txBox="true"/>
            <p:nvPr/>
          </p:nvSpPr>
          <p:spPr>
            <a:xfrm>
              <a:off x="0" y="-152400"/>
              <a:ext cx="21669891" cy="1160635"/>
            </a:xfrm>
            <a:prstGeom prst="rect">
              <a:avLst/>
            </a:prstGeom>
          </p:spPr>
          <p:txBody>
            <a:bodyPr anchor="t" rtlCol="false" tIns="0" lIns="0" bIns="0" rIns="0"/>
            <a:lstStyle/>
            <a:p>
              <a:pPr algn="just">
                <a:lnSpc>
                  <a:spcPts val="5569"/>
                </a:lnSpc>
              </a:pPr>
              <a:r>
                <a:rPr lang="en-US" sz="3978" b="true">
                  <a:solidFill>
                    <a:srgbClr val="2B2C30"/>
                  </a:solidFill>
                  <a:latin typeface="Times New Roman Bold"/>
                  <a:ea typeface="Times New Roman Bold"/>
                  <a:cs typeface="Times New Roman Bold"/>
                  <a:sym typeface="Times New Roman Bold"/>
                </a:rPr>
                <a:t>EXPECTED RESULTS</a:t>
              </a:r>
            </a:p>
          </p:txBody>
        </p:sp>
      </p:grpSp>
      <p:grpSp>
        <p:nvGrpSpPr>
          <p:cNvPr name="Group 9" id="9"/>
          <p:cNvGrpSpPr/>
          <p:nvPr/>
        </p:nvGrpSpPr>
        <p:grpSpPr>
          <a:xfrm rot="0">
            <a:off x="5121072" y="9319377"/>
            <a:ext cx="8045856" cy="470824"/>
            <a:chOff x="0" y="0"/>
            <a:chExt cx="10727808" cy="627765"/>
          </a:xfrm>
        </p:grpSpPr>
        <p:sp>
          <p:nvSpPr>
            <p:cNvPr name="Freeform 10" id="10"/>
            <p:cNvSpPr/>
            <p:nvPr/>
          </p:nvSpPr>
          <p:spPr>
            <a:xfrm flipH="false" flipV="false" rot="0">
              <a:off x="0" y="0"/>
              <a:ext cx="10727808" cy="627765"/>
            </a:xfrm>
            <a:custGeom>
              <a:avLst/>
              <a:gdLst/>
              <a:ahLst/>
              <a:cxnLst/>
              <a:rect r="r" b="b" t="t" l="l"/>
              <a:pathLst>
                <a:path h="627765" w="10727808">
                  <a:moveTo>
                    <a:pt x="0" y="0"/>
                  </a:moveTo>
                  <a:lnTo>
                    <a:pt x="10727808" y="0"/>
                  </a:lnTo>
                  <a:lnTo>
                    <a:pt x="10727808" y="627765"/>
                  </a:lnTo>
                  <a:lnTo>
                    <a:pt x="0" y="627765"/>
                  </a:lnTo>
                  <a:close/>
                </a:path>
              </a:pathLst>
            </a:custGeom>
            <a:solidFill>
              <a:srgbClr val="000000">
                <a:alpha val="0"/>
              </a:srgbClr>
            </a:solidFill>
          </p:spPr>
        </p:sp>
        <p:sp>
          <p:nvSpPr>
            <p:cNvPr name="TextBox 11" id="11"/>
            <p:cNvSpPr txBox="true"/>
            <p:nvPr/>
          </p:nvSpPr>
          <p:spPr>
            <a:xfrm>
              <a:off x="0" y="-47625"/>
              <a:ext cx="10727808" cy="675390"/>
            </a:xfrm>
            <a:prstGeom prst="rect">
              <a:avLst/>
            </a:prstGeom>
          </p:spPr>
          <p:txBody>
            <a:bodyPr anchor="t" rtlCol="false" tIns="0" lIns="0" bIns="0" rIns="0"/>
            <a:lstStyle/>
            <a:p>
              <a:pPr algn="ctr">
                <a:lnSpc>
                  <a:spcPts val="3973"/>
                </a:lnSpc>
              </a:pPr>
              <a:r>
                <a:rPr lang="en-US" sz="2837" b="true">
                  <a:solidFill>
                    <a:srgbClr val="000000"/>
                  </a:solidFill>
                  <a:latin typeface="Canva Sans Bold"/>
                  <a:ea typeface="Canva Sans Bold"/>
                  <a:cs typeface="Canva Sans Bold"/>
                  <a:sym typeface="Canva Sans Bold"/>
                </a:rPr>
                <a:t>STUDENT - PREVIEW OF THE COURSE</a:t>
              </a: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36226" y="1938862"/>
            <a:ext cx="16240119" cy="48034"/>
            <a:chOff x="0" y="0"/>
            <a:chExt cx="21653492" cy="64045"/>
          </a:xfrm>
        </p:grpSpPr>
        <p:sp>
          <p:nvSpPr>
            <p:cNvPr name="Freeform 3" id="3"/>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grpSp>
        <p:nvGrpSpPr>
          <p:cNvPr name="Group 4" id="4"/>
          <p:cNvGrpSpPr/>
          <p:nvPr/>
        </p:nvGrpSpPr>
        <p:grpSpPr>
          <a:xfrm rot="0">
            <a:off x="1100618" y="2168555"/>
            <a:ext cx="16086763" cy="6888880"/>
            <a:chOff x="0" y="0"/>
            <a:chExt cx="21449017" cy="9185173"/>
          </a:xfrm>
        </p:grpSpPr>
        <p:sp>
          <p:nvSpPr>
            <p:cNvPr name="Freeform 5" id="5"/>
            <p:cNvSpPr/>
            <p:nvPr/>
          </p:nvSpPr>
          <p:spPr>
            <a:xfrm flipH="false" flipV="false" rot="0">
              <a:off x="0" y="0"/>
              <a:ext cx="21449030" cy="9185148"/>
            </a:xfrm>
            <a:custGeom>
              <a:avLst/>
              <a:gdLst/>
              <a:ahLst/>
              <a:cxnLst/>
              <a:rect r="r" b="b" t="t" l="l"/>
              <a:pathLst>
                <a:path h="9185148" w="21449030">
                  <a:moveTo>
                    <a:pt x="0" y="0"/>
                  </a:moveTo>
                  <a:lnTo>
                    <a:pt x="21449030" y="0"/>
                  </a:lnTo>
                  <a:lnTo>
                    <a:pt x="21449030" y="9185148"/>
                  </a:lnTo>
                  <a:lnTo>
                    <a:pt x="0" y="9185148"/>
                  </a:lnTo>
                  <a:lnTo>
                    <a:pt x="0" y="0"/>
                  </a:lnTo>
                  <a:close/>
                </a:path>
              </a:pathLst>
            </a:custGeom>
            <a:blipFill>
              <a:blip r:embed="rId2"/>
              <a:stretch>
                <a:fillRect l="0" t="-4086" r="0" b="-4087"/>
              </a:stretch>
            </a:blipFill>
          </p:spPr>
        </p:sp>
      </p:grpSp>
      <p:grpSp>
        <p:nvGrpSpPr>
          <p:cNvPr name="Group 6" id="6"/>
          <p:cNvGrpSpPr/>
          <p:nvPr/>
        </p:nvGrpSpPr>
        <p:grpSpPr>
          <a:xfrm rot="0">
            <a:off x="1006871" y="876300"/>
            <a:ext cx="16252418" cy="756176"/>
            <a:chOff x="0" y="0"/>
            <a:chExt cx="21669891" cy="1008235"/>
          </a:xfrm>
        </p:grpSpPr>
        <p:sp>
          <p:nvSpPr>
            <p:cNvPr name="Freeform 7" id="7"/>
            <p:cNvSpPr/>
            <p:nvPr/>
          </p:nvSpPr>
          <p:spPr>
            <a:xfrm flipH="false" flipV="false" rot="0">
              <a:off x="0" y="0"/>
              <a:ext cx="21669891" cy="1008235"/>
            </a:xfrm>
            <a:custGeom>
              <a:avLst/>
              <a:gdLst/>
              <a:ahLst/>
              <a:cxnLst/>
              <a:rect r="r" b="b" t="t" l="l"/>
              <a:pathLst>
                <a:path h="1008235" w="21669891">
                  <a:moveTo>
                    <a:pt x="0" y="0"/>
                  </a:moveTo>
                  <a:lnTo>
                    <a:pt x="21669891" y="0"/>
                  </a:lnTo>
                  <a:lnTo>
                    <a:pt x="21669891" y="1008235"/>
                  </a:lnTo>
                  <a:lnTo>
                    <a:pt x="0" y="1008235"/>
                  </a:lnTo>
                  <a:close/>
                </a:path>
              </a:pathLst>
            </a:custGeom>
            <a:solidFill>
              <a:srgbClr val="000000">
                <a:alpha val="0"/>
              </a:srgbClr>
            </a:solidFill>
          </p:spPr>
        </p:sp>
        <p:sp>
          <p:nvSpPr>
            <p:cNvPr name="TextBox 8" id="8"/>
            <p:cNvSpPr txBox="true"/>
            <p:nvPr/>
          </p:nvSpPr>
          <p:spPr>
            <a:xfrm>
              <a:off x="0" y="-152400"/>
              <a:ext cx="21669891" cy="1160635"/>
            </a:xfrm>
            <a:prstGeom prst="rect">
              <a:avLst/>
            </a:prstGeom>
          </p:spPr>
          <p:txBody>
            <a:bodyPr anchor="t" rtlCol="false" tIns="0" lIns="0" bIns="0" rIns="0"/>
            <a:lstStyle/>
            <a:p>
              <a:pPr algn="just">
                <a:lnSpc>
                  <a:spcPts val="5569"/>
                </a:lnSpc>
              </a:pPr>
              <a:r>
                <a:rPr lang="en-US" sz="3978" b="true">
                  <a:solidFill>
                    <a:srgbClr val="2B2C30"/>
                  </a:solidFill>
                  <a:latin typeface="Times New Roman Bold"/>
                  <a:ea typeface="Times New Roman Bold"/>
                  <a:cs typeface="Times New Roman Bold"/>
                  <a:sym typeface="Times New Roman Bold"/>
                </a:rPr>
                <a:t>EXPECTED RESULTS</a:t>
              </a:r>
            </a:p>
          </p:txBody>
        </p:sp>
      </p:grpSp>
      <p:grpSp>
        <p:nvGrpSpPr>
          <p:cNvPr name="Group 9" id="9"/>
          <p:cNvGrpSpPr/>
          <p:nvPr/>
        </p:nvGrpSpPr>
        <p:grpSpPr>
          <a:xfrm rot="0">
            <a:off x="6210139" y="9201150"/>
            <a:ext cx="6231136" cy="522264"/>
            <a:chOff x="0" y="0"/>
            <a:chExt cx="8308181" cy="696352"/>
          </a:xfrm>
        </p:grpSpPr>
        <p:sp>
          <p:nvSpPr>
            <p:cNvPr name="Freeform 10" id="10"/>
            <p:cNvSpPr/>
            <p:nvPr/>
          </p:nvSpPr>
          <p:spPr>
            <a:xfrm flipH="false" flipV="false" rot="0">
              <a:off x="0" y="0"/>
              <a:ext cx="8308181" cy="696352"/>
            </a:xfrm>
            <a:custGeom>
              <a:avLst/>
              <a:gdLst/>
              <a:ahLst/>
              <a:cxnLst/>
              <a:rect r="r" b="b" t="t" l="l"/>
              <a:pathLst>
                <a:path h="696352" w="8308181">
                  <a:moveTo>
                    <a:pt x="0" y="0"/>
                  </a:moveTo>
                  <a:lnTo>
                    <a:pt x="8308181" y="0"/>
                  </a:lnTo>
                  <a:lnTo>
                    <a:pt x="8308181" y="696352"/>
                  </a:lnTo>
                  <a:lnTo>
                    <a:pt x="0" y="696352"/>
                  </a:lnTo>
                  <a:close/>
                </a:path>
              </a:pathLst>
            </a:custGeom>
            <a:solidFill>
              <a:srgbClr val="000000">
                <a:alpha val="0"/>
              </a:srgbClr>
            </a:solidFill>
          </p:spPr>
        </p:sp>
        <p:sp>
          <p:nvSpPr>
            <p:cNvPr name="TextBox 11" id="11"/>
            <p:cNvSpPr txBox="true"/>
            <p:nvPr/>
          </p:nvSpPr>
          <p:spPr>
            <a:xfrm>
              <a:off x="0" y="-57150"/>
              <a:ext cx="8308181" cy="753502"/>
            </a:xfrm>
            <a:prstGeom prst="rect">
              <a:avLst/>
            </a:prstGeom>
          </p:spPr>
          <p:txBody>
            <a:bodyPr anchor="t" rtlCol="false" tIns="0" lIns="0" bIns="0" rIns="0"/>
            <a:lstStyle/>
            <a:p>
              <a:pPr algn="ctr">
                <a:lnSpc>
                  <a:spcPts val="4288"/>
                </a:lnSpc>
              </a:pPr>
              <a:r>
                <a:rPr lang="en-US" sz="3062" b="true">
                  <a:solidFill>
                    <a:srgbClr val="000000"/>
                  </a:solidFill>
                  <a:latin typeface="Canva Sans Bold"/>
                  <a:ea typeface="Canva Sans Bold"/>
                  <a:cs typeface="Canva Sans Bold"/>
                  <a:sym typeface="Canva Sans Bold"/>
                </a:rPr>
                <a:t>STUDENT - LEARNING MATERIAL</a:t>
              </a: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36226" y="1938862"/>
            <a:ext cx="16240119" cy="48034"/>
            <a:chOff x="0" y="0"/>
            <a:chExt cx="21653492" cy="64045"/>
          </a:xfrm>
        </p:grpSpPr>
        <p:sp>
          <p:nvSpPr>
            <p:cNvPr name="Freeform 3" id="3"/>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grpSp>
        <p:nvGrpSpPr>
          <p:cNvPr name="Group 4" id="4"/>
          <p:cNvGrpSpPr/>
          <p:nvPr/>
        </p:nvGrpSpPr>
        <p:grpSpPr>
          <a:xfrm rot="0">
            <a:off x="1137267" y="2291697"/>
            <a:ext cx="16122022" cy="7013080"/>
            <a:chOff x="0" y="0"/>
            <a:chExt cx="21496029" cy="9350773"/>
          </a:xfrm>
        </p:grpSpPr>
        <p:sp>
          <p:nvSpPr>
            <p:cNvPr name="Freeform 5" id="5"/>
            <p:cNvSpPr/>
            <p:nvPr/>
          </p:nvSpPr>
          <p:spPr>
            <a:xfrm flipH="false" flipV="false" rot="0">
              <a:off x="0" y="0"/>
              <a:ext cx="21496020" cy="9350756"/>
            </a:xfrm>
            <a:custGeom>
              <a:avLst/>
              <a:gdLst/>
              <a:ahLst/>
              <a:cxnLst/>
              <a:rect r="r" b="b" t="t" l="l"/>
              <a:pathLst>
                <a:path h="9350756" w="21496020">
                  <a:moveTo>
                    <a:pt x="0" y="0"/>
                  </a:moveTo>
                  <a:lnTo>
                    <a:pt x="21496020" y="0"/>
                  </a:lnTo>
                  <a:lnTo>
                    <a:pt x="21496020" y="9350756"/>
                  </a:lnTo>
                  <a:lnTo>
                    <a:pt x="0" y="9350756"/>
                  </a:lnTo>
                  <a:lnTo>
                    <a:pt x="0" y="0"/>
                  </a:lnTo>
                  <a:close/>
                </a:path>
              </a:pathLst>
            </a:custGeom>
            <a:blipFill>
              <a:blip r:embed="rId2"/>
              <a:stretch>
                <a:fillRect l="0" t="-69" r="0" b="-69"/>
              </a:stretch>
            </a:blipFill>
          </p:spPr>
        </p:sp>
      </p:grpSp>
      <p:grpSp>
        <p:nvGrpSpPr>
          <p:cNvPr name="Group 6" id="6"/>
          <p:cNvGrpSpPr/>
          <p:nvPr/>
        </p:nvGrpSpPr>
        <p:grpSpPr>
          <a:xfrm rot="0">
            <a:off x="1006871" y="876300"/>
            <a:ext cx="16252418" cy="756176"/>
            <a:chOff x="0" y="0"/>
            <a:chExt cx="21669891" cy="1008235"/>
          </a:xfrm>
        </p:grpSpPr>
        <p:sp>
          <p:nvSpPr>
            <p:cNvPr name="Freeform 7" id="7"/>
            <p:cNvSpPr/>
            <p:nvPr/>
          </p:nvSpPr>
          <p:spPr>
            <a:xfrm flipH="false" flipV="false" rot="0">
              <a:off x="0" y="0"/>
              <a:ext cx="21669891" cy="1008235"/>
            </a:xfrm>
            <a:custGeom>
              <a:avLst/>
              <a:gdLst/>
              <a:ahLst/>
              <a:cxnLst/>
              <a:rect r="r" b="b" t="t" l="l"/>
              <a:pathLst>
                <a:path h="1008235" w="21669891">
                  <a:moveTo>
                    <a:pt x="0" y="0"/>
                  </a:moveTo>
                  <a:lnTo>
                    <a:pt x="21669891" y="0"/>
                  </a:lnTo>
                  <a:lnTo>
                    <a:pt x="21669891" y="1008235"/>
                  </a:lnTo>
                  <a:lnTo>
                    <a:pt x="0" y="1008235"/>
                  </a:lnTo>
                  <a:close/>
                </a:path>
              </a:pathLst>
            </a:custGeom>
            <a:solidFill>
              <a:srgbClr val="000000">
                <a:alpha val="0"/>
              </a:srgbClr>
            </a:solidFill>
          </p:spPr>
        </p:sp>
        <p:sp>
          <p:nvSpPr>
            <p:cNvPr name="TextBox 8" id="8"/>
            <p:cNvSpPr txBox="true"/>
            <p:nvPr/>
          </p:nvSpPr>
          <p:spPr>
            <a:xfrm>
              <a:off x="0" y="-152400"/>
              <a:ext cx="21669891" cy="1160635"/>
            </a:xfrm>
            <a:prstGeom prst="rect">
              <a:avLst/>
            </a:prstGeom>
          </p:spPr>
          <p:txBody>
            <a:bodyPr anchor="t" rtlCol="false" tIns="0" lIns="0" bIns="0" rIns="0"/>
            <a:lstStyle/>
            <a:p>
              <a:pPr algn="just">
                <a:lnSpc>
                  <a:spcPts val="5569"/>
                </a:lnSpc>
              </a:pPr>
              <a:r>
                <a:rPr lang="en-US" sz="3978" b="true">
                  <a:solidFill>
                    <a:srgbClr val="2B2C30"/>
                  </a:solidFill>
                  <a:latin typeface="Times New Roman Bold"/>
                  <a:ea typeface="Times New Roman Bold"/>
                  <a:cs typeface="Times New Roman Bold"/>
                  <a:sym typeface="Times New Roman Bold"/>
                </a:rPr>
                <a:t>EXPECTED RESULTS</a:t>
              </a:r>
            </a:p>
          </p:txBody>
        </p:sp>
      </p:grpSp>
      <p:grpSp>
        <p:nvGrpSpPr>
          <p:cNvPr name="Group 9" id="9"/>
          <p:cNvGrpSpPr/>
          <p:nvPr/>
        </p:nvGrpSpPr>
        <p:grpSpPr>
          <a:xfrm rot="0">
            <a:off x="2056730" y="9342491"/>
            <a:ext cx="14152700" cy="578364"/>
            <a:chOff x="0" y="0"/>
            <a:chExt cx="18870267" cy="771152"/>
          </a:xfrm>
        </p:grpSpPr>
        <p:sp>
          <p:nvSpPr>
            <p:cNvPr name="Freeform 10" id="10"/>
            <p:cNvSpPr/>
            <p:nvPr/>
          </p:nvSpPr>
          <p:spPr>
            <a:xfrm flipH="false" flipV="false" rot="0">
              <a:off x="0" y="0"/>
              <a:ext cx="18870267" cy="771152"/>
            </a:xfrm>
            <a:custGeom>
              <a:avLst/>
              <a:gdLst/>
              <a:ahLst/>
              <a:cxnLst/>
              <a:rect r="r" b="b" t="t" l="l"/>
              <a:pathLst>
                <a:path h="771152" w="18870267">
                  <a:moveTo>
                    <a:pt x="0" y="0"/>
                  </a:moveTo>
                  <a:lnTo>
                    <a:pt x="18870267" y="0"/>
                  </a:lnTo>
                  <a:lnTo>
                    <a:pt x="18870267" y="771152"/>
                  </a:lnTo>
                  <a:lnTo>
                    <a:pt x="0" y="771152"/>
                  </a:lnTo>
                  <a:close/>
                </a:path>
              </a:pathLst>
            </a:custGeom>
            <a:solidFill>
              <a:srgbClr val="000000">
                <a:alpha val="0"/>
              </a:srgbClr>
            </a:solidFill>
          </p:spPr>
        </p:sp>
        <p:sp>
          <p:nvSpPr>
            <p:cNvPr name="TextBox 11" id="11"/>
            <p:cNvSpPr txBox="true"/>
            <p:nvPr/>
          </p:nvSpPr>
          <p:spPr>
            <a:xfrm>
              <a:off x="0" y="-57150"/>
              <a:ext cx="18870267" cy="828302"/>
            </a:xfrm>
            <a:prstGeom prst="rect">
              <a:avLst/>
            </a:prstGeom>
          </p:spPr>
          <p:txBody>
            <a:bodyPr anchor="t" rtlCol="false" tIns="0" lIns="0" bIns="0" rIns="0"/>
            <a:lstStyle/>
            <a:p>
              <a:pPr algn="ctr">
                <a:lnSpc>
                  <a:spcPts val="4871"/>
                </a:lnSpc>
              </a:pPr>
              <a:r>
                <a:rPr lang="en-US" sz="3479" b="true">
                  <a:solidFill>
                    <a:srgbClr val="2B2C30"/>
                  </a:solidFill>
                  <a:latin typeface="Canva Sans Bold"/>
                  <a:ea typeface="Canva Sans Bold"/>
                  <a:cs typeface="Canva Sans Bold"/>
                  <a:sym typeface="Canva Sans Bold"/>
                </a:rPr>
                <a:t>STUDENT - QUIZ MODE</a:t>
              </a:r>
            </a:p>
          </p:txBody>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36226" y="1938862"/>
            <a:ext cx="16240119" cy="48034"/>
            <a:chOff x="0" y="0"/>
            <a:chExt cx="21653492" cy="64045"/>
          </a:xfrm>
        </p:grpSpPr>
        <p:sp>
          <p:nvSpPr>
            <p:cNvPr name="Freeform 3" id="3"/>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grpSp>
        <p:nvGrpSpPr>
          <p:cNvPr name="Group 4" id="4"/>
          <p:cNvGrpSpPr/>
          <p:nvPr/>
        </p:nvGrpSpPr>
        <p:grpSpPr>
          <a:xfrm rot="0">
            <a:off x="1353253" y="2153098"/>
            <a:ext cx="15290606" cy="7253709"/>
            <a:chOff x="0" y="0"/>
            <a:chExt cx="20387475" cy="9671612"/>
          </a:xfrm>
        </p:grpSpPr>
        <p:sp>
          <p:nvSpPr>
            <p:cNvPr name="Freeform 5" id="5"/>
            <p:cNvSpPr/>
            <p:nvPr/>
          </p:nvSpPr>
          <p:spPr>
            <a:xfrm flipH="false" flipV="false" rot="0">
              <a:off x="0" y="0"/>
              <a:ext cx="20387438" cy="9671558"/>
            </a:xfrm>
            <a:custGeom>
              <a:avLst/>
              <a:gdLst/>
              <a:ahLst/>
              <a:cxnLst/>
              <a:rect r="r" b="b" t="t" l="l"/>
              <a:pathLst>
                <a:path h="9671558" w="20387438">
                  <a:moveTo>
                    <a:pt x="0" y="0"/>
                  </a:moveTo>
                  <a:lnTo>
                    <a:pt x="20387438" y="0"/>
                  </a:lnTo>
                  <a:lnTo>
                    <a:pt x="20387438" y="9671558"/>
                  </a:lnTo>
                  <a:lnTo>
                    <a:pt x="0" y="9671558"/>
                  </a:lnTo>
                  <a:lnTo>
                    <a:pt x="0" y="0"/>
                  </a:lnTo>
                  <a:close/>
                </a:path>
              </a:pathLst>
            </a:custGeom>
            <a:blipFill>
              <a:blip r:embed="rId2"/>
              <a:stretch>
                <a:fillRect l="0" t="-2836" r="0" b="-2837"/>
              </a:stretch>
            </a:blipFill>
          </p:spPr>
        </p:sp>
      </p:grpSp>
      <p:grpSp>
        <p:nvGrpSpPr>
          <p:cNvPr name="Group 6" id="6"/>
          <p:cNvGrpSpPr/>
          <p:nvPr/>
        </p:nvGrpSpPr>
        <p:grpSpPr>
          <a:xfrm rot="0">
            <a:off x="1006871" y="876300"/>
            <a:ext cx="16252418" cy="756176"/>
            <a:chOff x="0" y="0"/>
            <a:chExt cx="21669891" cy="1008235"/>
          </a:xfrm>
        </p:grpSpPr>
        <p:sp>
          <p:nvSpPr>
            <p:cNvPr name="Freeform 7" id="7"/>
            <p:cNvSpPr/>
            <p:nvPr/>
          </p:nvSpPr>
          <p:spPr>
            <a:xfrm flipH="false" flipV="false" rot="0">
              <a:off x="0" y="0"/>
              <a:ext cx="21669891" cy="1008235"/>
            </a:xfrm>
            <a:custGeom>
              <a:avLst/>
              <a:gdLst/>
              <a:ahLst/>
              <a:cxnLst/>
              <a:rect r="r" b="b" t="t" l="l"/>
              <a:pathLst>
                <a:path h="1008235" w="21669891">
                  <a:moveTo>
                    <a:pt x="0" y="0"/>
                  </a:moveTo>
                  <a:lnTo>
                    <a:pt x="21669891" y="0"/>
                  </a:lnTo>
                  <a:lnTo>
                    <a:pt x="21669891" y="1008235"/>
                  </a:lnTo>
                  <a:lnTo>
                    <a:pt x="0" y="1008235"/>
                  </a:lnTo>
                  <a:close/>
                </a:path>
              </a:pathLst>
            </a:custGeom>
            <a:solidFill>
              <a:srgbClr val="000000">
                <a:alpha val="0"/>
              </a:srgbClr>
            </a:solidFill>
          </p:spPr>
        </p:sp>
        <p:sp>
          <p:nvSpPr>
            <p:cNvPr name="TextBox 8" id="8"/>
            <p:cNvSpPr txBox="true"/>
            <p:nvPr/>
          </p:nvSpPr>
          <p:spPr>
            <a:xfrm>
              <a:off x="0" y="-152400"/>
              <a:ext cx="21669891" cy="1160635"/>
            </a:xfrm>
            <a:prstGeom prst="rect">
              <a:avLst/>
            </a:prstGeom>
          </p:spPr>
          <p:txBody>
            <a:bodyPr anchor="t" rtlCol="false" tIns="0" lIns="0" bIns="0" rIns="0"/>
            <a:lstStyle/>
            <a:p>
              <a:pPr algn="just">
                <a:lnSpc>
                  <a:spcPts val="5569"/>
                </a:lnSpc>
              </a:pPr>
              <a:r>
                <a:rPr lang="en-US" sz="3978" b="true">
                  <a:solidFill>
                    <a:srgbClr val="2B2C30"/>
                  </a:solidFill>
                  <a:latin typeface="Times New Roman Bold"/>
                  <a:ea typeface="Times New Roman Bold"/>
                  <a:cs typeface="Times New Roman Bold"/>
                  <a:sym typeface="Times New Roman Bold"/>
                </a:rPr>
                <a:t>EXPECTED RESULTS</a:t>
              </a:r>
            </a:p>
          </p:txBody>
        </p:sp>
      </p:grpSp>
      <p:grpSp>
        <p:nvGrpSpPr>
          <p:cNvPr name="Group 9" id="9"/>
          <p:cNvGrpSpPr/>
          <p:nvPr/>
        </p:nvGrpSpPr>
        <p:grpSpPr>
          <a:xfrm rot="0">
            <a:off x="1790388" y="9516772"/>
            <a:ext cx="14563262" cy="582144"/>
            <a:chOff x="0" y="0"/>
            <a:chExt cx="19417683" cy="776192"/>
          </a:xfrm>
        </p:grpSpPr>
        <p:sp>
          <p:nvSpPr>
            <p:cNvPr name="Freeform 10" id="10"/>
            <p:cNvSpPr/>
            <p:nvPr/>
          </p:nvSpPr>
          <p:spPr>
            <a:xfrm flipH="false" flipV="false" rot="0">
              <a:off x="0" y="0"/>
              <a:ext cx="19417683" cy="776192"/>
            </a:xfrm>
            <a:custGeom>
              <a:avLst/>
              <a:gdLst/>
              <a:ahLst/>
              <a:cxnLst/>
              <a:rect r="r" b="b" t="t" l="l"/>
              <a:pathLst>
                <a:path h="776192" w="19417683">
                  <a:moveTo>
                    <a:pt x="0" y="0"/>
                  </a:moveTo>
                  <a:lnTo>
                    <a:pt x="19417683" y="0"/>
                  </a:lnTo>
                  <a:lnTo>
                    <a:pt x="19417683" y="776192"/>
                  </a:lnTo>
                  <a:lnTo>
                    <a:pt x="0" y="776192"/>
                  </a:lnTo>
                  <a:close/>
                </a:path>
              </a:pathLst>
            </a:custGeom>
            <a:solidFill>
              <a:srgbClr val="000000">
                <a:alpha val="0"/>
              </a:srgbClr>
            </a:solidFill>
          </p:spPr>
        </p:sp>
        <p:sp>
          <p:nvSpPr>
            <p:cNvPr name="TextBox 11" id="11"/>
            <p:cNvSpPr txBox="true"/>
            <p:nvPr/>
          </p:nvSpPr>
          <p:spPr>
            <a:xfrm>
              <a:off x="0" y="-57150"/>
              <a:ext cx="19417683" cy="833342"/>
            </a:xfrm>
            <a:prstGeom prst="rect">
              <a:avLst/>
            </a:prstGeom>
          </p:spPr>
          <p:txBody>
            <a:bodyPr anchor="t" rtlCol="false" tIns="0" lIns="0" bIns="0" rIns="0"/>
            <a:lstStyle/>
            <a:p>
              <a:pPr algn="ctr">
                <a:lnSpc>
                  <a:spcPts val="4854"/>
                </a:lnSpc>
              </a:pPr>
              <a:r>
                <a:rPr lang="en-US" sz="3467" b="true">
                  <a:solidFill>
                    <a:srgbClr val="2B2C30"/>
                  </a:solidFill>
                  <a:latin typeface="Canva Sans Bold"/>
                  <a:ea typeface="Canva Sans Bold"/>
                  <a:cs typeface="Canva Sans Bold"/>
                  <a:sym typeface="Canva Sans Bold"/>
                </a:rPr>
                <a:t>AI ASSISTANCE IN ENGLISH</a:t>
              </a:r>
            </a:p>
          </p:txBody>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36226" y="1938862"/>
            <a:ext cx="16240119" cy="48034"/>
            <a:chOff x="0" y="0"/>
            <a:chExt cx="21653492" cy="64045"/>
          </a:xfrm>
        </p:grpSpPr>
        <p:sp>
          <p:nvSpPr>
            <p:cNvPr name="Freeform 3" id="3"/>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grpSp>
        <p:nvGrpSpPr>
          <p:cNvPr name="Group 4" id="4"/>
          <p:cNvGrpSpPr/>
          <p:nvPr/>
        </p:nvGrpSpPr>
        <p:grpSpPr>
          <a:xfrm rot="0">
            <a:off x="1634085" y="2291697"/>
            <a:ext cx="15086260" cy="6966603"/>
            <a:chOff x="0" y="0"/>
            <a:chExt cx="20115013" cy="9288804"/>
          </a:xfrm>
        </p:grpSpPr>
        <p:sp>
          <p:nvSpPr>
            <p:cNvPr name="Freeform 5" id="5"/>
            <p:cNvSpPr/>
            <p:nvPr/>
          </p:nvSpPr>
          <p:spPr>
            <a:xfrm flipH="false" flipV="false" rot="0">
              <a:off x="0" y="0"/>
              <a:ext cx="20115022" cy="9288780"/>
            </a:xfrm>
            <a:custGeom>
              <a:avLst/>
              <a:gdLst/>
              <a:ahLst/>
              <a:cxnLst/>
              <a:rect r="r" b="b" t="t" l="l"/>
              <a:pathLst>
                <a:path h="9288780" w="20115022">
                  <a:moveTo>
                    <a:pt x="0" y="0"/>
                  </a:moveTo>
                  <a:lnTo>
                    <a:pt x="20115022" y="0"/>
                  </a:lnTo>
                  <a:lnTo>
                    <a:pt x="20115022" y="9288780"/>
                  </a:lnTo>
                  <a:lnTo>
                    <a:pt x="0" y="9288780"/>
                  </a:lnTo>
                  <a:lnTo>
                    <a:pt x="0" y="0"/>
                  </a:lnTo>
                  <a:close/>
                </a:path>
              </a:pathLst>
            </a:custGeom>
            <a:blipFill>
              <a:blip r:embed="rId2"/>
              <a:stretch>
                <a:fillRect l="0" t="-2749" r="0" b="-2749"/>
              </a:stretch>
            </a:blipFill>
          </p:spPr>
        </p:sp>
      </p:grpSp>
      <p:grpSp>
        <p:nvGrpSpPr>
          <p:cNvPr name="Group 6" id="6"/>
          <p:cNvGrpSpPr/>
          <p:nvPr/>
        </p:nvGrpSpPr>
        <p:grpSpPr>
          <a:xfrm rot="0">
            <a:off x="1006871" y="876300"/>
            <a:ext cx="16252418" cy="756176"/>
            <a:chOff x="0" y="0"/>
            <a:chExt cx="21669891" cy="1008235"/>
          </a:xfrm>
        </p:grpSpPr>
        <p:sp>
          <p:nvSpPr>
            <p:cNvPr name="Freeform 7" id="7"/>
            <p:cNvSpPr/>
            <p:nvPr/>
          </p:nvSpPr>
          <p:spPr>
            <a:xfrm flipH="false" flipV="false" rot="0">
              <a:off x="0" y="0"/>
              <a:ext cx="21669891" cy="1008235"/>
            </a:xfrm>
            <a:custGeom>
              <a:avLst/>
              <a:gdLst/>
              <a:ahLst/>
              <a:cxnLst/>
              <a:rect r="r" b="b" t="t" l="l"/>
              <a:pathLst>
                <a:path h="1008235" w="21669891">
                  <a:moveTo>
                    <a:pt x="0" y="0"/>
                  </a:moveTo>
                  <a:lnTo>
                    <a:pt x="21669891" y="0"/>
                  </a:lnTo>
                  <a:lnTo>
                    <a:pt x="21669891" y="1008235"/>
                  </a:lnTo>
                  <a:lnTo>
                    <a:pt x="0" y="1008235"/>
                  </a:lnTo>
                  <a:close/>
                </a:path>
              </a:pathLst>
            </a:custGeom>
            <a:solidFill>
              <a:srgbClr val="000000">
                <a:alpha val="0"/>
              </a:srgbClr>
            </a:solidFill>
          </p:spPr>
        </p:sp>
        <p:sp>
          <p:nvSpPr>
            <p:cNvPr name="TextBox 8" id="8"/>
            <p:cNvSpPr txBox="true"/>
            <p:nvPr/>
          </p:nvSpPr>
          <p:spPr>
            <a:xfrm>
              <a:off x="0" y="-152400"/>
              <a:ext cx="21669891" cy="1160635"/>
            </a:xfrm>
            <a:prstGeom prst="rect">
              <a:avLst/>
            </a:prstGeom>
          </p:spPr>
          <p:txBody>
            <a:bodyPr anchor="t" rtlCol="false" tIns="0" lIns="0" bIns="0" rIns="0"/>
            <a:lstStyle/>
            <a:p>
              <a:pPr algn="just">
                <a:lnSpc>
                  <a:spcPts val="5569"/>
                </a:lnSpc>
              </a:pPr>
              <a:r>
                <a:rPr lang="en-US" sz="3978" b="true">
                  <a:solidFill>
                    <a:srgbClr val="2B2C30"/>
                  </a:solidFill>
                  <a:latin typeface="Times New Roman Bold"/>
                  <a:ea typeface="Times New Roman Bold"/>
                  <a:cs typeface="Times New Roman Bold"/>
                  <a:sym typeface="Times New Roman Bold"/>
                </a:rPr>
                <a:t>EXPECTED RESULTS</a:t>
              </a:r>
            </a:p>
          </p:txBody>
        </p:sp>
      </p:grpSp>
      <p:grpSp>
        <p:nvGrpSpPr>
          <p:cNvPr name="Group 9" id="9"/>
          <p:cNvGrpSpPr/>
          <p:nvPr/>
        </p:nvGrpSpPr>
        <p:grpSpPr>
          <a:xfrm rot="0">
            <a:off x="2262320" y="9340538"/>
            <a:ext cx="13947110" cy="580318"/>
            <a:chOff x="0" y="0"/>
            <a:chExt cx="18596147" cy="773757"/>
          </a:xfrm>
        </p:grpSpPr>
        <p:sp>
          <p:nvSpPr>
            <p:cNvPr name="Freeform 10" id="10"/>
            <p:cNvSpPr/>
            <p:nvPr/>
          </p:nvSpPr>
          <p:spPr>
            <a:xfrm flipH="false" flipV="false" rot="0">
              <a:off x="0" y="0"/>
              <a:ext cx="18596147" cy="773757"/>
            </a:xfrm>
            <a:custGeom>
              <a:avLst/>
              <a:gdLst/>
              <a:ahLst/>
              <a:cxnLst/>
              <a:rect r="r" b="b" t="t" l="l"/>
              <a:pathLst>
                <a:path h="773757" w="18596147">
                  <a:moveTo>
                    <a:pt x="0" y="0"/>
                  </a:moveTo>
                  <a:lnTo>
                    <a:pt x="18596147" y="0"/>
                  </a:lnTo>
                  <a:lnTo>
                    <a:pt x="18596147" y="773757"/>
                  </a:lnTo>
                  <a:lnTo>
                    <a:pt x="0" y="773757"/>
                  </a:lnTo>
                  <a:close/>
                </a:path>
              </a:pathLst>
            </a:custGeom>
            <a:solidFill>
              <a:srgbClr val="000000">
                <a:alpha val="0"/>
              </a:srgbClr>
            </a:solidFill>
          </p:spPr>
        </p:sp>
        <p:sp>
          <p:nvSpPr>
            <p:cNvPr name="TextBox 11" id="11"/>
            <p:cNvSpPr txBox="true"/>
            <p:nvPr/>
          </p:nvSpPr>
          <p:spPr>
            <a:xfrm>
              <a:off x="0" y="-66675"/>
              <a:ext cx="18596147" cy="840432"/>
            </a:xfrm>
            <a:prstGeom prst="rect">
              <a:avLst/>
            </a:prstGeom>
          </p:spPr>
          <p:txBody>
            <a:bodyPr anchor="t" rtlCol="false" tIns="0" lIns="0" bIns="0" rIns="0"/>
            <a:lstStyle/>
            <a:p>
              <a:pPr algn="ctr">
                <a:lnSpc>
                  <a:spcPts val="4800"/>
                </a:lnSpc>
              </a:pPr>
              <a:r>
                <a:rPr lang="en-US" sz="3429" b="true">
                  <a:solidFill>
                    <a:srgbClr val="2B2C30"/>
                  </a:solidFill>
                  <a:latin typeface="Canva Sans Bold"/>
                  <a:ea typeface="Canva Sans Bold"/>
                  <a:cs typeface="Canva Sans Bold"/>
                  <a:sym typeface="Canva Sans Bold"/>
                </a:rPr>
                <a:t>AI ASSISTANCE IN TAMIL</a:t>
              </a:r>
            </a:p>
          </p:txBody>
        </p:sp>
      </p:grpSp>
    </p:spTree>
  </p:cSld>
  <p:clrMapOvr>
    <a:masterClrMapping/>
  </p:clrMapOvr>
</p:sld>
</file>

<file path=ppt/slides/slide2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36226" y="1938862"/>
            <a:ext cx="16240119" cy="48034"/>
            <a:chOff x="0" y="0"/>
            <a:chExt cx="21653492" cy="64045"/>
          </a:xfrm>
        </p:grpSpPr>
        <p:sp>
          <p:nvSpPr>
            <p:cNvPr name="Freeform 3" id="3"/>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graphicFrame>
        <p:nvGraphicFramePr>
          <p:cNvPr name="Table 4" id="4"/>
          <p:cNvGraphicFramePr>
            <a:graphicFrameLocks noGrp="true"/>
          </p:cNvGraphicFramePr>
          <p:nvPr/>
        </p:nvGraphicFramePr>
        <p:xfrm>
          <a:off x="926719" y="2797499"/>
          <a:ext cx="16306800" cy="5709755"/>
        </p:xfrm>
        <a:graphic>
          <a:graphicData uri="http://schemas.openxmlformats.org/drawingml/2006/table">
            <a:tbl>
              <a:tblPr/>
              <a:tblGrid>
                <a:gridCol w="3763482"/>
                <a:gridCol w="6414982"/>
                <a:gridCol w="6128336"/>
              </a:tblGrid>
              <a:tr h="1030331">
                <a:tc>
                  <a:txBody>
                    <a:bodyPr anchor="t" rtlCol="false"/>
                    <a:lstStyle/>
                    <a:p>
                      <a:pPr algn="l">
                        <a:lnSpc>
                          <a:spcPts val="2800"/>
                        </a:lnSpc>
                        <a:defRPr/>
                      </a:pPr>
                      <a:r>
                        <a:rPr lang="en-US" sz="2000" b="true">
                          <a:solidFill>
                            <a:srgbClr val="000000"/>
                          </a:solidFill>
                          <a:latin typeface="Times New Roman Bold"/>
                          <a:ea typeface="Times New Roman Bold"/>
                          <a:cs typeface="Times New Roman Bold"/>
                          <a:sym typeface="Times New Roman Bold"/>
                        </a:rPr>
                        <a:t>ASPECT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b="true">
                          <a:solidFill>
                            <a:srgbClr val="000000"/>
                          </a:solidFill>
                          <a:latin typeface="Times New Roman Bold"/>
                          <a:ea typeface="Times New Roman Bold"/>
                          <a:cs typeface="Times New Roman Bold"/>
                          <a:sym typeface="Times New Roman Bold"/>
                        </a:rPr>
                        <a:t>TRADITIONAL PLATFORMS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b="true">
                          <a:solidFill>
                            <a:srgbClr val="000000"/>
                          </a:solidFill>
                          <a:latin typeface="Times New Roman Bold"/>
                          <a:ea typeface="Times New Roman Bold"/>
                          <a:cs typeface="Times New Roman Bold"/>
                          <a:sym typeface="Times New Roman Bold"/>
                        </a:rPr>
                        <a:t>PROPOSED SYSTEM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9856">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Evaluation Mechanism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Manual or quiz-based evaluation, lacks personalization.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AI-powered task evaluation using NLP and ML models for instant, contextual feedback.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9856">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Learning Format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Pre-recorded video lectures, passive learning.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Task-first, active learning with real-time tasks, instant validation, and feedback.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9856">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Assistance &amp; Support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Limited to forums or scheduled mentor sessions.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Instant AI assistance using inbuilt AI Coach that explains concepts, errors, and guides improvement.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9856">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Adaptability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Fixed curriculum, same for all learners.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Adaptive learning paths based on learner’s performance and AI feedback loops.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5" id="5"/>
          <p:cNvGrpSpPr/>
          <p:nvPr/>
        </p:nvGrpSpPr>
        <p:grpSpPr>
          <a:xfrm rot="0">
            <a:off x="1006871" y="876300"/>
            <a:ext cx="16252418" cy="773146"/>
            <a:chOff x="0" y="0"/>
            <a:chExt cx="21669891" cy="1030862"/>
          </a:xfrm>
        </p:grpSpPr>
        <p:sp>
          <p:nvSpPr>
            <p:cNvPr name="Freeform 6" id="6"/>
            <p:cNvSpPr/>
            <p:nvPr/>
          </p:nvSpPr>
          <p:spPr>
            <a:xfrm flipH="false" flipV="false" rot="0">
              <a:off x="0" y="0"/>
              <a:ext cx="21669891" cy="1030862"/>
            </a:xfrm>
            <a:custGeom>
              <a:avLst/>
              <a:gdLst/>
              <a:ahLst/>
              <a:cxnLst/>
              <a:rect r="r" b="b" t="t" l="l"/>
              <a:pathLst>
                <a:path h="1030862" w="21669891">
                  <a:moveTo>
                    <a:pt x="0" y="0"/>
                  </a:moveTo>
                  <a:lnTo>
                    <a:pt x="21669891" y="0"/>
                  </a:lnTo>
                  <a:lnTo>
                    <a:pt x="21669891" y="1030862"/>
                  </a:lnTo>
                  <a:lnTo>
                    <a:pt x="0" y="1030862"/>
                  </a:lnTo>
                  <a:close/>
                </a:path>
              </a:pathLst>
            </a:custGeom>
            <a:solidFill>
              <a:srgbClr val="000000">
                <a:alpha val="0"/>
              </a:srgbClr>
            </a:solidFill>
          </p:spPr>
        </p:sp>
        <p:sp>
          <p:nvSpPr>
            <p:cNvPr name="TextBox 7" id="7"/>
            <p:cNvSpPr txBox="true"/>
            <p:nvPr/>
          </p:nvSpPr>
          <p:spPr>
            <a:xfrm>
              <a:off x="0" y="-152400"/>
              <a:ext cx="21669891" cy="1183262"/>
            </a:xfrm>
            <a:prstGeom prst="rect">
              <a:avLst/>
            </a:prstGeom>
          </p:spPr>
          <p:txBody>
            <a:bodyPr anchor="t" rtlCol="false" tIns="0" lIns="0" bIns="0" rIns="0"/>
            <a:lstStyle/>
            <a:p>
              <a:pPr algn="just">
                <a:lnSpc>
                  <a:spcPts val="5569"/>
                </a:lnSpc>
              </a:pPr>
              <a:r>
                <a:rPr lang="en-US" sz="3978" b="true">
                  <a:solidFill>
                    <a:srgbClr val="2B2C30"/>
                  </a:solidFill>
                  <a:latin typeface="Times New Roman Bold"/>
                  <a:ea typeface="Times New Roman Bold"/>
                  <a:cs typeface="Times New Roman Bold"/>
                  <a:sym typeface="Times New Roman Bold"/>
                </a:rPr>
                <a:t> COMPARISON WITH EXISTING SYSTEMS</a:t>
              </a:r>
            </a:p>
          </p:txBody>
        </p:sp>
      </p:grpSp>
    </p:spTree>
  </p:cSld>
  <p:clrMapOvr>
    <a:masterClrMapping/>
  </p:clrMapOvr>
</p:sld>
</file>

<file path=ppt/slides/slide28.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028700"/>
          <a:ext cx="16306800" cy="8524875"/>
        </p:xfrm>
        <a:graphic>
          <a:graphicData uri="http://schemas.openxmlformats.org/drawingml/2006/table">
            <a:tbl>
              <a:tblPr/>
              <a:tblGrid>
                <a:gridCol w="3763482"/>
                <a:gridCol w="6414982"/>
                <a:gridCol w="6128336"/>
              </a:tblGrid>
              <a:tr h="1167267">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Feedback &amp; Improvement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Delayed, generalized feedback (e.g., end-of-course grades).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Granular, real-time feedback after every task using attention maps, code analysis, etc.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7267">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Time to Skill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Longer, as learners need to synthesize learning independently.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Shorter, AI-accelerated skill acquisition through hands-on, assisted learning.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7267">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Scalability &amp; Cost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Heavy reliance on content creators, high bandwidth and licensing costs.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Open-source, lightweight, easy to deploy in classrooms, institutions, and enterprises.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7267">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Personalization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One-size-fits-all course structure.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Dynamic task recommendation based on learner strengths and weaknesses (AI-driven skill graph).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7267">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Project Readiness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Courses often end with guided projects, lacking autonomy.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Projects are autonomous, real-world aligned, AI-reviewed, and GitHub-exportable.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21274">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Deployment Focus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Academic or certification-oriented, not optimized for deployment.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Designed for skill-to-deployment transition, enabling learners to build deployable outputs quickly.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7267">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Interactivity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Mostly watch-and-learn model, low engagement.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Times New Roman"/>
                          <a:ea typeface="Times New Roman"/>
                          <a:cs typeface="Times New Roman"/>
                          <a:sym typeface="Times New Roman"/>
                        </a:rPr>
                        <a:t>AI-curated interactive tasks and simulations improve engagement and concept clarity.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29.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28700" y="2448056"/>
            <a:ext cx="16235352" cy="6810244"/>
            <a:chOff x="0" y="0"/>
            <a:chExt cx="21647135" cy="9080325"/>
          </a:xfrm>
        </p:grpSpPr>
        <p:sp>
          <p:nvSpPr>
            <p:cNvPr name="Freeform 3" id="3"/>
            <p:cNvSpPr/>
            <p:nvPr/>
          </p:nvSpPr>
          <p:spPr>
            <a:xfrm flipH="false" flipV="false" rot="0">
              <a:off x="0" y="0"/>
              <a:ext cx="21647136" cy="9080325"/>
            </a:xfrm>
            <a:custGeom>
              <a:avLst/>
              <a:gdLst/>
              <a:ahLst/>
              <a:cxnLst/>
              <a:rect r="r" b="b" t="t" l="l"/>
              <a:pathLst>
                <a:path h="9080325" w="21647136">
                  <a:moveTo>
                    <a:pt x="0" y="0"/>
                  </a:moveTo>
                  <a:lnTo>
                    <a:pt x="21647136" y="0"/>
                  </a:lnTo>
                  <a:lnTo>
                    <a:pt x="21647136" y="9080325"/>
                  </a:lnTo>
                  <a:lnTo>
                    <a:pt x="0" y="9080325"/>
                  </a:lnTo>
                  <a:close/>
                </a:path>
              </a:pathLst>
            </a:custGeom>
            <a:solidFill>
              <a:srgbClr val="000000">
                <a:alpha val="0"/>
              </a:srgbClr>
            </a:solidFill>
          </p:spPr>
        </p:sp>
        <p:sp>
          <p:nvSpPr>
            <p:cNvPr name="TextBox 4" id="4"/>
            <p:cNvSpPr txBox="true"/>
            <p:nvPr/>
          </p:nvSpPr>
          <p:spPr>
            <a:xfrm>
              <a:off x="0" y="-314325"/>
              <a:ext cx="21647135" cy="9394650"/>
            </a:xfrm>
            <a:prstGeom prst="rect">
              <a:avLst/>
            </a:prstGeom>
          </p:spPr>
          <p:txBody>
            <a:bodyPr anchor="t" rtlCol="false" tIns="0" lIns="0" bIns="0" rIns="0"/>
            <a:lstStyle/>
            <a:p>
              <a:pPr algn="just">
                <a:lnSpc>
                  <a:spcPts val="6174"/>
                </a:lnSpc>
              </a:pPr>
              <a:r>
                <a:rPr lang="en-US" sz="2898">
                  <a:solidFill>
                    <a:srgbClr val="2B2C30"/>
                  </a:solidFill>
                  <a:latin typeface="Times New Roman"/>
                  <a:ea typeface="Times New Roman"/>
                  <a:cs typeface="Times New Roman"/>
                  <a:sym typeface="Times New Roman"/>
                </a:rPr>
                <a:t>Our  project introduced an </a:t>
              </a:r>
              <a:r>
                <a:rPr lang="en-US" sz="2898">
                  <a:solidFill>
                    <a:srgbClr val="2B2C30"/>
                  </a:solidFill>
                  <a:latin typeface="Times New Roman"/>
                  <a:ea typeface="Times New Roman"/>
                  <a:cs typeface="Times New Roman"/>
                  <a:sym typeface="Times New Roman"/>
                </a:rPr>
                <a:t>AI-powered academic support systemdesigned to overcome the limitations of traditional academic help, such as limited availability and lack of personalization. Built with React.js, FastAPI, and a fine- tuned OpenAI model,the system providesreal-time, subject-specific assistance through a user-friendly interface. Its key features—AI chat, role-based access, and progress tracking—create a seamless learning experience. The modular architecture allows easy integration into existing platforms and reduces educator workload by automating common student queries. In summary, the system effectively delivers on-demand, personalized support, enhancing student learning, engagement, and independence.</a:t>
              </a:r>
            </a:p>
          </p:txBody>
        </p:sp>
      </p:grpSp>
      <p:grpSp>
        <p:nvGrpSpPr>
          <p:cNvPr name="Group 5" id="5"/>
          <p:cNvGrpSpPr/>
          <p:nvPr/>
        </p:nvGrpSpPr>
        <p:grpSpPr>
          <a:xfrm rot="0">
            <a:off x="1006871" y="876300"/>
            <a:ext cx="16230600" cy="720851"/>
            <a:chOff x="0" y="0"/>
            <a:chExt cx="21640800" cy="961134"/>
          </a:xfrm>
        </p:grpSpPr>
        <p:sp>
          <p:nvSpPr>
            <p:cNvPr name="Freeform 6" id="6"/>
            <p:cNvSpPr/>
            <p:nvPr/>
          </p:nvSpPr>
          <p:spPr>
            <a:xfrm flipH="false" flipV="false" rot="0">
              <a:off x="0" y="0"/>
              <a:ext cx="21640800" cy="961134"/>
            </a:xfrm>
            <a:custGeom>
              <a:avLst/>
              <a:gdLst/>
              <a:ahLst/>
              <a:cxnLst/>
              <a:rect r="r" b="b" t="t" l="l"/>
              <a:pathLst>
                <a:path h="961134" w="21640800">
                  <a:moveTo>
                    <a:pt x="0" y="0"/>
                  </a:moveTo>
                  <a:lnTo>
                    <a:pt x="21640800" y="0"/>
                  </a:lnTo>
                  <a:lnTo>
                    <a:pt x="21640800" y="961134"/>
                  </a:lnTo>
                  <a:lnTo>
                    <a:pt x="0" y="961134"/>
                  </a:lnTo>
                  <a:close/>
                </a:path>
              </a:pathLst>
            </a:custGeom>
            <a:solidFill>
              <a:srgbClr val="000000">
                <a:alpha val="0"/>
              </a:srgbClr>
            </a:solidFill>
          </p:spPr>
        </p:sp>
        <p:sp>
          <p:nvSpPr>
            <p:cNvPr name="TextBox 7" id="7"/>
            <p:cNvSpPr txBox="true"/>
            <p:nvPr/>
          </p:nvSpPr>
          <p:spPr>
            <a:xfrm>
              <a:off x="0" y="-152400"/>
              <a:ext cx="21640800" cy="1113534"/>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CONCLUSION AND FUTURE WORKS</a:t>
              </a:r>
            </a:p>
          </p:txBody>
        </p:sp>
      </p:grpSp>
      <p:grpSp>
        <p:nvGrpSpPr>
          <p:cNvPr name="Group 8" id="8"/>
          <p:cNvGrpSpPr/>
          <p:nvPr/>
        </p:nvGrpSpPr>
        <p:grpSpPr>
          <a:xfrm rot="0">
            <a:off x="1023932" y="1755998"/>
            <a:ext cx="16240119" cy="48034"/>
            <a:chOff x="0" y="0"/>
            <a:chExt cx="21653492" cy="64045"/>
          </a:xfrm>
        </p:grpSpPr>
        <p:sp>
          <p:nvSpPr>
            <p:cNvPr name="Freeform 9" id="9"/>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28700" y="2248801"/>
            <a:ext cx="16241514" cy="8257922"/>
            <a:chOff x="0" y="0"/>
            <a:chExt cx="21655352" cy="11010563"/>
          </a:xfrm>
        </p:grpSpPr>
        <p:sp>
          <p:nvSpPr>
            <p:cNvPr name="Freeform 3" id="3"/>
            <p:cNvSpPr/>
            <p:nvPr/>
          </p:nvSpPr>
          <p:spPr>
            <a:xfrm flipH="false" flipV="false" rot="0">
              <a:off x="0" y="0"/>
              <a:ext cx="21655353" cy="11010563"/>
            </a:xfrm>
            <a:custGeom>
              <a:avLst/>
              <a:gdLst/>
              <a:ahLst/>
              <a:cxnLst/>
              <a:rect r="r" b="b" t="t" l="l"/>
              <a:pathLst>
                <a:path h="11010563" w="21655353">
                  <a:moveTo>
                    <a:pt x="0" y="0"/>
                  </a:moveTo>
                  <a:lnTo>
                    <a:pt x="21655353" y="0"/>
                  </a:lnTo>
                  <a:lnTo>
                    <a:pt x="21655353" y="11010563"/>
                  </a:lnTo>
                  <a:lnTo>
                    <a:pt x="0" y="11010563"/>
                  </a:lnTo>
                  <a:close/>
                </a:path>
              </a:pathLst>
            </a:custGeom>
            <a:solidFill>
              <a:srgbClr val="000000">
                <a:alpha val="0"/>
              </a:srgbClr>
            </a:solidFill>
          </p:spPr>
        </p:sp>
        <p:sp>
          <p:nvSpPr>
            <p:cNvPr name="TextBox 4" id="4"/>
            <p:cNvSpPr txBox="true"/>
            <p:nvPr/>
          </p:nvSpPr>
          <p:spPr>
            <a:xfrm>
              <a:off x="0" y="-333375"/>
              <a:ext cx="21655352" cy="11343938"/>
            </a:xfrm>
            <a:prstGeom prst="rect">
              <a:avLst/>
            </a:prstGeom>
          </p:spPr>
          <p:txBody>
            <a:bodyPr anchor="t" rtlCol="false" tIns="0" lIns="0" bIns="0" rIns="0"/>
            <a:lstStyle/>
            <a:p>
              <a:pPr algn="just">
                <a:lnSpc>
                  <a:spcPts val="6571"/>
                </a:lnSpc>
              </a:pPr>
              <a:r>
                <a:rPr lang="en-US" sz="3099">
                  <a:solidFill>
                    <a:srgbClr val="2B2C30"/>
                  </a:solidFill>
                  <a:latin typeface="Times New Roman"/>
                  <a:ea typeface="Times New Roman"/>
                  <a:cs typeface="Times New Roman"/>
                  <a:sym typeface="Times New Roman"/>
                </a:rPr>
                <a:t>The rise of virtual learning platforms has exposed a critical gap in real-time, adaptive, and personalized support, as traditional systems rely on static content and predefined responses. Traditional platforms often fail to address unique learner queries, provide contextual guidance, and deliver timely feedback, leading to disengagement and ineffective learning. To overcome this, an AI-powered support system enhances learning engagement, task evaluation, and real-time assistance using advanced natural language processing (NLP) and automated assessment models. Built with React (frontend) and Python (backend), the platform integrates fine-tuned AI models, GPT-based conversational guidance, and contextual knowledge retrieval to provide instant query resolution, intelligent hints, and automated feedback.</a:t>
              </a:r>
            </a:p>
            <a:p>
              <a:pPr algn="just">
                <a:lnSpc>
                  <a:spcPts val="6571"/>
                </a:lnSpc>
              </a:pPr>
            </a:p>
          </p:txBody>
        </p:sp>
      </p:grpSp>
      <p:grpSp>
        <p:nvGrpSpPr>
          <p:cNvPr name="Group 5" id="5"/>
          <p:cNvGrpSpPr/>
          <p:nvPr/>
        </p:nvGrpSpPr>
        <p:grpSpPr>
          <a:xfrm rot="0">
            <a:off x="1006871" y="876300"/>
            <a:ext cx="16230600" cy="1372501"/>
            <a:chOff x="0" y="0"/>
            <a:chExt cx="21640800" cy="1830001"/>
          </a:xfrm>
        </p:grpSpPr>
        <p:sp>
          <p:nvSpPr>
            <p:cNvPr name="Freeform 6" id="6"/>
            <p:cNvSpPr/>
            <p:nvPr/>
          </p:nvSpPr>
          <p:spPr>
            <a:xfrm flipH="false" flipV="false" rot="0">
              <a:off x="0" y="0"/>
              <a:ext cx="21640800" cy="1830001"/>
            </a:xfrm>
            <a:custGeom>
              <a:avLst/>
              <a:gdLst/>
              <a:ahLst/>
              <a:cxnLst/>
              <a:rect r="r" b="b" t="t" l="l"/>
              <a:pathLst>
                <a:path h="1830001" w="21640800">
                  <a:moveTo>
                    <a:pt x="0" y="0"/>
                  </a:moveTo>
                  <a:lnTo>
                    <a:pt x="21640800" y="0"/>
                  </a:lnTo>
                  <a:lnTo>
                    <a:pt x="21640800" y="1830001"/>
                  </a:lnTo>
                  <a:lnTo>
                    <a:pt x="0" y="1830001"/>
                  </a:lnTo>
                  <a:close/>
                </a:path>
              </a:pathLst>
            </a:custGeom>
            <a:solidFill>
              <a:srgbClr val="000000">
                <a:alpha val="0"/>
              </a:srgbClr>
            </a:solidFill>
          </p:spPr>
        </p:sp>
        <p:sp>
          <p:nvSpPr>
            <p:cNvPr name="TextBox 7" id="7"/>
            <p:cNvSpPr txBox="true"/>
            <p:nvPr/>
          </p:nvSpPr>
          <p:spPr>
            <a:xfrm>
              <a:off x="0" y="-152400"/>
              <a:ext cx="21640800" cy="1982401"/>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ABSTRACT</a:t>
              </a:r>
            </a:p>
            <a:p>
              <a:pPr algn="l">
                <a:lnSpc>
                  <a:spcPts val="5200"/>
                </a:lnSpc>
              </a:pPr>
            </a:p>
          </p:txBody>
        </p:sp>
      </p:grpSp>
      <p:grpSp>
        <p:nvGrpSpPr>
          <p:cNvPr name="Group 8" id="8"/>
          <p:cNvGrpSpPr/>
          <p:nvPr/>
        </p:nvGrpSpPr>
        <p:grpSpPr>
          <a:xfrm rot="0">
            <a:off x="1023932" y="1755998"/>
            <a:ext cx="16240119" cy="48034"/>
            <a:chOff x="0" y="0"/>
            <a:chExt cx="21653492" cy="64045"/>
          </a:xfrm>
        </p:grpSpPr>
        <p:sp>
          <p:nvSpPr>
            <p:cNvPr name="Freeform 9" id="9"/>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spTree>
  </p:cSld>
  <p:clrMapOvr>
    <a:masterClrMapping/>
  </p:clrMapOvr>
</p:sld>
</file>

<file path=ppt/slides/slide30.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843902" y="646278"/>
            <a:ext cx="16235352" cy="11496687"/>
            <a:chOff x="0" y="0"/>
            <a:chExt cx="21647135" cy="15328916"/>
          </a:xfrm>
        </p:grpSpPr>
        <p:sp>
          <p:nvSpPr>
            <p:cNvPr name="Freeform 3" id="3"/>
            <p:cNvSpPr/>
            <p:nvPr/>
          </p:nvSpPr>
          <p:spPr>
            <a:xfrm flipH="false" flipV="false" rot="0">
              <a:off x="0" y="0"/>
              <a:ext cx="21647136" cy="15328916"/>
            </a:xfrm>
            <a:custGeom>
              <a:avLst/>
              <a:gdLst/>
              <a:ahLst/>
              <a:cxnLst/>
              <a:rect r="r" b="b" t="t" l="l"/>
              <a:pathLst>
                <a:path h="15328916" w="21647136">
                  <a:moveTo>
                    <a:pt x="0" y="0"/>
                  </a:moveTo>
                  <a:lnTo>
                    <a:pt x="21647136" y="0"/>
                  </a:lnTo>
                  <a:lnTo>
                    <a:pt x="21647136" y="15328916"/>
                  </a:lnTo>
                  <a:lnTo>
                    <a:pt x="0" y="15328916"/>
                  </a:lnTo>
                  <a:close/>
                </a:path>
              </a:pathLst>
            </a:custGeom>
            <a:solidFill>
              <a:srgbClr val="000000">
                <a:alpha val="0"/>
              </a:srgbClr>
            </a:solidFill>
          </p:spPr>
        </p:sp>
        <p:sp>
          <p:nvSpPr>
            <p:cNvPr name="TextBox 4" id="4"/>
            <p:cNvSpPr txBox="true"/>
            <p:nvPr/>
          </p:nvSpPr>
          <p:spPr>
            <a:xfrm>
              <a:off x="0" y="-314325"/>
              <a:ext cx="21647135" cy="15643241"/>
            </a:xfrm>
            <a:prstGeom prst="rect">
              <a:avLst/>
            </a:prstGeom>
          </p:spPr>
          <p:txBody>
            <a:bodyPr anchor="t" rtlCol="false" tIns="0" lIns="0" bIns="0" rIns="0"/>
            <a:lstStyle/>
            <a:p>
              <a:pPr algn="just">
                <a:lnSpc>
                  <a:spcPts val="6174"/>
                </a:lnSpc>
              </a:pPr>
              <a:r>
                <a:rPr lang="en-US" sz="2898">
                  <a:solidFill>
                    <a:srgbClr val="2B2C30"/>
                  </a:solidFill>
                  <a:latin typeface="Times New Roman"/>
                  <a:ea typeface="Times New Roman"/>
                  <a:cs typeface="Times New Roman"/>
                  <a:sym typeface="Times New Roman"/>
                </a:rPr>
                <a:t> While th</a:t>
              </a:r>
              <a:r>
                <a:rPr lang="en-US" sz="2898">
                  <a:solidFill>
                    <a:srgbClr val="2B2C30"/>
                  </a:solidFill>
                  <a:latin typeface="Times New Roman"/>
                  <a:ea typeface="Times New Roman"/>
                  <a:cs typeface="Times New Roman"/>
                  <a:sym typeface="Times New Roman"/>
                </a:rPr>
                <a:t>e current version of the system demonstrates promising results, several enhancements can be considered to further improve its functionality, adaptability, and impact:</a:t>
              </a:r>
            </a:p>
            <a:p>
              <a:pPr algn="just" marL="625894" indent="-312947" lvl="1">
                <a:lnSpc>
                  <a:spcPts val="6174"/>
                </a:lnSpc>
                <a:buFont typeface="Arial"/>
                <a:buChar char="•"/>
              </a:pPr>
              <a:r>
                <a:rPr lang="en-US" b="true" sz="2898">
                  <a:solidFill>
                    <a:srgbClr val="2B2C30"/>
                  </a:solidFill>
                  <a:latin typeface="Times New Roman Bold"/>
                  <a:ea typeface="Times New Roman Bold"/>
                  <a:cs typeface="Times New Roman Bold"/>
                  <a:sym typeface="Times New Roman Bold"/>
                </a:rPr>
                <a:t>Voice-enabled AI Assistant</a:t>
              </a:r>
              <a:r>
                <a:rPr lang="en-US" sz="2898">
                  <a:solidFill>
                    <a:srgbClr val="2B2C30"/>
                  </a:solidFill>
                  <a:latin typeface="Times New Roman"/>
                  <a:ea typeface="Times New Roman"/>
                  <a:cs typeface="Times New Roman"/>
                  <a:sym typeface="Times New Roman"/>
                </a:rPr>
                <a:t>:</a:t>
              </a:r>
              <a:r>
                <a:rPr lang="en-US" sz="2898">
                  <a:solidFill>
                    <a:srgbClr val="2B2C30"/>
                  </a:solidFill>
                  <a:latin typeface="Times New Roman"/>
                  <a:ea typeface="Times New Roman"/>
                  <a:cs typeface="Times New Roman"/>
                  <a:sym typeface="Times New Roman"/>
                </a:rPr>
                <a:t> Integrate speech recognition and synthesis to support hands-free interaction and improve accessibility for differently-abled learners.</a:t>
              </a:r>
            </a:p>
            <a:p>
              <a:pPr algn="just" marL="625894" indent="-312947" lvl="1">
                <a:lnSpc>
                  <a:spcPts val="6174"/>
                </a:lnSpc>
                <a:buFont typeface="Arial"/>
                <a:buChar char="•"/>
              </a:pPr>
              <a:r>
                <a:rPr lang="en-US" b="true" sz="2898">
                  <a:solidFill>
                    <a:srgbClr val="2B2C30"/>
                  </a:solidFill>
                  <a:latin typeface="Times New Roman Bold"/>
                  <a:ea typeface="Times New Roman Bold"/>
                  <a:cs typeface="Times New Roman Bold"/>
                  <a:sym typeface="Times New Roman Bold"/>
                </a:rPr>
                <a:t>Emotional Intelligence Integration</a:t>
              </a:r>
              <a:r>
                <a:rPr lang="en-US" sz="2898">
                  <a:solidFill>
                    <a:srgbClr val="2B2C30"/>
                  </a:solidFill>
                  <a:latin typeface="Times New Roman"/>
                  <a:ea typeface="Times New Roman"/>
                  <a:cs typeface="Times New Roman"/>
                  <a:sym typeface="Times New Roman"/>
                </a:rPr>
                <a:t>: Enhance the AI model to detect learners’ emotions and adapt responses accordingly to offer empathetic support.</a:t>
              </a:r>
            </a:p>
            <a:p>
              <a:pPr algn="just" marL="625894" indent="-312947" lvl="1">
                <a:lnSpc>
                  <a:spcPts val="6174"/>
                </a:lnSpc>
                <a:buFont typeface="Arial"/>
                <a:buChar char="•"/>
              </a:pPr>
              <a:r>
                <a:rPr lang="en-US" b="true" sz="2898">
                  <a:solidFill>
                    <a:srgbClr val="2B2C30"/>
                  </a:solidFill>
                  <a:latin typeface="Times New Roman Bold"/>
                  <a:ea typeface="Times New Roman Bold"/>
                  <a:cs typeface="Times New Roman Bold"/>
                  <a:sym typeface="Times New Roman Bold"/>
                </a:rPr>
                <a:t>Real-time Analytics Dashboard</a:t>
              </a:r>
              <a:r>
                <a:rPr lang="en-US" sz="2898">
                  <a:solidFill>
                    <a:srgbClr val="2B2C30"/>
                  </a:solidFill>
                  <a:latin typeface="Times New Roman"/>
                  <a:ea typeface="Times New Roman"/>
                  <a:cs typeface="Times New Roman"/>
                  <a:sym typeface="Times New Roman"/>
                </a:rPr>
                <a:t>: </a:t>
              </a:r>
              <a:r>
                <a:rPr lang="en-US" sz="2898">
                  <a:solidFill>
                    <a:srgbClr val="2B2C30"/>
                  </a:solidFill>
                  <a:latin typeface="Times New Roman"/>
                  <a:ea typeface="Times New Roman"/>
                  <a:cs typeface="Times New Roman"/>
                  <a:sym typeface="Times New Roman"/>
                </a:rPr>
                <a:t>Develop d</a:t>
              </a:r>
              <a:r>
                <a:rPr lang="en-US" sz="2898">
                  <a:solidFill>
                    <a:srgbClr val="2B2C30"/>
                  </a:solidFill>
                  <a:latin typeface="Times New Roman"/>
                  <a:ea typeface="Times New Roman"/>
                  <a:cs typeface="Times New Roman"/>
                  <a:sym typeface="Times New Roman"/>
                </a:rPr>
                <a:t>yn</a:t>
              </a:r>
              <a:r>
                <a:rPr lang="en-US" sz="2898">
                  <a:solidFill>
                    <a:srgbClr val="2B2C30"/>
                  </a:solidFill>
                  <a:latin typeface="Times New Roman"/>
                  <a:ea typeface="Times New Roman"/>
                  <a:cs typeface="Times New Roman"/>
                  <a:sym typeface="Times New Roman"/>
                </a:rPr>
                <a:t>a</a:t>
              </a:r>
              <a:r>
                <a:rPr lang="en-US" sz="2898">
                  <a:solidFill>
                    <a:srgbClr val="2B2C30"/>
                  </a:solidFill>
                  <a:latin typeface="Times New Roman"/>
                  <a:ea typeface="Times New Roman"/>
                  <a:cs typeface="Times New Roman"/>
                  <a:sym typeface="Times New Roman"/>
                </a:rPr>
                <a:t>m</a:t>
              </a:r>
              <a:r>
                <a:rPr lang="en-US" sz="2898">
                  <a:solidFill>
                    <a:srgbClr val="2B2C30"/>
                  </a:solidFill>
                  <a:latin typeface="Times New Roman"/>
                  <a:ea typeface="Times New Roman"/>
                  <a:cs typeface="Times New Roman"/>
                  <a:sym typeface="Times New Roman"/>
                </a:rPr>
                <a:t>i</a:t>
              </a:r>
              <a:r>
                <a:rPr lang="en-US" sz="2898">
                  <a:solidFill>
                    <a:srgbClr val="2B2C30"/>
                  </a:solidFill>
                  <a:latin typeface="Times New Roman"/>
                  <a:ea typeface="Times New Roman"/>
                  <a:cs typeface="Times New Roman"/>
                  <a:sym typeface="Times New Roman"/>
                </a:rPr>
                <a:t>c</a:t>
              </a:r>
              <a:r>
                <a:rPr lang="en-US" sz="2898">
                  <a:solidFill>
                    <a:srgbClr val="2B2C30"/>
                  </a:solidFill>
                  <a:latin typeface="Times New Roman"/>
                  <a:ea typeface="Times New Roman"/>
                  <a:cs typeface="Times New Roman"/>
                  <a:sym typeface="Times New Roman"/>
                </a:rPr>
                <a:t> </a:t>
              </a:r>
              <a:r>
                <a:rPr lang="en-US" sz="2898">
                  <a:solidFill>
                    <a:srgbClr val="2B2C30"/>
                  </a:solidFill>
                  <a:latin typeface="Times New Roman"/>
                  <a:ea typeface="Times New Roman"/>
                  <a:cs typeface="Times New Roman"/>
                  <a:sym typeface="Times New Roman"/>
                </a:rPr>
                <a:t>d</a:t>
              </a:r>
              <a:r>
                <a:rPr lang="en-US" sz="2898">
                  <a:solidFill>
                    <a:srgbClr val="2B2C30"/>
                  </a:solidFill>
                  <a:latin typeface="Times New Roman"/>
                  <a:ea typeface="Times New Roman"/>
                  <a:cs typeface="Times New Roman"/>
                  <a:sym typeface="Times New Roman"/>
                </a:rPr>
                <a:t>a</a:t>
              </a:r>
              <a:r>
                <a:rPr lang="en-US" sz="2898">
                  <a:solidFill>
                    <a:srgbClr val="2B2C30"/>
                  </a:solidFill>
                  <a:latin typeface="Times New Roman"/>
                  <a:ea typeface="Times New Roman"/>
                  <a:cs typeface="Times New Roman"/>
                  <a:sym typeface="Times New Roman"/>
                </a:rPr>
                <a:t>s</a:t>
              </a:r>
              <a:r>
                <a:rPr lang="en-US" sz="2898">
                  <a:solidFill>
                    <a:srgbClr val="2B2C30"/>
                  </a:solidFill>
                  <a:latin typeface="Times New Roman"/>
                  <a:ea typeface="Times New Roman"/>
                  <a:cs typeface="Times New Roman"/>
                  <a:sym typeface="Times New Roman"/>
                </a:rPr>
                <a:t>h</a:t>
              </a:r>
              <a:r>
                <a:rPr lang="en-US" sz="2898">
                  <a:solidFill>
                    <a:srgbClr val="2B2C30"/>
                  </a:solidFill>
                  <a:latin typeface="Times New Roman"/>
                  <a:ea typeface="Times New Roman"/>
                  <a:cs typeface="Times New Roman"/>
                  <a:sym typeface="Times New Roman"/>
                </a:rPr>
                <a:t>board</a:t>
              </a:r>
              <a:r>
                <a:rPr lang="en-US" sz="2898">
                  <a:solidFill>
                    <a:srgbClr val="2B2C30"/>
                  </a:solidFill>
                  <a:latin typeface="Times New Roman"/>
                  <a:ea typeface="Times New Roman"/>
                  <a:cs typeface="Times New Roman"/>
                  <a:sym typeface="Times New Roman"/>
                </a:rPr>
                <a:t>s </a:t>
              </a:r>
              <a:r>
                <a:rPr lang="en-US" sz="2898">
                  <a:solidFill>
                    <a:srgbClr val="2B2C30"/>
                  </a:solidFill>
                  <a:latin typeface="Times New Roman"/>
                  <a:ea typeface="Times New Roman"/>
                  <a:cs typeface="Times New Roman"/>
                  <a:sym typeface="Times New Roman"/>
                </a:rPr>
                <a:t>for educators to monitor student progress and intervene when necessary.</a:t>
              </a:r>
            </a:p>
            <a:p>
              <a:pPr algn="just" marL="625894" indent="-312947" lvl="1">
                <a:lnSpc>
                  <a:spcPts val="6174"/>
                </a:lnSpc>
                <a:buFont typeface="Arial"/>
                <a:buChar char="•"/>
              </a:pPr>
              <a:r>
                <a:rPr lang="en-US" b="true" sz="2898">
                  <a:solidFill>
                    <a:srgbClr val="2B2C30"/>
                  </a:solidFill>
                  <a:latin typeface="Times New Roman Bold"/>
                  <a:ea typeface="Times New Roman Bold"/>
                  <a:cs typeface="Times New Roman Bold"/>
                  <a:sym typeface="Times New Roman Bold"/>
                </a:rPr>
                <a:t>Gamification Integration</a:t>
              </a:r>
              <a:r>
                <a:rPr lang="en-US" sz="2898">
                  <a:solidFill>
                    <a:srgbClr val="2B2C30"/>
                  </a:solidFill>
                  <a:latin typeface="Times New Roman"/>
                  <a:ea typeface="Times New Roman"/>
                  <a:cs typeface="Times New Roman"/>
                  <a:sym typeface="Times New Roman"/>
                </a:rPr>
                <a:t>: Introduce AI-driven gamified elements to boost engagement and motivation among learners.</a:t>
              </a:r>
            </a:p>
            <a:p>
              <a:pPr algn="just" marL="625894" indent="-312947" lvl="1">
                <a:lnSpc>
                  <a:spcPts val="6174"/>
                </a:lnSpc>
                <a:buFont typeface="Arial"/>
                <a:buChar char="•"/>
              </a:pPr>
              <a:r>
                <a:rPr lang="en-US" b="true" sz="2898">
                  <a:solidFill>
                    <a:srgbClr val="2B2C30"/>
                  </a:solidFill>
                  <a:latin typeface="Times New Roman Bold"/>
                  <a:ea typeface="Times New Roman Bold"/>
                  <a:cs typeface="Times New Roman Bold"/>
                  <a:sym typeface="Times New Roman Bold"/>
                </a:rPr>
                <a:t>Offli</a:t>
              </a:r>
              <a:r>
                <a:rPr lang="en-US" b="true" sz="2898">
                  <a:solidFill>
                    <a:srgbClr val="2B2C30"/>
                  </a:solidFill>
                  <a:latin typeface="Times New Roman Bold"/>
                  <a:ea typeface="Times New Roman Bold"/>
                  <a:cs typeface="Times New Roman Bold"/>
                  <a:sym typeface="Times New Roman Bold"/>
                </a:rPr>
                <a:t>ne Learning Capabilities</a:t>
              </a:r>
              <a:r>
                <a:rPr lang="en-US" sz="2898">
                  <a:solidFill>
                    <a:srgbClr val="2B2C30"/>
                  </a:solidFill>
                  <a:latin typeface="Times New Roman"/>
                  <a:ea typeface="Times New Roman"/>
                  <a:cs typeface="Times New Roman"/>
                  <a:sym typeface="Times New Roman"/>
                </a:rPr>
                <a:t>:</a:t>
              </a:r>
              <a:r>
                <a:rPr lang="en-US" sz="2898">
                  <a:solidFill>
                    <a:srgbClr val="2B2C30"/>
                  </a:solidFill>
                  <a:latin typeface="Times New Roman"/>
                  <a:ea typeface="Times New Roman"/>
                  <a:cs typeface="Times New Roman"/>
                  <a:sym typeface="Times New Roman"/>
                </a:rPr>
                <a:t> Enable AI support features in offline mode to cater to regions with limited internet connectivity.</a:t>
              </a:r>
            </a:p>
            <a:p>
              <a:pPr algn="just">
                <a:lnSpc>
                  <a:spcPts val="6174"/>
                </a:lnSpc>
              </a:pPr>
            </a:p>
            <a:p>
              <a:pPr algn="just">
                <a:lnSpc>
                  <a:spcPts val="6174"/>
                </a:lnSpc>
              </a:pPr>
            </a:p>
            <a:p>
              <a:pPr algn="just">
                <a:lnSpc>
                  <a:spcPts val="6174"/>
                </a:lnSpc>
              </a:pPr>
            </a:p>
          </p:txBody>
        </p:sp>
      </p:grpSp>
    </p:spTree>
  </p:cSld>
  <p:clrMapOvr>
    <a:masterClrMapping/>
  </p:clrMapOvr>
</p:sld>
</file>

<file path=ppt/slides/slide3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06871" y="2034522"/>
            <a:ext cx="16242893" cy="11301603"/>
            <a:chOff x="0" y="0"/>
            <a:chExt cx="21657191" cy="15068804"/>
          </a:xfrm>
        </p:grpSpPr>
        <p:sp>
          <p:nvSpPr>
            <p:cNvPr name="Freeform 3" id="3"/>
            <p:cNvSpPr/>
            <p:nvPr/>
          </p:nvSpPr>
          <p:spPr>
            <a:xfrm flipH="false" flipV="false" rot="0">
              <a:off x="0" y="0"/>
              <a:ext cx="21657191" cy="15068804"/>
            </a:xfrm>
            <a:custGeom>
              <a:avLst/>
              <a:gdLst/>
              <a:ahLst/>
              <a:cxnLst/>
              <a:rect r="r" b="b" t="t" l="l"/>
              <a:pathLst>
                <a:path h="15068804" w="21657191">
                  <a:moveTo>
                    <a:pt x="0" y="0"/>
                  </a:moveTo>
                  <a:lnTo>
                    <a:pt x="21657191" y="0"/>
                  </a:lnTo>
                  <a:lnTo>
                    <a:pt x="21657191" y="15068804"/>
                  </a:lnTo>
                  <a:lnTo>
                    <a:pt x="0" y="15068804"/>
                  </a:lnTo>
                  <a:close/>
                </a:path>
              </a:pathLst>
            </a:custGeom>
            <a:solidFill>
              <a:srgbClr val="000000">
                <a:alpha val="0"/>
              </a:srgbClr>
            </a:solidFill>
          </p:spPr>
        </p:sp>
        <p:sp>
          <p:nvSpPr>
            <p:cNvPr name="TextBox 4" id="4"/>
            <p:cNvSpPr txBox="true"/>
            <p:nvPr/>
          </p:nvSpPr>
          <p:spPr>
            <a:xfrm>
              <a:off x="0" y="-257175"/>
              <a:ext cx="21657191" cy="15325979"/>
            </a:xfrm>
            <a:prstGeom prst="rect">
              <a:avLst/>
            </a:prstGeom>
          </p:spPr>
          <p:txBody>
            <a:bodyPr anchor="t" rtlCol="false" tIns="0" lIns="0" bIns="0" rIns="0"/>
            <a:lstStyle/>
            <a:p>
              <a:pPr algn="just">
                <a:lnSpc>
                  <a:spcPts val="5016"/>
                </a:lnSpc>
              </a:pPr>
              <a:r>
                <a:rPr lang="en-US" b="true" sz="2400" spc="9">
                  <a:solidFill>
                    <a:srgbClr val="2B2C30"/>
                  </a:solidFill>
                  <a:latin typeface="Times New Roman Bold"/>
                  <a:ea typeface="Times New Roman Bold"/>
                  <a:cs typeface="Times New Roman Bold"/>
                  <a:sym typeface="Times New Roman Bold"/>
                </a:rPr>
                <a:t>[ 1 ] A. Sabar, S. Gamage, S. Abishek, C. Lakmal, K. A. D. T. Kulawansa and P. Perera, "AI-Powered Student Learning System," 2024 8th SLAAI International Conference on Artificial Intelligence (SLAAI-ICAI), Ratmalana, Sri Lanka, 2024</a:t>
              </a:r>
            </a:p>
            <a:p>
              <a:pPr algn="just">
                <a:lnSpc>
                  <a:spcPts val="5016"/>
                </a:lnSpc>
              </a:pPr>
            </a:p>
            <a:p>
              <a:pPr algn="just">
                <a:lnSpc>
                  <a:spcPts val="5016"/>
                </a:lnSpc>
              </a:pPr>
              <a:r>
                <a:rPr lang="en-US" b="true" sz="2400" spc="9">
                  <a:solidFill>
                    <a:srgbClr val="2B2C30"/>
                  </a:solidFill>
                  <a:latin typeface="Times New Roman Bold"/>
                  <a:ea typeface="Times New Roman Bold"/>
                  <a:cs typeface="Times New Roman Bold"/>
                  <a:sym typeface="Times New Roman Bold"/>
                </a:rPr>
                <a:t>[ 2 ]</a:t>
              </a:r>
              <a:r>
                <a:rPr lang="en-US" sz="2400" spc="9">
                  <a:solidFill>
                    <a:srgbClr val="2B2C30"/>
                  </a:solidFill>
                  <a:latin typeface="Times New Roman"/>
                  <a:ea typeface="Times New Roman"/>
                  <a:cs typeface="Times New Roman"/>
                  <a:sym typeface="Times New Roman"/>
                </a:rPr>
                <a:t> </a:t>
              </a:r>
              <a:r>
                <a:rPr lang="en-US" b="true" sz="2400" spc="9">
                  <a:solidFill>
                    <a:srgbClr val="2B2C30"/>
                  </a:solidFill>
                  <a:latin typeface="Times New Roman Bold"/>
                  <a:ea typeface="Times New Roman Bold"/>
                  <a:cs typeface="Times New Roman Bold"/>
                  <a:sym typeface="Times New Roman Bold"/>
                </a:rPr>
                <a:t>A. K. Rekha, K. Gopal, D. Satheeskumar, U. A. Anand, D. S. S. Doss and S. Elayaperumal, "Ai-Powered Personalized Learning System Design: Student Engagement And Performance Tracking System," 2024 4th International Conference on Advance Computing and Innovative Technologies in Engineering (ICACITE), Greater Noida, India, 2024, </a:t>
              </a:r>
            </a:p>
            <a:p>
              <a:pPr algn="just">
                <a:lnSpc>
                  <a:spcPts val="5016"/>
                </a:lnSpc>
              </a:pPr>
            </a:p>
            <a:p>
              <a:pPr algn="just">
                <a:lnSpc>
                  <a:spcPts val="5016"/>
                </a:lnSpc>
              </a:pPr>
              <a:r>
                <a:rPr lang="en-US" b="true" sz="2400" spc="9">
                  <a:solidFill>
                    <a:srgbClr val="2B2C30"/>
                  </a:solidFill>
                  <a:latin typeface="Times New Roman Bold"/>
                  <a:ea typeface="Times New Roman Bold"/>
                  <a:cs typeface="Times New Roman Bold"/>
                  <a:sym typeface="Times New Roman Bold"/>
                </a:rPr>
                <a:t>[ 3 ] Y. Chen, H. Chen and S. Su, "Fine-Tuning Large Language Models in Education," 2023 13th International Conference on Information Technology in Medicine and Education (ITME), Wuyishan, China, 2023, </a:t>
              </a:r>
            </a:p>
            <a:p>
              <a:pPr algn="just">
                <a:lnSpc>
                  <a:spcPts val="5016"/>
                </a:lnSpc>
              </a:pPr>
            </a:p>
            <a:p>
              <a:pPr algn="just">
                <a:lnSpc>
                  <a:spcPts val="5016"/>
                </a:lnSpc>
              </a:pPr>
              <a:r>
                <a:rPr lang="en-US" b="true" sz="2400" spc="9">
                  <a:solidFill>
                    <a:srgbClr val="2B2C30"/>
                  </a:solidFill>
                  <a:latin typeface="Times New Roman Bold"/>
                  <a:ea typeface="Times New Roman Bold"/>
                  <a:cs typeface="Times New Roman Bold"/>
                  <a:sym typeface="Times New Roman Bold"/>
                </a:rPr>
                <a:t>[ 4 ] J. Divasón, F. J. Martínez-de-Pisón, A. Romero and E. Sáenz-de-Cabezón, "Artificial Intelligence Models for Assessing the Evaluation Process of Complex Student Projects," in IEEE Transactions on Learning Technologies, vol. 16, no. 5, pp. 694-707, Oct. 2023, </a:t>
              </a:r>
            </a:p>
            <a:p>
              <a:pPr algn="just">
                <a:lnSpc>
                  <a:spcPts val="5016"/>
                </a:lnSpc>
              </a:pPr>
            </a:p>
            <a:p>
              <a:pPr algn="just">
                <a:lnSpc>
                  <a:spcPts val="5016"/>
                </a:lnSpc>
              </a:pPr>
            </a:p>
            <a:p>
              <a:pPr algn="just">
                <a:lnSpc>
                  <a:spcPts val="5016"/>
                </a:lnSpc>
              </a:pPr>
              <a:r>
                <a:rPr lang="en-US" b="true" sz="2400" spc="9">
                  <a:solidFill>
                    <a:srgbClr val="2B2C30"/>
                  </a:solidFill>
                  <a:latin typeface="Times New Roman Bold"/>
                  <a:ea typeface="Times New Roman Bold"/>
                  <a:cs typeface="Times New Roman Bold"/>
                  <a:sym typeface="Times New Roman Bold"/>
                </a:rPr>
                <a:t>M. Z. Li, "Using Prompt Engineering to Enhance STEM Education," 2024 IEEE Integrated STEM Education Conference (ISEC), Princeton, NJ, USA, 2024</a:t>
              </a:r>
            </a:p>
            <a:p>
              <a:pPr algn="just">
                <a:lnSpc>
                  <a:spcPts val="5016"/>
                </a:lnSpc>
              </a:pPr>
            </a:p>
          </p:txBody>
        </p:sp>
      </p:grpSp>
      <p:grpSp>
        <p:nvGrpSpPr>
          <p:cNvPr name="Group 5" id="5"/>
          <p:cNvGrpSpPr/>
          <p:nvPr/>
        </p:nvGrpSpPr>
        <p:grpSpPr>
          <a:xfrm rot="0">
            <a:off x="1006871" y="876300"/>
            <a:ext cx="16252418" cy="756176"/>
            <a:chOff x="0" y="0"/>
            <a:chExt cx="21669891" cy="1008235"/>
          </a:xfrm>
        </p:grpSpPr>
        <p:sp>
          <p:nvSpPr>
            <p:cNvPr name="Freeform 6" id="6"/>
            <p:cNvSpPr/>
            <p:nvPr/>
          </p:nvSpPr>
          <p:spPr>
            <a:xfrm flipH="false" flipV="false" rot="0">
              <a:off x="0" y="0"/>
              <a:ext cx="21669891" cy="1008235"/>
            </a:xfrm>
            <a:custGeom>
              <a:avLst/>
              <a:gdLst/>
              <a:ahLst/>
              <a:cxnLst/>
              <a:rect r="r" b="b" t="t" l="l"/>
              <a:pathLst>
                <a:path h="1008235" w="21669891">
                  <a:moveTo>
                    <a:pt x="0" y="0"/>
                  </a:moveTo>
                  <a:lnTo>
                    <a:pt x="21669891" y="0"/>
                  </a:lnTo>
                  <a:lnTo>
                    <a:pt x="21669891" y="1008235"/>
                  </a:lnTo>
                  <a:lnTo>
                    <a:pt x="0" y="1008235"/>
                  </a:lnTo>
                  <a:close/>
                </a:path>
              </a:pathLst>
            </a:custGeom>
            <a:solidFill>
              <a:srgbClr val="000000">
                <a:alpha val="0"/>
              </a:srgbClr>
            </a:solidFill>
          </p:spPr>
        </p:sp>
        <p:sp>
          <p:nvSpPr>
            <p:cNvPr name="TextBox 7" id="7"/>
            <p:cNvSpPr txBox="true"/>
            <p:nvPr/>
          </p:nvSpPr>
          <p:spPr>
            <a:xfrm>
              <a:off x="0" y="-152400"/>
              <a:ext cx="21669891" cy="1160635"/>
            </a:xfrm>
            <a:prstGeom prst="rect">
              <a:avLst/>
            </a:prstGeom>
          </p:spPr>
          <p:txBody>
            <a:bodyPr anchor="t" rtlCol="false" tIns="0" lIns="0" bIns="0" rIns="0"/>
            <a:lstStyle/>
            <a:p>
              <a:pPr algn="just">
                <a:lnSpc>
                  <a:spcPts val="5569"/>
                </a:lnSpc>
              </a:pPr>
              <a:r>
                <a:rPr lang="en-US" sz="3978" b="true">
                  <a:solidFill>
                    <a:srgbClr val="2B2C30"/>
                  </a:solidFill>
                  <a:latin typeface="Times New Roman Bold"/>
                  <a:ea typeface="Times New Roman Bold"/>
                  <a:cs typeface="Times New Roman Bold"/>
                  <a:sym typeface="Times New Roman Bold"/>
                </a:rPr>
                <a:t>REFERENCES</a:t>
              </a:r>
            </a:p>
          </p:txBody>
        </p:sp>
      </p:grpSp>
      <p:grpSp>
        <p:nvGrpSpPr>
          <p:cNvPr name="Group 8" id="8"/>
          <p:cNvGrpSpPr/>
          <p:nvPr/>
        </p:nvGrpSpPr>
        <p:grpSpPr>
          <a:xfrm rot="0">
            <a:off x="1036226" y="1938862"/>
            <a:ext cx="16240119" cy="48034"/>
            <a:chOff x="0" y="0"/>
            <a:chExt cx="21653492" cy="64045"/>
          </a:xfrm>
        </p:grpSpPr>
        <p:sp>
          <p:nvSpPr>
            <p:cNvPr name="Freeform 9" id="9"/>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spTree>
  </p:cSld>
  <p:clrMapOvr>
    <a:masterClrMapping/>
  </p:clrMapOvr>
</p:sld>
</file>

<file path=ppt/slides/slide3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06871" y="2595142"/>
            <a:ext cx="16242893" cy="11301603"/>
            <a:chOff x="0" y="0"/>
            <a:chExt cx="21657191" cy="15068804"/>
          </a:xfrm>
        </p:grpSpPr>
        <p:sp>
          <p:nvSpPr>
            <p:cNvPr name="Freeform 3" id="3"/>
            <p:cNvSpPr/>
            <p:nvPr/>
          </p:nvSpPr>
          <p:spPr>
            <a:xfrm flipH="false" flipV="false" rot="0">
              <a:off x="0" y="0"/>
              <a:ext cx="21657191" cy="15068804"/>
            </a:xfrm>
            <a:custGeom>
              <a:avLst/>
              <a:gdLst/>
              <a:ahLst/>
              <a:cxnLst/>
              <a:rect r="r" b="b" t="t" l="l"/>
              <a:pathLst>
                <a:path h="15068804" w="21657191">
                  <a:moveTo>
                    <a:pt x="0" y="0"/>
                  </a:moveTo>
                  <a:lnTo>
                    <a:pt x="21657191" y="0"/>
                  </a:lnTo>
                  <a:lnTo>
                    <a:pt x="21657191" y="15068804"/>
                  </a:lnTo>
                  <a:lnTo>
                    <a:pt x="0" y="15068804"/>
                  </a:lnTo>
                  <a:close/>
                </a:path>
              </a:pathLst>
            </a:custGeom>
            <a:solidFill>
              <a:srgbClr val="000000">
                <a:alpha val="0"/>
              </a:srgbClr>
            </a:solidFill>
          </p:spPr>
        </p:sp>
        <p:sp>
          <p:nvSpPr>
            <p:cNvPr name="TextBox 4" id="4"/>
            <p:cNvSpPr txBox="true"/>
            <p:nvPr/>
          </p:nvSpPr>
          <p:spPr>
            <a:xfrm>
              <a:off x="0" y="-257175"/>
              <a:ext cx="21657191" cy="15325979"/>
            </a:xfrm>
            <a:prstGeom prst="rect">
              <a:avLst/>
            </a:prstGeom>
          </p:spPr>
          <p:txBody>
            <a:bodyPr anchor="t" rtlCol="false" tIns="0" lIns="0" bIns="0" rIns="0"/>
            <a:lstStyle/>
            <a:p>
              <a:pPr algn="just">
                <a:lnSpc>
                  <a:spcPts val="5016"/>
                </a:lnSpc>
              </a:pPr>
              <a:r>
                <a:rPr lang="en-US" b="true" sz="2400" spc="9">
                  <a:solidFill>
                    <a:srgbClr val="2B2C30"/>
                  </a:solidFill>
                  <a:latin typeface="Times New Roman Bold"/>
                  <a:ea typeface="Times New Roman Bold"/>
                  <a:cs typeface="Times New Roman Bold"/>
                  <a:sym typeface="Times New Roman Bold"/>
                </a:rPr>
                <a:t>[ 5 ] A. E. Ubah et al., "A Review of Artificial Intelligence in Education," 2022 International Conference on Artificial Intelligence of Things and Crowdsensing (AIoTCs), Nicosia, Cyprus, 2022, </a:t>
              </a:r>
            </a:p>
            <a:p>
              <a:pPr algn="just">
                <a:lnSpc>
                  <a:spcPts val="5016"/>
                </a:lnSpc>
              </a:pPr>
            </a:p>
            <a:p>
              <a:pPr algn="just">
                <a:lnSpc>
                  <a:spcPts val="5016"/>
                </a:lnSpc>
              </a:pPr>
              <a:r>
                <a:rPr lang="en-US" b="true" sz="2400" spc="9">
                  <a:solidFill>
                    <a:srgbClr val="2B2C30"/>
                  </a:solidFill>
                  <a:latin typeface="Times New Roman Bold"/>
                  <a:ea typeface="Times New Roman Bold"/>
                  <a:cs typeface="Times New Roman Bold"/>
                  <a:sym typeface="Times New Roman Bold"/>
                </a:rPr>
                <a:t>[ 6 ]</a:t>
              </a:r>
              <a:r>
                <a:rPr lang="en-US" sz="2400" spc="9">
                  <a:solidFill>
                    <a:srgbClr val="2B2C30"/>
                  </a:solidFill>
                  <a:latin typeface="Times New Roman"/>
                  <a:ea typeface="Times New Roman"/>
                  <a:cs typeface="Times New Roman"/>
                  <a:sym typeface="Times New Roman"/>
                </a:rPr>
                <a:t> </a:t>
              </a:r>
              <a:r>
                <a:rPr lang="en-US" b="true" sz="2400" spc="9">
                  <a:solidFill>
                    <a:srgbClr val="2B2C30"/>
                  </a:solidFill>
                  <a:latin typeface="Times New Roman Bold"/>
                  <a:ea typeface="Times New Roman Bold"/>
                  <a:cs typeface="Times New Roman Bold"/>
                  <a:sym typeface="Times New Roman Bold"/>
                </a:rPr>
                <a:t>M. Murtaza, Y. Ahmed, J. A. Shamsi, F. Sherwani and M. Usman, "AI-Based Personalized E-Learning Systems: Issues, Challenges, and Solutions," 2022,</a:t>
              </a:r>
            </a:p>
            <a:p>
              <a:pPr algn="just">
                <a:lnSpc>
                  <a:spcPts val="5016"/>
                </a:lnSpc>
              </a:pPr>
            </a:p>
            <a:p>
              <a:pPr algn="just">
                <a:lnSpc>
                  <a:spcPts val="5016"/>
                </a:lnSpc>
              </a:pPr>
              <a:r>
                <a:rPr lang="en-US" b="true" sz="2400" spc="9">
                  <a:solidFill>
                    <a:srgbClr val="2B2C30"/>
                  </a:solidFill>
                  <a:latin typeface="Times New Roman Bold"/>
                  <a:ea typeface="Times New Roman Bold"/>
                  <a:cs typeface="Times New Roman Bold"/>
                  <a:sym typeface="Times New Roman Bold"/>
                </a:rPr>
                <a:t>[ 7 ] B. Galhotra and D. Lowe, "AI Based Examination System: A Paradigm Shift in Education Sector," 2022 International Conference on Machine Learning, Big Data, Cloud and Parallel Computing (COM-IT-CON), Faridabad, India, 2022,</a:t>
              </a:r>
            </a:p>
            <a:p>
              <a:pPr algn="just">
                <a:lnSpc>
                  <a:spcPts val="5016"/>
                </a:lnSpc>
              </a:pPr>
            </a:p>
            <a:p>
              <a:pPr algn="just">
                <a:lnSpc>
                  <a:spcPts val="5016"/>
                </a:lnSpc>
              </a:pPr>
              <a:r>
                <a:rPr lang="en-US" b="true" sz="2400" spc="9">
                  <a:solidFill>
                    <a:srgbClr val="2B2C30"/>
                  </a:solidFill>
                  <a:latin typeface="Times New Roman Bold"/>
                  <a:ea typeface="Times New Roman Bold"/>
                  <a:cs typeface="Times New Roman Bold"/>
                  <a:sym typeface="Times New Roman Bold"/>
                </a:rPr>
                <a:t>[ 8 ]</a:t>
              </a:r>
              <a:r>
                <a:rPr lang="en-US" sz="2400" spc="9">
                  <a:solidFill>
                    <a:srgbClr val="2B2C30"/>
                  </a:solidFill>
                  <a:latin typeface="Times New Roman"/>
                  <a:ea typeface="Times New Roman"/>
                  <a:cs typeface="Times New Roman"/>
                  <a:sym typeface="Times New Roman"/>
                </a:rPr>
                <a:t> </a:t>
              </a:r>
              <a:r>
                <a:rPr lang="en-US" b="true" sz="2400" spc="9">
                  <a:solidFill>
                    <a:srgbClr val="2B2C30"/>
                  </a:solidFill>
                  <a:latin typeface="Times New Roman Bold"/>
                  <a:ea typeface="Times New Roman Bold"/>
                  <a:cs typeface="Times New Roman Bold"/>
                  <a:sym typeface="Times New Roman Bold"/>
                </a:rPr>
                <a:t>J. Han, J. Lu, Y. Xu, J. You, and B. Wu, "Intelligent Practices of Large Language Models in Digital Government Services," IEEE Access, vol. 12, pp. 8633-8640, Jan. 2024, doi: 10.1109/ACCESS.2024.3349969.</a:t>
              </a:r>
            </a:p>
            <a:p>
              <a:pPr algn="just">
                <a:lnSpc>
                  <a:spcPts val="5016"/>
                </a:lnSpc>
              </a:pPr>
            </a:p>
            <a:p>
              <a:pPr algn="just">
                <a:lnSpc>
                  <a:spcPts val="5016"/>
                </a:lnSpc>
              </a:pPr>
            </a:p>
            <a:p>
              <a:pPr algn="just">
                <a:lnSpc>
                  <a:spcPts val="5016"/>
                </a:lnSpc>
              </a:pPr>
            </a:p>
            <a:p>
              <a:pPr algn="just">
                <a:lnSpc>
                  <a:spcPts val="5016"/>
                </a:lnSpc>
              </a:pPr>
            </a:p>
            <a:p>
              <a:pPr algn="just">
                <a:lnSpc>
                  <a:spcPts val="5016"/>
                </a:lnSpc>
              </a:pPr>
              <a:r>
                <a:rPr lang="en-US" b="true" sz="2400" spc="9">
                  <a:solidFill>
                    <a:srgbClr val="2B2C30"/>
                  </a:solidFill>
                  <a:latin typeface="Times New Roman Bold"/>
                  <a:ea typeface="Times New Roman Bold"/>
                  <a:cs typeface="Times New Roman Bold"/>
                  <a:sym typeface="Times New Roman Bold"/>
                </a:rPr>
                <a:t>M. Z. Li, "Using Prompt Engineering to Enhance STEM Education," 2024 IEEE Integrated STEM Education Conference (ISEC), Princeton, NJ, USA, 2024</a:t>
              </a:r>
            </a:p>
            <a:p>
              <a:pPr algn="just">
                <a:lnSpc>
                  <a:spcPts val="5016"/>
                </a:lnSpc>
              </a:pPr>
            </a:p>
          </p:txBody>
        </p:sp>
      </p:grpSp>
      <p:grpSp>
        <p:nvGrpSpPr>
          <p:cNvPr name="Group 5" id="5"/>
          <p:cNvGrpSpPr/>
          <p:nvPr/>
        </p:nvGrpSpPr>
        <p:grpSpPr>
          <a:xfrm rot="0">
            <a:off x="1006871" y="876300"/>
            <a:ext cx="16252418" cy="756176"/>
            <a:chOff x="0" y="0"/>
            <a:chExt cx="21669891" cy="1008235"/>
          </a:xfrm>
        </p:grpSpPr>
        <p:sp>
          <p:nvSpPr>
            <p:cNvPr name="Freeform 6" id="6"/>
            <p:cNvSpPr/>
            <p:nvPr/>
          </p:nvSpPr>
          <p:spPr>
            <a:xfrm flipH="false" flipV="false" rot="0">
              <a:off x="0" y="0"/>
              <a:ext cx="21669891" cy="1008235"/>
            </a:xfrm>
            <a:custGeom>
              <a:avLst/>
              <a:gdLst/>
              <a:ahLst/>
              <a:cxnLst/>
              <a:rect r="r" b="b" t="t" l="l"/>
              <a:pathLst>
                <a:path h="1008235" w="21669891">
                  <a:moveTo>
                    <a:pt x="0" y="0"/>
                  </a:moveTo>
                  <a:lnTo>
                    <a:pt x="21669891" y="0"/>
                  </a:lnTo>
                  <a:lnTo>
                    <a:pt x="21669891" y="1008235"/>
                  </a:lnTo>
                  <a:lnTo>
                    <a:pt x="0" y="1008235"/>
                  </a:lnTo>
                  <a:close/>
                </a:path>
              </a:pathLst>
            </a:custGeom>
            <a:solidFill>
              <a:srgbClr val="000000">
                <a:alpha val="0"/>
              </a:srgbClr>
            </a:solidFill>
          </p:spPr>
        </p:sp>
        <p:sp>
          <p:nvSpPr>
            <p:cNvPr name="TextBox 7" id="7"/>
            <p:cNvSpPr txBox="true"/>
            <p:nvPr/>
          </p:nvSpPr>
          <p:spPr>
            <a:xfrm>
              <a:off x="0" y="-152400"/>
              <a:ext cx="21669891" cy="1160635"/>
            </a:xfrm>
            <a:prstGeom prst="rect">
              <a:avLst/>
            </a:prstGeom>
          </p:spPr>
          <p:txBody>
            <a:bodyPr anchor="t" rtlCol="false" tIns="0" lIns="0" bIns="0" rIns="0"/>
            <a:lstStyle/>
            <a:p>
              <a:pPr algn="just">
                <a:lnSpc>
                  <a:spcPts val="5569"/>
                </a:lnSpc>
              </a:pPr>
              <a:r>
                <a:rPr lang="en-US" sz="3978" b="true">
                  <a:solidFill>
                    <a:srgbClr val="2B2C30"/>
                  </a:solidFill>
                  <a:latin typeface="Times New Roman Bold"/>
                  <a:ea typeface="Times New Roman Bold"/>
                  <a:cs typeface="Times New Roman Bold"/>
                  <a:sym typeface="Times New Roman Bold"/>
                </a:rPr>
                <a:t>REFERENCES</a:t>
              </a:r>
            </a:p>
          </p:txBody>
        </p:sp>
      </p:grpSp>
      <p:grpSp>
        <p:nvGrpSpPr>
          <p:cNvPr name="Group 8" id="8"/>
          <p:cNvGrpSpPr/>
          <p:nvPr/>
        </p:nvGrpSpPr>
        <p:grpSpPr>
          <a:xfrm rot="0">
            <a:off x="1036226" y="1938862"/>
            <a:ext cx="16240119" cy="48034"/>
            <a:chOff x="0" y="0"/>
            <a:chExt cx="21653492" cy="64045"/>
          </a:xfrm>
        </p:grpSpPr>
        <p:sp>
          <p:nvSpPr>
            <p:cNvPr name="Freeform 9" id="9"/>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spTree>
  </p:cSld>
  <p:clrMapOvr>
    <a:masterClrMapping/>
  </p:clrMapOvr>
</p:sld>
</file>

<file path=ppt/slides/slide3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852672" y="2507361"/>
            <a:ext cx="16242893" cy="5015103"/>
            <a:chOff x="0" y="0"/>
            <a:chExt cx="21657191" cy="6686804"/>
          </a:xfrm>
        </p:grpSpPr>
        <p:sp>
          <p:nvSpPr>
            <p:cNvPr name="Freeform 3" id="3"/>
            <p:cNvSpPr/>
            <p:nvPr/>
          </p:nvSpPr>
          <p:spPr>
            <a:xfrm flipH="false" flipV="false" rot="0">
              <a:off x="0" y="0"/>
              <a:ext cx="21657191" cy="6686804"/>
            </a:xfrm>
            <a:custGeom>
              <a:avLst/>
              <a:gdLst/>
              <a:ahLst/>
              <a:cxnLst/>
              <a:rect r="r" b="b" t="t" l="l"/>
              <a:pathLst>
                <a:path h="6686804" w="21657191">
                  <a:moveTo>
                    <a:pt x="0" y="0"/>
                  </a:moveTo>
                  <a:lnTo>
                    <a:pt x="21657191" y="0"/>
                  </a:lnTo>
                  <a:lnTo>
                    <a:pt x="21657191" y="6686804"/>
                  </a:lnTo>
                  <a:lnTo>
                    <a:pt x="0" y="6686804"/>
                  </a:lnTo>
                  <a:close/>
                </a:path>
              </a:pathLst>
            </a:custGeom>
            <a:solidFill>
              <a:srgbClr val="000000">
                <a:alpha val="0"/>
              </a:srgbClr>
            </a:solidFill>
          </p:spPr>
        </p:sp>
        <p:sp>
          <p:nvSpPr>
            <p:cNvPr name="TextBox 4" id="4"/>
            <p:cNvSpPr txBox="true"/>
            <p:nvPr/>
          </p:nvSpPr>
          <p:spPr>
            <a:xfrm>
              <a:off x="0" y="-257175"/>
              <a:ext cx="21657191" cy="6943979"/>
            </a:xfrm>
            <a:prstGeom prst="rect">
              <a:avLst/>
            </a:prstGeom>
          </p:spPr>
          <p:txBody>
            <a:bodyPr anchor="t" rtlCol="false" tIns="0" lIns="0" bIns="0" rIns="0"/>
            <a:lstStyle/>
            <a:p>
              <a:pPr algn="just">
                <a:lnSpc>
                  <a:spcPts val="5016"/>
                </a:lnSpc>
              </a:pPr>
              <a:r>
                <a:rPr lang="en-US" b="true" sz="2400" spc="9">
                  <a:solidFill>
                    <a:srgbClr val="2B2C30"/>
                  </a:solidFill>
                  <a:latin typeface="Times New Roman Bold"/>
                  <a:ea typeface="Times New Roman Bold"/>
                  <a:cs typeface="Times New Roman Bold"/>
                  <a:sym typeface="Times New Roman Bold"/>
                </a:rPr>
                <a:t>[ 9 ]B. F. Mon, A. Wasfi, M. Hayajneh and A. Slim, "A Study on Role of Artificial Intelligence in Education," 2023 International Conference on Computing, Electronics &amp; Communications Engineering (iCCECE), Swansea, United Kingdom, 2023</a:t>
              </a:r>
            </a:p>
            <a:p>
              <a:pPr algn="just">
                <a:lnSpc>
                  <a:spcPts val="5016"/>
                </a:lnSpc>
              </a:pPr>
              <a:r>
                <a:rPr lang="en-US" b="true" sz="2400" spc="9">
                  <a:solidFill>
                    <a:srgbClr val="2B2C30"/>
                  </a:solidFill>
                  <a:latin typeface="Times New Roman Bold"/>
                  <a:ea typeface="Times New Roman Bold"/>
                  <a:cs typeface="Times New Roman Bold"/>
                  <a:sym typeface="Times New Roman Bold"/>
                </a:rPr>
                <a:t> </a:t>
              </a:r>
            </a:p>
            <a:p>
              <a:pPr algn="just">
                <a:lnSpc>
                  <a:spcPts val="5016"/>
                </a:lnSpc>
              </a:pPr>
              <a:r>
                <a:rPr lang="en-US" b="true" sz="2400" spc="9">
                  <a:solidFill>
                    <a:srgbClr val="2B2C30"/>
                  </a:solidFill>
                  <a:latin typeface="Times New Roman Bold"/>
                  <a:ea typeface="Times New Roman Bold"/>
                  <a:cs typeface="Times New Roman Bold"/>
                  <a:sym typeface="Times New Roman Bold"/>
                </a:rPr>
                <a:t>[ 10 ] M. Z. Li, "Using Prompt Engineering to Enhance STEM Education," 2024 IEEE Integrated STEM Education Conference (ISEC), Princeton, NJ, USA, 2024</a:t>
              </a:r>
            </a:p>
            <a:p>
              <a:pPr algn="just">
                <a:lnSpc>
                  <a:spcPts val="5016"/>
                </a:lnSpc>
              </a:pPr>
            </a:p>
            <a:p>
              <a:pPr algn="just">
                <a:lnSpc>
                  <a:spcPts val="5016"/>
                </a:lnSpc>
              </a:pPr>
            </a:p>
          </p:txBody>
        </p:sp>
      </p:grpSp>
      <p:grpSp>
        <p:nvGrpSpPr>
          <p:cNvPr name="Group 5" id="5"/>
          <p:cNvGrpSpPr/>
          <p:nvPr/>
        </p:nvGrpSpPr>
        <p:grpSpPr>
          <a:xfrm rot="0">
            <a:off x="1006871" y="876300"/>
            <a:ext cx="16252418" cy="756176"/>
            <a:chOff x="0" y="0"/>
            <a:chExt cx="21669891" cy="1008235"/>
          </a:xfrm>
        </p:grpSpPr>
        <p:sp>
          <p:nvSpPr>
            <p:cNvPr name="Freeform 6" id="6"/>
            <p:cNvSpPr/>
            <p:nvPr/>
          </p:nvSpPr>
          <p:spPr>
            <a:xfrm flipH="false" flipV="false" rot="0">
              <a:off x="0" y="0"/>
              <a:ext cx="21669891" cy="1008235"/>
            </a:xfrm>
            <a:custGeom>
              <a:avLst/>
              <a:gdLst/>
              <a:ahLst/>
              <a:cxnLst/>
              <a:rect r="r" b="b" t="t" l="l"/>
              <a:pathLst>
                <a:path h="1008235" w="21669891">
                  <a:moveTo>
                    <a:pt x="0" y="0"/>
                  </a:moveTo>
                  <a:lnTo>
                    <a:pt x="21669891" y="0"/>
                  </a:lnTo>
                  <a:lnTo>
                    <a:pt x="21669891" y="1008235"/>
                  </a:lnTo>
                  <a:lnTo>
                    <a:pt x="0" y="1008235"/>
                  </a:lnTo>
                  <a:close/>
                </a:path>
              </a:pathLst>
            </a:custGeom>
            <a:solidFill>
              <a:srgbClr val="000000">
                <a:alpha val="0"/>
              </a:srgbClr>
            </a:solidFill>
          </p:spPr>
        </p:sp>
        <p:sp>
          <p:nvSpPr>
            <p:cNvPr name="TextBox 7" id="7"/>
            <p:cNvSpPr txBox="true"/>
            <p:nvPr/>
          </p:nvSpPr>
          <p:spPr>
            <a:xfrm>
              <a:off x="0" y="-152400"/>
              <a:ext cx="21669891" cy="1160635"/>
            </a:xfrm>
            <a:prstGeom prst="rect">
              <a:avLst/>
            </a:prstGeom>
          </p:spPr>
          <p:txBody>
            <a:bodyPr anchor="t" rtlCol="false" tIns="0" lIns="0" bIns="0" rIns="0"/>
            <a:lstStyle/>
            <a:p>
              <a:pPr algn="just">
                <a:lnSpc>
                  <a:spcPts val="5569"/>
                </a:lnSpc>
              </a:pPr>
              <a:r>
                <a:rPr lang="en-US" sz="3978" b="true">
                  <a:solidFill>
                    <a:srgbClr val="2B2C30"/>
                  </a:solidFill>
                  <a:latin typeface="Times New Roman Bold"/>
                  <a:ea typeface="Times New Roman Bold"/>
                  <a:cs typeface="Times New Roman Bold"/>
                  <a:sym typeface="Times New Roman Bold"/>
                </a:rPr>
                <a:t>REFERENCES</a:t>
              </a:r>
            </a:p>
          </p:txBody>
        </p:sp>
      </p:grpSp>
      <p:grpSp>
        <p:nvGrpSpPr>
          <p:cNvPr name="Group 8" id="8"/>
          <p:cNvGrpSpPr/>
          <p:nvPr/>
        </p:nvGrpSpPr>
        <p:grpSpPr>
          <a:xfrm rot="0">
            <a:off x="1036226" y="1938862"/>
            <a:ext cx="16240119" cy="48034"/>
            <a:chOff x="0" y="0"/>
            <a:chExt cx="21653492" cy="64045"/>
          </a:xfrm>
        </p:grpSpPr>
        <p:sp>
          <p:nvSpPr>
            <p:cNvPr name="Freeform 9" id="9"/>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75281" y="2263259"/>
            <a:ext cx="16707994" cy="7591294"/>
            <a:chOff x="0" y="0"/>
            <a:chExt cx="22277326" cy="10121725"/>
          </a:xfrm>
        </p:grpSpPr>
        <p:sp>
          <p:nvSpPr>
            <p:cNvPr name="Freeform 3" id="3"/>
            <p:cNvSpPr/>
            <p:nvPr/>
          </p:nvSpPr>
          <p:spPr>
            <a:xfrm flipH="false" flipV="false" rot="0">
              <a:off x="0" y="0"/>
              <a:ext cx="22277325" cy="10121725"/>
            </a:xfrm>
            <a:custGeom>
              <a:avLst/>
              <a:gdLst/>
              <a:ahLst/>
              <a:cxnLst/>
              <a:rect r="r" b="b" t="t" l="l"/>
              <a:pathLst>
                <a:path h="10121725" w="22277325">
                  <a:moveTo>
                    <a:pt x="0" y="0"/>
                  </a:moveTo>
                  <a:lnTo>
                    <a:pt x="22277325" y="0"/>
                  </a:lnTo>
                  <a:lnTo>
                    <a:pt x="22277325" y="10121725"/>
                  </a:lnTo>
                  <a:lnTo>
                    <a:pt x="0" y="10121725"/>
                  </a:lnTo>
                  <a:close/>
                </a:path>
              </a:pathLst>
            </a:custGeom>
            <a:solidFill>
              <a:srgbClr val="000000">
                <a:alpha val="0"/>
              </a:srgbClr>
            </a:solidFill>
          </p:spPr>
        </p:sp>
        <p:sp>
          <p:nvSpPr>
            <p:cNvPr name="TextBox 4" id="4"/>
            <p:cNvSpPr txBox="true"/>
            <p:nvPr/>
          </p:nvSpPr>
          <p:spPr>
            <a:xfrm>
              <a:off x="0" y="-314325"/>
              <a:ext cx="22277326" cy="10436050"/>
            </a:xfrm>
            <a:prstGeom prst="rect">
              <a:avLst/>
            </a:prstGeom>
          </p:spPr>
          <p:txBody>
            <a:bodyPr anchor="t" rtlCol="false" tIns="0" lIns="0" bIns="0" rIns="0"/>
            <a:lstStyle/>
            <a:p>
              <a:pPr algn="just" marL="1251788" indent="-417263" lvl="2">
                <a:lnSpc>
                  <a:spcPts val="6176"/>
                </a:lnSpc>
                <a:buFont typeface="Arial"/>
                <a:buChar char="⚬"/>
              </a:pPr>
              <a:r>
                <a:rPr lang="en-US" b="true" sz="2899">
                  <a:solidFill>
                    <a:srgbClr val="2B2C30"/>
                  </a:solidFill>
                  <a:latin typeface="Times New Roman Bold"/>
                  <a:ea typeface="Times New Roman Bold"/>
                  <a:cs typeface="Times New Roman Bold"/>
                  <a:sym typeface="Times New Roman Bold"/>
                </a:rPr>
                <a:t>Artificial Intelligence (AI)</a:t>
              </a:r>
              <a:r>
                <a:rPr lang="en-US" sz="2899">
                  <a:solidFill>
                    <a:srgbClr val="2B2C30"/>
                  </a:solidFill>
                  <a:latin typeface="Times New Roman"/>
                  <a:ea typeface="Times New Roman"/>
                  <a:cs typeface="Times New Roman"/>
                  <a:sym typeface="Times New Roman"/>
                </a:rPr>
                <a:t> is transforming education by automating instructional tasks and enabling personalized learning experiences.</a:t>
              </a:r>
            </a:p>
            <a:p>
              <a:pPr algn="just" marL="1251788" indent="-417263" lvl="2">
                <a:lnSpc>
                  <a:spcPts val="6176"/>
                </a:lnSpc>
                <a:buFont typeface="Arial"/>
                <a:buChar char="⚬"/>
              </a:pPr>
              <a:r>
                <a:rPr lang="en-US" sz="2899">
                  <a:solidFill>
                    <a:srgbClr val="2B2C30"/>
                  </a:solidFill>
                  <a:latin typeface="Times New Roman"/>
                  <a:ea typeface="Times New Roman"/>
                  <a:cs typeface="Times New Roman"/>
                  <a:sym typeface="Times New Roman"/>
                </a:rPr>
                <a:t>Traditional e-learning platforms often lack real-time adaptability and contextual feedback mechanisms.</a:t>
              </a:r>
            </a:p>
            <a:p>
              <a:pPr algn="just" marL="1251788" indent="-417263" lvl="2">
                <a:lnSpc>
                  <a:spcPts val="6176"/>
                </a:lnSpc>
                <a:buFont typeface="Arial"/>
                <a:buChar char="⚬"/>
              </a:pPr>
              <a:r>
                <a:rPr lang="en-US" sz="2899">
                  <a:solidFill>
                    <a:srgbClr val="2B2C30"/>
                  </a:solidFill>
                  <a:latin typeface="Times New Roman"/>
                  <a:ea typeface="Times New Roman"/>
                  <a:cs typeface="Times New Roman"/>
                  <a:sym typeface="Times New Roman"/>
                </a:rPr>
                <a:t>The project proposes integrating a</a:t>
              </a:r>
              <a:r>
                <a:rPr lang="en-US" b="true" sz="2899">
                  <a:solidFill>
                    <a:srgbClr val="2B2C30"/>
                  </a:solidFill>
                  <a:latin typeface="Times New Roman Bold"/>
                  <a:ea typeface="Times New Roman Bold"/>
                  <a:cs typeface="Times New Roman Bold"/>
                  <a:sym typeface="Times New Roman Bold"/>
                </a:rPr>
                <a:t> fine-tuned AI model</a:t>
              </a:r>
              <a:r>
                <a:rPr lang="en-US" sz="2899">
                  <a:solidFill>
                    <a:srgbClr val="2B2C30"/>
                  </a:solidFill>
                  <a:latin typeface="Times New Roman"/>
                  <a:ea typeface="Times New Roman"/>
                  <a:cs typeface="Times New Roman"/>
                  <a:sym typeface="Times New Roman"/>
                </a:rPr>
                <a:t> into learning platforms to bridge this gap.</a:t>
              </a:r>
            </a:p>
            <a:p>
              <a:pPr algn="just" marL="1251788" indent="-417263" lvl="2">
                <a:lnSpc>
                  <a:spcPts val="6176"/>
                </a:lnSpc>
                <a:buFont typeface="Arial"/>
                <a:buChar char="⚬"/>
              </a:pPr>
              <a:r>
                <a:rPr lang="en-US" sz="2899">
                  <a:solidFill>
                    <a:srgbClr val="2B2C30"/>
                  </a:solidFill>
                  <a:latin typeface="Times New Roman"/>
                  <a:ea typeface="Times New Roman"/>
                  <a:cs typeface="Times New Roman"/>
                  <a:sym typeface="Times New Roman"/>
                </a:rPr>
                <a:t>The model is designed to </a:t>
              </a:r>
              <a:r>
                <a:rPr lang="en-US" b="true" sz="2899">
                  <a:solidFill>
                    <a:srgbClr val="2B2C30"/>
                  </a:solidFill>
                  <a:latin typeface="Times New Roman Bold"/>
                  <a:ea typeface="Times New Roman Bold"/>
                  <a:cs typeface="Times New Roman Bold"/>
                  <a:sym typeface="Times New Roman Bold"/>
                </a:rPr>
                <a:t>understand educational context</a:t>
              </a:r>
              <a:r>
                <a:rPr lang="en-US" sz="2899">
                  <a:solidFill>
                    <a:srgbClr val="2B2C30"/>
                  </a:solidFill>
                  <a:latin typeface="Times New Roman"/>
                  <a:ea typeface="Times New Roman"/>
                  <a:cs typeface="Times New Roman"/>
                  <a:sym typeface="Times New Roman"/>
                </a:rPr>
                <a:t> and respond intelligently to student queries.</a:t>
              </a:r>
            </a:p>
            <a:p>
              <a:pPr algn="just" marL="1251788" indent="-417263" lvl="2">
                <a:lnSpc>
                  <a:spcPts val="6176"/>
                </a:lnSpc>
                <a:buFont typeface="Arial"/>
                <a:buChar char="⚬"/>
              </a:pPr>
              <a:r>
                <a:rPr lang="en-US" sz="2899">
                  <a:solidFill>
                    <a:srgbClr val="2B2C30"/>
                  </a:solidFill>
                  <a:latin typeface="Times New Roman"/>
                  <a:ea typeface="Times New Roman"/>
                  <a:cs typeface="Times New Roman"/>
                  <a:sym typeface="Times New Roman"/>
                </a:rPr>
                <a:t>It aims to </a:t>
              </a:r>
              <a:r>
                <a:rPr lang="en-US" b="true" sz="2899">
                  <a:solidFill>
                    <a:srgbClr val="2B2C30"/>
                  </a:solidFill>
                  <a:latin typeface="Times New Roman Bold"/>
                  <a:ea typeface="Times New Roman Bold"/>
                  <a:cs typeface="Times New Roman Bold"/>
                  <a:sym typeface="Times New Roman Bold"/>
                </a:rPr>
                <a:t>mimic human tutors</a:t>
              </a:r>
              <a:r>
                <a:rPr lang="en-US" sz="2899">
                  <a:solidFill>
                    <a:srgbClr val="2B2C30"/>
                  </a:solidFill>
                  <a:latin typeface="Times New Roman"/>
                  <a:ea typeface="Times New Roman"/>
                  <a:cs typeface="Times New Roman"/>
                  <a:sym typeface="Times New Roman"/>
                </a:rPr>
                <a:t>, providing support that is adaptive, interactive, and context-aware.</a:t>
              </a:r>
            </a:p>
            <a:p>
              <a:pPr algn="just" marL="1251788" indent="-417263" lvl="2">
                <a:lnSpc>
                  <a:spcPts val="6176"/>
                </a:lnSpc>
                <a:buFont typeface="Arial"/>
                <a:buChar char="⚬"/>
              </a:pPr>
              <a:r>
                <a:rPr lang="en-US" sz="2899">
                  <a:solidFill>
                    <a:srgbClr val="2B2C30"/>
                  </a:solidFill>
                  <a:latin typeface="Times New Roman"/>
                  <a:ea typeface="Times New Roman"/>
                  <a:cs typeface="Times New Roman"/>
                  <a:sym typeface="Times New Roman"/>
                </a:rPr>
                <a:t>The system uses </a:t>
              </a:r>
              <a:r>
                <a:rPr lang="en-US" b="true" sz="2899">
                  <a:solidFill>
                    <a:srgbClr val="2B2C30"/>
                  </a:solidFill>
                  <a:latin typeface="Times New Roman Bold"/>
                  <a:ea typeface="Times New Roman Bold"/>
                  <a:cs typeface="Times New Roman Bold"/>
                  <a:sym typeface="Times New Roman Bold"/>
                </a:rPr>
                <a:t>natural language understanding (NLU)</a:t>
              </a:r>
              <a:r>
                <a:rPr lang="en-US" sz="2899">
                  <a:solidFill>
                    <a:srgbClr val="2B2C30"/>
                  </a:solidFill>
                  <a:latin typeface="Times New Roman"/>
                  <a:ea typeface="Times New Roman"/>
                  <a:cs typeface="Times New Roman"/>
                  <a:sym typeface="Times New Roman"/>
                </a:rPr>
                <a:t> to support </a:t>
              </a:r>
              <a:r>
                <a:rPr lang="en-US" b="true" sz="2899">
                  <a:solidFill>
                    <a:srgbClr val="2B2C30"/>
                  </a:solidFill>
                  <a:latin typeface="Times New Roman Bold"/>
                  <a:ea typeface="Times New Roman Bold"/>
                  <a:cs typeface="Times New Roman Bold"/>
                  <a:sym typeface="Times New Roman Bold"/>
                </a:rPr>
                <a:t>multilingual and inclusive learning</a:t>
              </a:r>
              <a:r>
                <a:rPr lang="en-US" sz="2899">
                  <a:solidFill>
                    <a:srgbClr val="2B2C30"/>
                  </a:solidFill>
                  <a:latin typeface="Times New Roman"/>
                  <a:ea typeface="Times New Roman"/>
                  <a:cs typeface="Times New Roman"/>
                  <a:sym typeface="Times New Roman"/>
                </a:rPr>
                <a:t> environments.</a:t>
              </a:r>
            </a:p>
          </p:txBody>
        </p:sp>
      </p:grpSp>
      <p:grpSp>
        <p:nvGrpSpPr>
          <p:cNvPr name="Group 5" id="5"/>
          <p:cNvGrpSpPr/>
          <p:nvPr/>
        </p:nvGrpSpPr>
        <p:grpSpPr>
          <a:xfrm rot="0">
            <a:off x="1006871" y="876300"/>
            <a:ext cx="16230600" cy="715276"/>
            <a:chOff x="0" y="0"/>
            <a:chExt cx="21640800" cy="953701"/>
          </a:xfrm>
        </p:grpSpPr>
        <p:sp>
          <p:nvSpPr>
            <p:cNvPr name="Freeform 6" id="6"/>
            <p:cNvSpPr/>
            <p:nvPr/>
          </p:nvSpPr>
          <p:spPr>
            <a:xfrm flipH="false" flipV="false" rot="0">
              <a:off x="0" y="0"/>
              <a:ext cx="21640800" cy="953701"/>
            </a:xfrm>
            <a:custGeom>
              <a:avLst/>
              <a:gdLst/>
              <a:ahLst/>
              <a:cxnLst/>
              <a:rect r="r" b="b" t="t" l="l"/>
              <a:pathLst>
                <a:path h="953701" w="21640800">
                  <a:moveTo>
                    <a:pt x="0" y="0"/>
                  </a:moveTo>
                  <a:lnTo>
                    <a:pt x="21640800" y="0"/>
                  </a:lnTo>
                  <a:lnTo>
                    <a:pt x="21640800" y="953701"/>
                  </a:lnTo>
                  <a:lnTo>
                    <a:pt x="0" y="953701"/>
                  </a:lnTo>
                  <a:close/>
                </a:path>
              </a:pathLst>
            </a:custGeom>
            <a:solidFill>
              <a:srgbClr val="000000">
                <a:alpha val="0"/>
              </a:srgbClr>
            </a:solidFill>
          </p:spPr>
        </p:sp>
        <p:sp>
          <p:nvSpPr>
            <p:cNvPr name="TextBox 7" id="7"/>
            <p:cNvSpPr txBox="true"/>
            <p:nvPr/>
          </p:nvSpPr>
          <p:spPr>
            <a:xfrm>
              <a:off x="0" y="-152400"/>
              <a:ext cx="21640800" cy="1106101"/>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INTRODUCTION</a:t>
              </a:r>
            </a:p>
          </p:txBody>
        </p:sp>
      </p:grpSp>
      <p:grpSp>
        <p:nvGrpSpPr>
          <p:cNvPr name="Group 8" id="8"/>
          <p:cNvGrpSpPr/>
          <p:nvPr/>
        </p:nvGrpSpPr>
        <p:grpSpPr>
          <a:xfrm rot="0">
            <a:off x="1023932" y="1755998"/>
            <a:ext cx="16240119" cy="48034"/>
            <a:chOff x="0" y="0"/>
            <a:chExt cx="21653492" cy="64045"/>
          </a:xfrm>
        </p:grpSpPr>
        <p:sp>
          <p:nvSpPr>
            <p:cNvPr name="Freeform 9" id="9"/>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23932" y="1755998"/>
            <a:ext cx="16240119" cy="48034"/>
            <a:chOff x="0" y="0"/>
            <a:chExt cx="21653492" cy="64045"/>
          </a:xfrm>
        </p:grpSpPr>
        <p:sp>
          <p:nvSpPr>
            <p:cNvPr name="Freeform 3" id="3"/>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graphicFrame>
        <p:nvGraphicFramePr>
          <p:cNvPr name="Table 4" id="4"/>
          <p:cNvGraphicFramePr>
            <a:graphicFrameLocks noGrp="true"/>
          </p:cNvGraphicFramePr>
          <p:nvPr/>
        </p:nvGraphicFramePr>
        <p:xfrm>
          <a:off x="1028700" y="2291702"/>
          <a:ext cx="16243300" cy="7305244"/>
        </p:xfrm>
        <a:graphic>
          <a:graphicData uri="http://schemas.openxmlformats.org/drawingml/2006/table">
            <a:tbl>
              <a:tblPr/>
              <a:tblGrid>
                <a:gridCol w="880363"/>
                <a:gridCol w="4240620"/>
                <a:gridCol w="3794239"/>
                <a:gridCol w="4084379"/>
                <a:gridCol w="3243700"/>
              </a:tblGrid>
              <a:tr h="1061633">
                <a:tc>
                  <a:txBody>
                    <a:bodyPr anchor="t" rtlCol="false"/>
                    <a:lstStyle/>
                    <a:p>
                      <a:pPr algn="ctr">
                        <a:lnSpc>
                          <a:spcPts val="3600"/>
                        </a:lnSpc>
                        <a:defRPr/>
                      </a:pPr>
                      <a:r>
                        <a:rPr lang="en-US" sz="2000" b="true">
                          <a:solidFill>
                            <a:srgbClr val="000000"/>
                          </a:solidFill>
                          <a:latin typeface="Times New Roman Bold"/>
                          <a:ea typeface="Times New Roman Bold"/>
                          <a:cs typeface="Times New Roman Bold"/>
                          <a:sym typeface="Times New Roman Bold"/>
                        </a:rPr>
                        <a:t>S. NO.</a:t>
                      </a:r>
                      <a:endParaRPr lang="en-US" sz="1100"/>
                    </a:p>
                  </a:txBody>
                  <a:tcPr marL="45385" marR="45385" marT="45385" marB="4538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00"/>
                        </a:lnSpc>
                        <a:defRPr/>
                      </a:pPr>
                      <a:r>
                        <a:rPr lang="en-US" sz="2000" b="true">
                          <a:solidFill>
                            <a:srgbClr val="000000"/>
                          </a:solidFill>
                          <a:latin typeface="Times New Roman Bold"/>
                          <a:ea typeface="Times New Roman Bold"/>
                          <a:cs typeface="Times New Roman Bold"/>
                          <a:sym typeface="Times New Roman Bold"/>
                        </a:rPr>
                        <a:t>RESEARCH TITLE AND AUTHOR(S)</a:t>
                      </a:r>
                      <a:endParaRPr lang="en-US" sz="1100"/>
                    </a:p>
                  </a:txBody>
                  <a:tcPr marL="45385" marR="45385" marT="45385" marB="4538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00"/>
                        </a:lnSpc>
                        <a:defRPr/>
                      </a:pPr>
                      <a:r>
                        <a:rPr lang="en-US" sz="2000" b="true">
                          <a:solidFill>
                            <a:srgbClr val="000000"/>
                          </a:solidFill>
                          <a:latin typeface="Times New Roman Bold"/>
                          <a:ea typeface="Times New Roman Bold"/>
                          <a:cs typeface="Times New Roman Bold"/>
                          <a:sym typeface="Times New Roman Bold"/>
                        </a:rPr>
                        <a:t>SUMMARY </a:t>
                      </a:r>
                      <a:endParaRPr lang="en-US" sz="1100"/>
                    </a:p>
                  </a:txBody>
                  <a:tcPr marL="45385" marR="45385" marT="45385" marB="4538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00"/>
                        </a:lnSpc>
                        <a:defRPr/>
                      </a:pPr>
                      <a:r>
                        <a:rPr lang="en-US" sz="2000" b="true">
                          <a:solidFill>
                            <a:srgbClr val="000000"/>
                          </a:solidFill>
                          <a:latin typeface="Times New Roman Bold"/>
                          <a:ea typeface="Times New Roman Bold"/>
                          <a:cs typeface="Times New Roman Bold"/>
                          <a:sym typeface="Times New Roman Bold"/>
                        </a:rPr>
                        <a:t>KEY FEATURES</a:t>
                      </a:r>
                      <a:endParaRPr lang="en-US" sz="1100"/>
                    </a:p>
                  </a:txBody>
                  <a:tcPr marL="45385" marR="45385" marT="45385" marB="4538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00"/>
                        </a:lnSpc>
                        <a:defRPr/>
                      </a:pPr>
                      <a:r>
                        <a:rPr lang="en-US" sz="2000" b="true">
                          <a:solidFill>
                            <a:srgbClr val="000000"/>
                          </a:solidFill>
                          <a:latin typeface="Times New Roman Bold"/>
                          <a:ea typeface="Times New Roman Bold"/>
                          <a:cs typeface="Times New Roman Bold"/>
                          <a:sym typeface="Times New Roman Bold"/>
                        </a:rPr>
                        <a:t>LIMITATIONS</a:t>
                      </a:r>
                      <a:endParaRPr lang="en-US" sz="1100"/>
                    </a:p>
                  </a:txBody>
                  <a:tcPr marL="45385" marR="45385" marT="45385" marB="4538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284204">
                <a:tc>
                  <a:txBody>
                    <a:bodyPr anchor="t" rtlCol="false"/>
                    <a:lstStyle/>
                    <a:p>
                      <a:pPr algn="l">
                        <a:lnSpc>
                          <a:spcPts val="3600"/>
                        </a:lnSpc>
                        <a:defRPr/>
                      </a:pPr>
                      <a:r>
                        <a:rPr lang="en-US" sz="2000">
                          <a:solidFill>
                            <a:srgbClr val="000000"/>
                          </a:solidFill>
                          <a:latin typeface="Times New Roman"/>
                          <a:ea typeface="Times New Roman"/>
                          <a:cs typeface="Times New Roman"/>
                          <a:sym typeface="Times New Roman"/>
                        </a:rPr>
                        <a:t>1</a:t>
                      </a:r>
                      <a:endParaRPr lang="en-US" sz="1100"/>
                    </a:p>
                  </a:txBody>
                  <a:tcPr marL="45385" marR="45385" marT="45385" marB="45385"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600"/>
                        </a:lnSpc>
                        <a:defRPr/>
                      </a:pPr>
                      <a:r>
                        <a:rPr lang="en-US" sz="2000">
                          <a:solidFill>
                            <a:srgbClr val="000000"/>
                          </a:solidFill>
                          <a:latin typeface="Times New Roman"/>
                          <a:ea typeface="Times New Roman"/>
                          <a:cs typeface="Times New Roman"/>
                          <a:sym typeface="Times New Roman"/>
                        </a:rPr>
                        <a:t>AI Based Examination System: A Paradigm Shift in Education Sector B. Galhotra and D. Lowe</a:t>
                      </a:r>
                      <a:endParaRPr lang="en-US" sz="1100"/>
                    </a:p>
                  </a:txBody>
                  <a:tcPr marL="45385" marR="45385" marT="45385" marB="45385"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600"/>
                        </a:lnSpc>
                        <a:defRPr/>
                      </a:pPr>
                      <a:r>
                        <a:rPr lang="en-US" sz="2000">
                          <a:solidFill>
                            <a:srgbClr val="000000"/>
                          </a:solidFill>
                          <a:latin typeface="Times New Roman"/>
                          <a:ea typeface="Times New Roman"/>
                          <a:cs typeface="Times New Roman"/>
                          <a:sym typeface="Times New Roman"/>
                        </a:rPr>
                        <a:t>Discusses the transformative role of AI in modernizing assessment methods in education.</a:t>
                      </a:r>
                      <a:endParaRPr lang="en-US" sz="1100"/>
                    </a:p>
                  </a:txBody>
                  <a:tcPr marL="45385" marR="45385" marT="45385" marB="45385"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600"/>
                        </a:lnSpc>
                        <a:defRPr/>
                      </a:pPr>
                      <a:r>
                        <a:rPr lang="en-US" sz="2000">
                          <a:solidFill>
                            <a:srgbClr val="000000"/>
                          </a:solidFill>
                          <a:latin typeface="Times New Roman"/>
                          <a:ea typeface="Times New Roman"/>
                          <a:cs typeface="Times New Roman"/>
                          <a:sym typeface="Times New Roman"/>
                        </a:rPr>
                        <a:t>Automates test generation, invigilation, and evaluation using NLP, image recognition, ML. Intelligent proctoring to prevent cheating. Adaptive testing adjusts difficulty based on student performance.</a:t>
                      </a:r>
                      <a:endParaRPr lang="en-US" sz="1100"/>
                    </a:p>
                  </a:txBody>
                  <a:tcPr marL="45385" marR="45385" marT="45385" marB="45385"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600"/>
                        </a:lnSpc>
                        <a:defRPr/>
                      </a:pPr>
                      <a:r>
                        <a:rPr lang="en-US" sz="2000">
                          <a:solidFill>
                            <a:srgbClr val="000000"/>
                          </a:solidFill>
                          <a:latin typeface="Times New Roman"/>
                          <a:ea typeface="Times New Roman"/>
                          <a:cs typeface="Times New Roman"/>
                          <a:sym typeface="Times New Roman"/>
                        </a:rPr>
                        <a:t>Data privacy, infrastructure requirements, algorithmic fairness.</a:t>
                      </a:r>
                      <a:endParaRPr lang="en-US" sz="1100"/>
                    </a:p>
                  </a:txBody>
                  <a:tcPr marL="45385" marR="45385" marT="45385" marB="45385"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959408">
                <a:tc>
                  <a:txBody>
                    <a:bodyPr anchor="t" rtlCol="false"/>
                    <a:lstStyle/>
                    <a:p>
                      <a:pPr algn="l">
                        <a:lnSpc>
                          <a:spcPts val="3600"/>
                        </a:lnSpc>
                        <a:defRPr/>
                      </a:pPr>
                      <a:r>
                        <a:rPr lang="en-US" sz="2000">
                          <a:solidFill>
                            <a:srgbClr val="000000"/>
                          </a:solidFill>
                          <a:latin typeface="Times New Roman"/>
                          <a:ea typeface="Times New Roman"/>
                          <a:cs typeface="Times New Roman"/>
                          <a:sym typeface="Times New Roman"/>
                        </a:rPr>
                        <a:t>2</a:t>
                      </a:r>
                      <a:endParaRPr lang="en-US" sz="1100"/>
                    </a:p>
                  </a:txBody>
                  <a:tcPr marL="45385" marR="45385" marT="45385" marB="45385"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600"/>
                        </a:lnSpc>
                        <a:defRPr/>
                      </a:pPr>
                      <a:r>
                        <a:rPr lang="en-US" sz="2000">
                          <a:solidFill>
                            <a:srgbClr val="000000"/>
                          </a:solidFill>
                          <a:latin typeface="Times New Roman"/>
                          <a:ea typeface="Times New Roman"/>
                          <a:cs typeface="Times New Roman"/>
                          <a:sym typeface="Times New Roman"/>
                        </a:rPr>
                        <a:t>AI-Based Personalized E-Learning Systems: Issues, Challenges, and Solutions  M. Murtaza, Y. Ahmed, J. A. Shamsi, F. Sherwani and M. Usman</a:t>
                      </a:r>
                      <a:endParaRPr lang="en-US" sz="1100"/>
                    </a:p>
                  </a:txBody>
                  <a:tcPr marL="45385" marR="45385" marT="45385" marB="45385"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600"/>
                        </a:lnSpc>
                        <a:defRPr/>
                      </a:pPr>
                      <a:r>
                        <a:rPr lang="en-US" sz="2000">
                          <a:solidFill>
                            <a:srgbClr val="000000"/>
                          </a:solidFill>
                          <a:latin typeface="Times New Roman"/>
                          <a:ea typeface="Times New Roman"/>
                          <a:cs typeface="Times New Roman"/>
                          <a:sym typeface="Times New Roman"/>
                        </a:rPr>
                        <a:t>Explores the growing impact of AI in shaping personalized e-learning environments, examining how AI tailors learning experiences.</a:t>
                      </a:r>
                      <a:endParaRPr lang="en-US" sz="1100"/>
                    </a:p>
                  </a:txBody>
                  <a:tcPr marL="45385" marR="45385" marT="45385" marB="45385"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600"/>
                        </a:lnSpc>
                        <a:defRPr/>
                      </a:pPr>
                      <a:r>
                        <a:rPr lang="en-US" sz="2000">
                          <a:solidFill>
                            <a:srgbClr val="000000"/>
                          </a:solidFill>
                          <a:latin typeface="Times New Roman"/>
                          <a:ea typeface="Times New Roman"/>
                          <a:cs typeface="Times New Roman"/>
                          <a:sym typeface="Times New Roman"/>
                        </a:rPr>
                        <a:t>Recommendation engines, intelligent tutoring systems, predictive analytics for adaptive learning. Enhanced engagement, improved learner outcomes, scalable education delivery.</a:t>
                      </a:r>
                      <a:endParaRPr lang="en-US" sz="1100"/>
                    </a:p>
                  </a:txBody>
                  <a:tcPr marL="45385" marR="45385" marT="45385" marB="45385"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600"/>
                        </a:lnSpc>
                        <a:defRPr/>
                      </a:pPr>
                      <a:r>
                        <a:rPr lang="en-US" sz="2000">
                          <a:solidFill>
                            <a:srgbClr val="000000"/>
                          </a:solidFill>
                          <a:latin typeface="Times New Roman"/>
                          <a:ea typeface="Times New Roman"/>
                          <a:cs typeface="Times New Roman"/>
                          <a:sym typeface="Times New Roman"/>
                        </a:rPr>
                        <a:t>Data privacy, accuracy of personalization algorithms, scalability, content adaptation, digital divide.</a:t>
                      </a:r>
                      <a:endParaRPr lang="en-US" sz="1100"/>
                    </a:p>
                  </a:txBody>
                  <a:tcPr marL="45385" marR="45385" marT="45385" marB="45385"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5" id="5"/>
          <p:cNvGrpSpPr/>
          <p:nvPr/>
        </p:nvGrpSpPr>
        <p:grpSpPr>
          <a:xfrm rot="0">
            <a:off x="1006871" y="876300"/>
            <a:ext cx="16230600" cy="720851"/>
            <a:chOff x="0" y="0"/>
            <a:chExt cx="21640800" cy="961134"/>
          </a:xfrm>
        </p:grpSpPr>
        <p:sp>
          <p:nvSpPr>
            <p:cNvPr name="Freeform 6" id="6"/>
            <p:cNvSpPr/>
            <p:nvPr/>
          </p:nvSpPr>
          <p:spPr>
            <a:xfrm flipH="false" flipV="false" rot="0">
              <a:off x="0" y="0"/>
              <a:ext cx="21640800" cy="961134"/>
            </a:xfrm>
            <a:custGeom>
              <a:avLst/>
              <a:gdLst/>
              <a:ahLst/>
              <a:cxnLst/>
              <a:rect r="r" b="b" t="t" l="l"/>
              <a:pathLst>
                <a:path h="961134" w="21640800">
                  <a:moveTo>
                    <a:pt x="0" y="0"/>
                  </a:moveTo>
                  <a:lnTo>
                    <a:pt x="21640800" y="0"/>
                  </a:lnTo>
                  <a:lnTo>
                    <a:pt x="21640800" y="961134"/>
                  </a:lnTo>
                  <a:lnTo>
                    <a:pt x="0" y="961134"/>
                  </a:lnTo>
                  <a:close/>
                </a:path>
              </a:pathLst>
            </a:custGeom>
            <a:solidFill>
              <a:srgbClr val="000000">
                <a:alpha val="0"/>
              </a:srgbClr>
            </a:solidFill>
          </p:spPr>
        </p:sp>
        <p:sp>
          <p:nvSpPr>
            <p:cNvPr name="TextBox 7" id="7"/>
            <p:cNvSpPr txBox="true"/>
            <p:nvPr/>
          </p:nvSpPr>
          <p:spPr>
            <a:xfrm>
              <a:off x="0" y="-152400"/>
              <a:ext cx="21640800" cy="1113534"/>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LITERATURE REVIEW</a:t>
              </a: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61199" y="842994"/>
          <a:ext cx="16598101" cy="9243354"/>
        </p:xfrm>
        <a:graphic>
          <a:graphicData uri="http://schemas.openxmlformats.org/drawingml/2006/table">
            <a:tbl>
              <a:tblPr/>
              <a:tblGrid>
                <a:gridCol w="732422"/>
                <a:gridCol w="4022883"/>
                <a:gridCol w="4226672"/>
                <a:gridCol w="4270729"/>
                <a:gridCol w="3345396"/>
              </a:tblGrid>
              <a:tr h="2438928">
                <a:tc>
                  <a:txBody>
                    <a:bodyPr anchor="t" rtlCol="false"/>
                    <a:lstStyle/>
                    <a:p>
                      <a:pPr algn="l">
                        <a:lnSpc>
                          <a:spcPts val="3600"/>
                        </a:lnSpc>
                        <a:defRPr/>
                      </a:pPr>
                      <a:r>
                        <a:rPr lang="en-US" sz="2000">
                          <a:solidFill>
                            <a:srgbClr val="000000"/>
                          </a:solidFill>
                          <a:latin typeface="Times New Roman"/>
                          <a:ea typeface="Times New Roman"/>
                          <a:cs typeface="Times New Roman"/>
                          <a:sym typeface="Times New Roman"/>
                        </a:rPr>
                        <a:t>3</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600"/>
                        </a:lnSpc>
                        <a:defRPr/>
                      </a:pPr>
                      <a:r>
                        <a:rPr lang="en-US" sz="2000">
                          <a:solidFill>
                            <a:srgbClr val="000000"/>
                          </a:solidFill>
                          <a:latin typeface="Times New Roman"/>
                          <a:ea typeface="Times New Roman"/>
                          <a:cs typeface="Times New Roman"/>
                          <a:sym typeface="Times New Roman"/>
                        </a:rPr>
                        <a:t>AI-Powered Personalized Learning System Design: Student Engagement And Performance Tracking System  A. K. Rekha et al.</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600"/>
                        </a:lnSpc>
                        <a:defRPr/>
                      </a:pPr>
                      <a:r>
                        <a:rPr lang="en-US" sz="2000">
                          <a:solidFill>
                            <a:srgbClr val="000000"/>
                          </a:solidFill>
                          <a:latin typeface="Times New Roman"/>
                          <a:ea typeface="Times New Roman"/>
                          <a:cs typeface="Times New Roman"/>
                          <a:sym typeface="Times New Roman"/>
                        </a:rPr>
                        <a:t>Explores AI integration to enhance personalized learning, focusing on designing a system that dynamically adapts to individual student needs and tracks engagement.</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600"/>
                        </a:lnSpc>
                        <a:defRPr/>
                      </a:pPr>
                      <a:r>
                        <a:rPr lang="en-US" sz="2000">
                          <a:solidFill>
                            <a:srgbClr val="000000"/>
                          </a:solidFill>
                          <a:latin typeface="Times New Roman"/>
                          <a:ea typeface="Times New Roman"/>
                          <a:cs typeface="Times New Roman"/>
                          <a:sym typeface="Times New Roman"/>
                        </a:rPr>
                        <a:t>Intelligent content recommendation, automated performance evaluation, continuous feedback mechanisms. Dynamically adapts to student needs, learning pace, and performance.</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600"/>
                        </a:lnSpc>
                        <a:defRPr/>
                      </a:pPr>
                      <a:r>
                        <a:rPr lang="en-US" sz="2000">
                          <a:solidFill>
                            <a:srgbClr val="000000"/>
                          </a:solidFill>
                          <a:latin typeface="Times New Roman"/>
                          <a:ea typeface="Times New Roman"/>
                          <a:cs typeface="Times New Roman"/>
                          <a:sym typeface="Times New Roman"/>
                        </a:rPr>
                        <a:t>Not explicitly stated in the provided abstract.</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606588">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4</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AI-Powered Student Learning System  A. Sabar, S. Gamage, S. Abishek, C. Lakmal, K. A. D. T. Kulawansa and P. Perera</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Introduces an intelligent learning platform designed to enhance student education using AI.</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Leverages NLP, ML, and real-time data analytics for adaptive learning paths. AI-based recommendation engine for study materials, quizzes, and feedback. Continuous assessment, timely interventions, automated support.</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Not explicitly stated in the provided abstract.</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937554">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5</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A Review of Artificial Intelligence in Education  A. E. Ubah et al.</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Provides a comprehensive overview of the role and impact of AI in modern educational systems.</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Personalized learning, intelligent tutoring systems, automated grading, data-driven decision-making. Integration of AI with educational platforms to adapt content delivery.</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Ethical concerns, data privacy, algorithmic bias, digital divide.</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260284">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6</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Artificial Intelligence Models for Assessing the Evaluation Process of Complex Student Projects  J. Divasón, F. J. Martínez-de-Pisón, A. Romero and E. Sáenz-de-Cabezón</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Explores the use of AI to improve the fairness and consistency of assessing complex student projects.</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Machine learning models decision trees, SVM, neural networks to identify patterns, predict outcomes, and ensure consistent grading. </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Transparency and explainability in AI models are important for trust.</a:t>
                      </a:r>
                      <a:endParaRPr lang="en-US" sz="1100"/>
                    </a:p>
                  </a:txBody>
                  <a:tcPr marL="83329" marR="83329" marT="83329" marB="83329"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91101" y="706814"/>
          <a:ext cx="17105798" cy="9181369"/>
        </p:xfrm>
        <a:graphic>
          <a:graphicData uri="http://schemas.openxmlformats.org/drawingml/2006/table">
            <a:tbl>
              <a:tblPr/>
              <a:tblGrid>
                <a:gridCol w="917122"/>
                <a:gridCol w="4093479"/>
                <a:gridCol w="4300904"/>
                <a:gridCol w="4267193"/>
                <a:gridCol w="3527100"/>
              </a:tblGrid>
              <a:tr h="1997283">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7</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A Study on Role of Artificial Intelligence in Education  B. F. Mon, A. Wasfi, M. Hayajneh and A. Slim</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Investigates the multifaceted impact of AI on the education sector.</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Personalized learning, intelligent tutoring systems, automated grading, enhanced student engagement. Tailored learning experiences, improved efficiency and outcomes.</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Data privacy concerns, ethical considerations, digital divide.</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247702">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8</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Fine-Tuning Large Language Models in Education  Y. Chen, H. Chen and S. Su</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Investigates the application of large language models LLMs in education, focusing on fine-tuning for teaching and learning objectives.</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Enhances student learning through intelligent tutoring, automated feedback, personalized content delivery, and natural language interactions. Context-aware responses aligned with curriculum.</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Bias, data privacy, model interpretability.</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922503">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9</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Intelligent Practices of Large Language Models in Digital Government Services  J. Han, J. Lu, Y. Xu, J. You, and B. Wu</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Explores the integration and application of LLMs in intelligent digital government services.</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Automated citizen interaction, document summarization, multilingual translation, knowledge retrieval. Enables accessible and inclusive digital platforms.</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Data privacy, model bias, computational costs, need for transparency.</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013880">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10</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Using Prompt Engineering to Enhance STEM Education  M. Z. Li</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Explores the innovative use of prompt engineering techniques to improve teaching and learning in STEM education.</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Personalized explanations, problem-solving guidance, adaptive feedback. Supports educators in creating dynamic learning environments. Automated tutoring, real-time question answering, personalized learning pathways.</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68"/>
                        </a:lnSpc>
                        <a:defRPr/>
                      </a:pPr>
                      <a:r>
                        <a:rPr lang="en-US" sz="2000">
                          <a:solidFill>
                            <a:srgbClr val="000000"/>
                          </a:solidFill>
                          <a:latin typeface="Times New Roman"/>
                          <a:ea typeface="Times New Roman"/>
                          <a:cs typeface="Times New Roman"/>
                          <a:sym typeface="Times New Roman"/>
                        </a:rPr>
                        <a:t>Designing effective prompts, ensuring content accuracy, aligning AI responses with curriculum standards.</a:t>
                      </a:r>
                      <a:endParaRPr lang="en-US" sz="1100"/>
                    </a:p>
                  </a:txBody>
                  <a:tcPr marL="92381" marR="92381" marT="92381" marB="92381"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28700" y="2263259"/>
            <a:ext cx="15854575" cy="7059857"/>
            <a:chOff x="0" y="0"/>
            <a:chExt cx="21139434" cy="9413143"/>
          </a:xfrm>
        </p:grpSpPr>
        <p:sp>
          <p:nvSpPr>
            <p:cNvPr name="Freeform 3" id="3"/>
            <p:cNvSpPr/>
            <p:nvPr/>
          </p:nvSpPr>
          <p:spPr>
            <a:xfrm flipH="false" flipV="false" rot="0">
              <a:off x="0" y="0"/>
              <a:ext cx="21139434" cy="9413143"/>
            </a:xfrm>
            <a:custGeom>
              <a:avLst/>
              <a:gdLst/>
              <a:ahLst/>
              <a:cxnLst/>
              <a:rect r="r" b="b" t="t" l="l"/>
              <a:pathLst>
                <a:path h="9413143" w="21139434">
                  <a:moveTo>
                    <a:pt x="0" y="0"/>
                  </a:moveTo>
                  <a:lnTo>
                    <a:pt x="21139434" y="0"/>
                  </a:lnTo>
                  <a:lnTo>
                    <a:pt x="21139434" y="9413143"/>
                  </a:lnTo>
                  <a:lnTo>
                    <a:pt x="0" y="9413143"/>
                  </a:lnTo>
                  <a:close/>
                </a:path>
              </a:pathLst>
            </a:custGeom>
            <a:solidFill>
              <a:srgbClr val="000000">
                <a:alpha val="0"/>
              </a:srgbClr>
            </a:solidFill>
          </p:spPr>
        </p:sp>
        <p:sp>
          <p:nvSpPr>
            <p:cNvPr name="TextBox 4" id="4"/>
            <p:cNvSpPr txBox="true"/>
            <p:nvPr/>
          </p:nvSpPr>
          <p:spPr>
            <a:xfrm>
              <a:off x="0" y="-323850"/>
              <a:ext cx="21139434" cy="9736993"/>
            </a:xfrm>
            <a:prstGeom prst="rect">
              <a:avLst/>
            </a:prstGeom>
          </p:spPr>
          <p:txBody>
            <a:bodyPr anchor="t" rtlCol="false" tIns="0" lIns="0" bIns="0" rIns="0"/>
            <a:lstStyle/>
            <a:p>
              <a:pPr algn="just">
                <a:lnSpc>
                  <a:spcPts val="6389"/>
                </a:lnSpc>
              </a:pPr>
              <a:r>
                <a:rPr lang="en-US" sz="2998">
                  <a:solidFill>
                    <a:srgbClr val="2B2C30"/>
                  </a:solidFill>
                  <a:latin typeface="Times New Roman"/>
                  <a:ea typeface="Times New Roman"/>
                  <a:cs typeface="Times New Roman"/>
                  <a:sym typeface="Times New Roman"/>
                </a:rPr>
                <a:t>Ultimately, the reviewed literature overwhelmingly demonstrates that </a:t>
              </a:r>
              <a:r>
                <a:rPr lang="en-US" sz="2998">
                  <a:solidFill>
                    <a:srgbClr val="2B2C30"/>
                  </a:solidFill>
                  <a:latin typeface="Times New Roman"/>
                  <a:ea typeface="Times New Roman"/>
                  <a:cs typeface="Times New Roman"/>
                  <a:sym typeface="Times New Roman"/>
                </a:rPr>
                <a:t>Artificial Intelligence is poised to transform the education sector, offering the promise of personalized learning experiences, streamlined assessments, and enhanced student engagement through adaptive systems and the power of Large Language Models (LLMs). Yet, these advancements come with critical challenges: safeguarding data privacy, mitigating algorithmic bias, meeting significant infrastructure demands, and bridging the persistent digital divide. Therefore, successfully integrating AI into education hinges on developing and deploying systems that are not only innovative and effective but also ethical, equitable, and transparent, ensuring its benefits reach all learners.</a:t>
              </a:r>
            </a:p>
          </p:txBody>
        </p:sp>
      </p:grpSp>
      <p:grpSp>
        <p:nvGrpSpPr>
          <p:cNvPr name="Group 5" id="5"/>
          <p:cNvGrpSpPr/>
          <p:nvPr/>
        </p:nvGrpSpPr>
        <p:grpSpPr>
          <a:xfrm rot="0">
            <a:off x="1006871" y="876300"/>
            <a:ext cx="16230600" cy="720851"/>
            <a:chOff x="0" y="0"/>
            <a:chExt cx="21640800" cy="961134"/>
          </a:xfrm>
        </p:grpSpPr>
        <p:sp>
          <p:nvSpPr>
            <p:cNvPr name="Freeform 6" id="6"/>
            <p:cNvSpPr/>
            <p:nvPr/>
          </p:nvSpPr>
          <p:spPr>
            <a:xfrm flipH="false" flipV="false" rot="0">
              <a:off x="0" y="0"/>
              <a:ext cx="21640800" cy="961134"/>
            </a:xfrm>
            <a:custGeom>
              <a:avLst/>
              <a:gdLst/>
              <a:ahLst/>
              <a:cxnLst/>
              <a:rect r="r" b="b" t="t" l="l"/>
              <a:pathLst>
                <a:path h="961134" w="21640800">
                  <a:moveTo>
                    <a:pt x="0" y="0"/>
                  </a:moveTo>
                  <a:lnTo>
                    <a:pt x="21640800" y="0"/>
                  </a:lnTo>
                  <a:lnTo>
                    <a:pt x="21640800" y="961134"/>
                  </a:lnTo>
                  <a:lnTo>
                    <a:pt x="0" y="961134"/>
                  </a:lnTo>
                  <a:close/>
                </a:path>
              </a:pathLst>
            </a:custGeom>
            <a:solidFill>
              <a:srgbClr val="000000">
                <a:alpha val="0"/>
              </a:srgbClr>
            </a:solidFill>
          </p:spPr>
        </p:sp>
        <p:sp>
          <p:nvSpPr>
            <p:cNvPr name="TextBox 7" id="7"/>
            <p:cNvSpPr txBox="true"/>
            <p:nvPr/>
          </p:nvSpPr>
          <p:spPr>
            <a:xfrm>
              <a:off x="0" y="-152400"/>
              <a:ext cx="21640800" cy="1113534"/>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SUMMARY OF LITERATURE REVIEW</a:t>
              </a:r>
            </a:p>
          </p:txBody>
        </p:sp>
      </p:grpSp>
      <p:grpSp>
        <p:nvGrpSpPr>
          <p:cNvPr name="Group 8" id="8"/>
          <p:cNvGrpSpPr/>
          <p:nvPr/>
        </p:nvGrpSpPr>
        <p:grpSpPr>
          <a:xfrm rot="0">
            <a:off x="1023932" y="1755998"/>
            <a:ext cx="16240119" cy="48034"/>
            <a:chOff x="0" y="0"/>
            <a:chExt cx="21653492" cy="64045"/>
          </a:xfrm>
        </p:grpSpPr>
        <p:sp>
          <p:nvSpPr>
            <p:cNvPr name="Freeform 9" id="9"/>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75281" y="2263259"/>
            <a:ext cx="16707994" cy="8789619"/>
            <a:chOff x="0" y="0"/>
            <a:chExt cx="22277326" cy="11719491"/>
          </a:xfrm>
        </p:grpSpPr>
        <p:sp>
          <p:nvSpPr>
            <p:cNvPr name="Freeform 3" id="3"/>
            <p:cNvSpPr/>
            <p:nvPr/>
          </p:nvSpPr>
          <p:spPr>
            <a:xfrm flipH="false" flipV="false" rot="0">
              <a:off x="0" y="0"/>
              <a:ext cx="22277325" cy="11719492"/>
            </a:xfrm>
            <a:custGeom>
              <a:avLst/>
              <a:gdLst/>
              <a:ahLst/>
              <a:cxnLst/>
              <a:rect r="r" b="b" t="t" l="l"/>
              <a:pathLst>
                <a:path h="11719492" w="22277325">
                  <a:moveTo>
                    <a:pt x="0" y="0"/>
                  </a:moveTo>
                  <a:lnTo>
                    <a:pt x="22277325" y="0"/>
                  </a:lnTo>
                  <a:lnTo>
                    <a:pt x="22277325" y="11719492"/>
                  </a:lnTo>
                  <a:lnTo>
                    <a:pt x="0" y="11719492"/>
                  </a:lnTo>
                  <a:close/>
                </a:path>
              </a:pathLst>
            </a:custGeom>
            <a:solidFill>
              <a:srgbClr val="000000">
                <a:alpha val="0"/>
              </a:srgbClr>
            </a:solidFill>
          </p:spPr>
        </p:sp>
        <p:sp>
          <p:nvSpPr>
            <p:cNvPr name="TextBox 4" id="4"/>
            <p:cNvSpPr txBox="true"/>
            <p:nvPr/>
          </p:nvSpPr>
          <p:spPr>
            <a:xfrm>
              <a:off x="0" y="-304800"/>
              <a:ext cx="22277326" cy="12024291"/>
            </a:xfrm>
            <a:prstGeom prst="rect">
              <a:avLst/>
            </a:prstGeom>
          </p:spPr>
          <p:txBody>
            <a:bodyPr anchor="t" rtlCol="false" tIns="0" lIns="0" bIns="0" rIns="0"/>
            <a:lstStyle/>
            <a:p>
              <a:pPr algn="just" marL="1208608" indent="-402869" lvl="2">
                <a:lnSpc>
                  <a:spcPts val="5961"/>
                </a:lnSpc>
                <a:buFont typeface="Arial"/>
                <a:buChar char="⚬"/>
              </a:pPr>
              <a:r>
                <a:rPr lang="en-US" b="true" sz="2799">
                  <a:solidFill>
                    <a:srgbClr val="2B2C30"/>
                  </a:solidFill>
                  <a:latin typeface="Times New Roman Bold"/>
                  <a:ea typeface="Times New Roman Bold"/>
                  <a:cs typeface="Times New Roman Bold"/>
                  <a:sym typeface="Times New Roman Bold"/>
                </a:rPr>
                <a:t>Enhance Pe</a:t>
              </a:r>
              <a:r>
                <a:rPr lang="en-US" b="true" sz="2799">
                  <a:solidFill>
                    <a:srgbClr val="2B2C30"/>
                  </a:solidFill>
                  <a:latin typeface="Times New Roman Bold"/>
                  <a:ea typeface="Times New Roman Bold"/>
                  <a:cs typeface="Times New Roman Bold"/>
                  <a:sym typeface="Times New Roman Bold"/>
                </a:rPr>
                <a:t>rsonalized Learning: </a:t>
              </a:r>
              <a:r>
                <a:rPr lang="en-US" sz="2799">
                  <a:solidFill>
                    <a:srgbClr val="2B2C30"/>
                  </a:solidFill>
                  <a:latin typeface="Times New Roman"/>
                  <a:ea typeface="Times New Roman"/>
                  <a:cs typeface="Times New Roman"/>
                  <a:sym typeface="Times New Roman"/>
                </a:rPr>
                <a:t>To design and deploy a fine-tuned AI model that provides highly personalized learning experiences, adapting to individual learner needs, pace, and performance.</a:t>
              </a:r>
            </a:p>
            <a:p>
              <a:pPr algn="just" marL="1208608" indent="-402869" lvl="2">
                <a:lnSpc>
                  <a:spcPts val="5962"/>
                </a:lnSpc>
                <a:buFont typeface="Arial"/>
                <a:buChar char="⚬"/>
              </a:pPr>
              <a:r>
                <a:rPr lang="en-US" b="true" sz="2799">
                  <a:solidFill>
                    <a:srgbClr val="2B2C30"/>
                  </a:solidFill>
                  <a:latin typeface="Times New Roman Bold"/>
                  <a:ea typeface="Times New Roman Bold"/>
                  <a:cs typeface="Times New Roman Bold"/>
                  <a:sym typeface="Times New Roman Bold"/>
                </a:rPr>
                <a:t>Provide Real-time, Contextual Feedback: </a:t>
              </a:r>
              <a:r>
                <a:rPr lang="en-US" sz="2799">
                  <a:solidFill>
                    <a:srgbClr val="2B2C30"/>
                  </a:solidFill>
                  <a:latin typeface="Times New Roman"/>
                  <a:ea typeface="Times New Roman"/>
                  <a:cs typeface="Times New Roman"/>
                  <a:sym typeface="Times New Roman"/>
                </a:rPr>
                <a:t>To enable instant, granular, and context-aware feedback on tasks using NLP and ML models, significantly improving the learning cycle.</a:t>
              </a:r>
            </a:p>
            <a:p>
              <a:pPr algn="just" marL="1208608" indent="-402869" lvl="2">
                <a:lnSpc>
                  <a:spcPts val="5961"/>
                </a:lnSpc>
                <a:buFont typeface="Arial"/>
                <a:buChar char="⚬"/>
              </a:pPr>
              <a:r>
                <a:rPr lang="en-US" b="true" sz="2799">
                  <a:solidFill>
                    <a:srgbClr val="2B2C30"/>
                  </a:solidFill>
                  <a:latin typeface="Times New Roman Bold"/>
                  <a:ea typeface="Times New Roman Bold"/>
                  <a:cs typeface="Times New Roman Bold"/>
                  <a:sym typeface="Times New Roman Bold"/>
                </a:rPr>
                <a:t>Offer Immediate AI-Powered Assistance: </a:t>
              </a:r>
              <a:r>
                <a:rPr lang="en-US" sz="2799">
                  <a:solidFill>
                    <a:srgbClr val="2B2C30"/>
                  </a:solidFill>
                  <a:latin typeface="Times New Roman"/>
                  <a:ea typeface="Times New Roman"/>
                  <a:cs typeface="Times New Roman"/>
                  <a:sym typeface="Times New Roman"/>
                </a:rPr>
                <a:t>To integrate an "AI Coach" for instant explanations of concepts, identification of errors, and guided assistance for improvement.</a:t>
              </a:r>
            </a:p>
            <a:p>
              <a:pPr algn="just" marL="1208608" indent="-402869" lvl="2">
                <a:lnSpc>
                  <a:spcPts val="5961"/>
                </a:lnSpc>
                <a:buFont typeface="Arial"/>
                <a:buChar char="⚬"/>
              </a:pPr>
              <a:r>
                <a:rPr lang="en-US" b="true" sz="2799">
                  <a:solidFill>
                    <a:srgbClr val="2B2C30"/>
                  </a:solidFill>
                  <a:latin typeface="Times New Roman Bold"/>
                  <a:ea typeface="Times New Roman Bold"/>
                  <a:cs typeface="Times New Roman Bold"/>
                  <a:sym typeface="Times New Roman Bold"/>
                </a:rPr>
                <a:t>Impl</a:t>
              </a:r>
              <a:r>
                <a:rPr lang="en-US" b="true" sz="2799">
                  <a:solidFill>
                    <a:srgbClr val="2B2C30"/>
                  </a:solidFill>
                  <a:latin typeface="Times New Roman Bold"/>
                  <a:ea typeface="Times New Roman Bold"/>
                  <a:cs typeface="Times New Roman Bold"/>
                  <a:sym typeface="Times New Roman Bold"/>
                </a:rPr>
                <a:t>ement Dynamic Adaptive Learning: </a:t>
              </a:r>
              <a:r>
                <a:rPr lang="en-US" sz="2799">
                  <a:solidFill>
                    <a:srgbClr val="2B2C30"/>
                  </a:solidFill>
                  <a:latin typeface="Times New Roman"/>
                  <a:ea typeface="Times New Roman"/>
                  <a:cs typeface="Times New Roman"/>
                  <a:sym typeface="Times New Roman"/>
                </a:rPr>
                <a:t>To create dynamic, AI-driven adaptive learning paths and recommend tasks based on a learner's strengths, weaknesses, and real-time performance.</a:t>
              </a:r>
            </a:p>
            <a:p>
              <a:pPr algn="just" marL="1208608" indent="-402869" lvl="2">
                <a:lnSpc>
                  <a:spcPts val="5961"/>
                </a:lnSpc>
                <a:buFont typeface="Arial"/>
                <a:buChar char="⚬"/>
              </a:pPr>
              <a:r>
                <a:rPr lang="en-US" b="true" sz="2799">
                  <a:solidFill>
                    <a:srgbClr val="2B2C30"/>
                  </a:solidFill>
                  <a:latin typeface="Times New Roman Bold"/>
                  <a:ea typeface="Times New Roman Bold"/>
                  <a:cs typeface="Times New Roman Bold"/>
                  <a:sym typeface="Times New Roman Bold"/>
                </a:rPr>
                <a:t>Suppo</a:t>
              </a:r>
              <a:r>
                <a:rPr lang="en-US" b="true" sz="2799">
                  <a:solidFill>
                    <a:srgbClr val="2B2C30"/>
                  </a:solidFill>
                  <a:latin typeface="Times New Roman Bold"/>
                  <a:ea typeface="Times New Roman Bold"/>
                  <a:cs typeface="Times New Roman Bold"/>
                  <a:sym typeface="Times New Roman Bold"/>
                </a:rPr>
                <a:t>rt Multilingual Learners: </a:t>
              </a:r>
              <a:r>
                <a:rPr lang="en-US" sz="2799">
                  <a:solidFill>
                    <a:srgbClr val="2B2C30"/>
                  </a:solidFill>
                  <a:latin typeface="Times New Roman"/>
                  <a:ea typeface="Times New Roman"/>
                  <a:cs typeface="Times New Roman"/>
                  <a:sym typeface="Times New Roman"/>
                </a:rPr>
                <a:t>To leverage AI's natural language understanding (NLU) to support linguistics, fostering inclusive learning environments.</a:t>
              </a:r>
            </a:p>
            <a:p>
              <a:pPr algn="just">
                <a:lnSpc>
                  <a:spcPts val="5749"/>
                </a:lnSpc>
              </a:pPr>
            </a:p>
            <a:p>
              <a:pPr algn="just">
                <a:lnSpc>
                  <a:spcPts val="5961"/>
                </a:lnSpc>
              </a:pPr>
            </a:p>
          </p:txBody>
        </p:sp>
      </p:grpSp>
      <p:grpSp>
        <p:nvGrpSpPr>
          <p:cNvPr name="Group 5" id="5"/>
          <p:cNvGrpSpPr/>
          <p:nvPr/>
        </p:nvGrpSpPr>
        <p:grpSpPr>
          <a:xfrm rot="0">
            <a:off x="1006871" y="876300"/>
            <a:ext cx="16230600" cy="720851"/>
            <a:chOff x="0" y="0"/>
            <a:chExt cx="21640800" cy="961134"/>
          </a:xfrm>
        </p:grpSpPr>
        <p:sp>
          <p:nvSpPr>
            <p:cNvPr name="Freeform 6" id="6"/>
            <p:cNvSpPr/>
            <p:nvPr/>
          </p:nvSpPr>
          <p:spPr>
            <a:xfrm flipH="false" flipV="false" rot="0">
              <a:off x="0" y="0"/>
              <a:ext cx="21640800" cy="961134"/>
            </a:xfrm>
            <a:custGeom>
              <a:avLst/>
              <a:gdLst/>
              <a:ahLst/>
              <a:cxnLst/>
              <a:rect r="r" b="b" t="t" l="l"/>
              <a:pathLst>
                <a:path h="961134" w="21640800">
                  <a:moveTo>
                    <a:pt x="0" y="0"/>
                  </a:moveTo>
                  <a:lnTo>
                    <a:pt x="21640800" y="0"/>
                  </a:lnTo>
                  <a:lnTo>
                    <a:pt x="21640800" y="961134"/>
                  </a:lnTo>
                  <a:lnTo>
                    <a:pt x="0" y="961134"/>
                  </a:lnTo>
                  <a:close/>
                </a:path>
              </a:pathLst>
            </a:custGeom>
            <a:solidFill>
              <a:srgbClr val="000000">
                <a:alpha val="0"/>
              </a:srgbClr>
            </a:solidFill>
          </p:spPr>
        </p:sp>
        <p:sp>
          <p:nvSpPr>
            <p:cNvPr name="TextBox 7" id="7"/>
            <p:cNvSpPr txBox="true"/>
            <p:nvPr/>
          </p:nvSpPr>
          <p:spPr>
            <a:xfrm>
              <a:off x="0" y="-152400"/>
              <a:ext cx="21640800" cy="1113534"/>
            </a:xfrm>
            <a:prstGeom prst="rect">
              <a:avLst/>
            </a:prstGeom>
          </p:spPr>
          <p:txBody>
            <a:bodyPr anchor="t" rtlCol="false" tIns="0" lIns="0" bIns="0" rIns="0"/>
            <a:lstStyle/>
            <a:p>
              <a:pPr algn="l">
                <a:lnSpc>
                  <a:spcPts val="5200"/>
                </a:lnSpc>
              </a:pPr>
              <a:r>
                <a:rPr lang="en-US" b="true" sz="3714" spc="404">
                  <a:solidFill>
                    <a:srgbClr val="2B2C30"/>
                  </a:solidFill>
                  <a:latin typeface="Times New Roman Bold"/>
                  <a:ea typeface="Times New Roman Bold"/>
                  <a:cs typeface="Times New Roman Bold"/>
                  <a:sym typeface="Times New Roman Bold"/>
                </a:rPr>
                <a:t>PROPOSED SYSTEM</a:t>
              </a:r>
            </a:p>
          </p:txBody>
        </p:sp>
      </p:grpSp>
      <p:grpSp>
        <p:nvGrpSpPr>
          <p:cNvPr name="Group 8" id="8"/>
          <p:cNvGrpSpPr/>
          <p:nvPr/>
        </p:nvGrpSpPr>
        <p:grpSpPr>
          <a:xfrm rot="0">
            <a:off x="1023932" y="1755998"/>
            <a:ext cx="16240119" cy="48034"/>
            <a:chOff x="0" y="0"/>
            <a:chExt cx="21653492" cy="64045"/>
          </a:xfrm>
        </p:grpSpPr>
        <p:sp>
          <p:nvSpPr>
            <p:cNvPr name="Freeform 9" id="9"/>
            <p:cNvSpPr/>
            <p:nvPr/>
          </p:nvSpPr>
          <p:spPr>
            <a:xfrm flipH="false" flipV="false" rot="0">
              <a:off x="6350" y="0"/>
              <a:ext cx="21640800" cy="64008"/>
            </a:xfrm>
            <a:custGeom>
              <a:avLst/>
              <a:gdLst/>
              <a:ahLst/>
              <a:cxnLst/>
              <a:rect r="r" b="b" t="t" l="l"/>
              <a:pathLst>
                <a:path h="64008" w="21640800">
                  <a:moveTo>
                    <a:pt x="0" y="51308"/>
                  </a:moveTo>
                  <a:lnTo>
                    <a:pt x="21640800" y="0"/>
                  </a:lnTo>
                  <a:lnTo>
                    <a:pt x="21640800" y="12700"/>
                  </a:lnTo>
                  <a:lnTo>
                    <a:pt x="0" y="64008"/>
                  </a:lnTo>
                  <a:close/>
                </a:path>
              </a:pathLst>
            </a:custGeom>
            <a:solidFill>
              <a:srgbClr val="2B2C3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DAGoaFUvGj4</dc:identifier>
  <dcterms:modified xsi:type="dcterms:W3CDTF">2011-08-01T06:04:30Z</dcterms:modified>
  <cp:revision>1</cp:revision>
  <dc:title>REVIEW 2- IMPLEMENTATION OF A FINE-TUNED AI MODEL FOR AN AI BASED SUPPORT SYSTEM IN LEARNING PLATFORMS.pptx</dc:title>
</cp:coreProperties>
</file>