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50" d="100"/>
          <a:sy n="50" d="100"/>
        </p:scale>
        <p:origin x="-136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1"/>
            <a:ext cx="5677467" cy="4442246"/>
            <a:chOff x="0" y="-47625"/>
            <a:chExt cx="7569956" cy="4865890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89"/>
              <a:ext cx="7569956" cy="479192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rtl="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u="none" strike="noStrike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</a:rPr>
                <a:t>There are a total of 16 distinct content categories. Out of which </a:t>
              </a:r>
              <a:r>
                <a:rPr lang="en-US" sz="2400" b="0" i="0" u="none" strike="noStrike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</a:rPr>
                <a:t>Animal</a:t>
              </a:r>
              <a:r>
                <a:rPr lang="en-US" sz="2400" b="0" i="0" u="none" strike="noStrike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</a:rPr>
                <a:t> and Science categories are the most popular one.</a:t>
              </a:r>
              <a:endParaRPr lang="en-US" sz="2400" b="0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endParaRPr>
            </a:p>
            <a:p>
              <a:pPr rtl="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u="none" strike="noStrike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</a:rPr>
                <a:t>4 type of content – Photo, Video, Gif and Audio,</a:t>
              </a:r>
              <a:endParaRPr lang="en-US" sz="2400" b="0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endParaRPr>
            </a:p>
            <a:p>
              <a:pPr rtl="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u="none" strike="noStrike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</a:rPr>
                <a:t>Out of which people prefer photo and video.</a:t>
              </a:r>
              <a:endParaRPr lang="en-US" sz="2400" b="0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endParaRPr>
            </a:p>
            <a:p>
              <a:pPr rtl="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u="none" strike="noStrike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</a:rPr>
                <a:t>May month has the highest number of posts.</a:t>
              </a:r>
              <a:endParaRPr lang="en-US" sz="2400" b="0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A6B9D74-17D3-639F-86E5-97A19134BFA7}"/>
              </a:ext>
            </a:extLst>
          </p:cNvPr>
          <p:cNvSpPr txBox="1"/>
          <p:nvPr/>
        </p:nvSpPr>
        <p:spPr>
          <a:xfrm>
            <a:off x="11581833" y="5981700"/>
            <a:ext cx="7010967" cy="370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Should focus more on the top 5 categories that’s animal, technology, science, healthy eating and food.</a:t>
            </a:r>
            <a:endParaRPr lang="en-US" sz="24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create campaign to specifically target those audiences</a:t>
            </a:r>
            <a:endParaRPr lang="en-US" sz="24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Need to maximize in the month of January, may and august as they number of posts in these months are the highest.</a:t>
            </a:r>
            <a:endParaRPr lang="en-US" sz="24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21718" y="1892040"/>
            <a:ext cx="10205425" cy="6201599"/>
            <a:chOff x="0" y="0"/>
            <a:chExt cx="11564591" cy="699614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AGENDA: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69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78545" y="1234575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637805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8F1F72-9005-C43D-FCFC-3148987BF7FC}"/>
              </a:ext>
            </a:extLst>
          </p:cNvPr>
          <p:cNvSpPr txBox="1"/>
          <p:nvPr/>
        </p:nvSpPr>
        <p:spPr>
          <a:xfrm>
            <a:off x="8436951" y="2601680"/>
            <a:ext cx="71650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Social Buzz is a fast growing technology unicorn that need to adapt quickly to its global scale. Accenture has begun a s month POC focusing on these tasks:</a:t>
            </a:r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 audit of Social Buzz’s big data practice.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Recommendations for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Analysis to find Social Buzz’s top 5 most popular categories of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29205" y="752602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578956" y="0"/>
            <a:ext cx="9722956" cy="66675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501A85-1FC5-B0E1-017E-03E7AFFF1DCD}"/>
              </a:ext>
            </a:extLst>
          </p:cNvPr>
          <p:cNvSpPr txBox="1"/>
          <p:nvPr/>
        </p:nvSpPr>
        <p:spPr>
          <a:xfrm>
            <a:off x="9356867" y="312138"/>
            <a:ext cx="7620000" cy="94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Identifying Key Opportunities in Content Performance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In today’s competitive digital landscape, organizations rely heavily on understanding user engagement to optimize their content strategy. However, raw reaction data often lacks the necessary structure and context to drive actionable decisions.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Why This Problem Matters: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 Business Strategy:</a:t>
            </a:r>
            <a:r>
              <a:rPr lang="en-US" sz="2400" dirty="0"/>
              <a:t> Understanding which content categories resonate most with the audience ensures marketing resources are spent effectively.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 User Engagement:</a:t>
            </a:r>
            <a:r>
              <a:rPr lang="en-US" sz="2400" dirty="0"/>
              <a:t> Prioritizing engaging content helps retain and attract users, increasing overall satisfaction.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 Scalability:</a:t>
            </a:r>
            <a:r>
              <a:rPr lang="en-US" sz="2400" dirty="0"/>
              <a:t> Insights derived from this analysis provide a scalable framework for evaluating future content strategies.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396C3-F0D3-3275-BA7F-D32CAAC6D266}"/>
              </a:ext>
            </a:extLst>
          </p:cNvPr>
          <p:cNvSpPr txBox="1"/>
          <p:nvPr/>
        </p:nvSpPr>
        <p:spPr>
          <a:xfrm>
            <a:off x="13981007" y="1741557"/>
            <a:ext cx="4507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latin typeface="+mj-lt"/>
              </a:rPr>
              <a:t>AANDREW FLEMING</a:t>
            </a:r>
          </a:p>
          <a:p>
            <a:pPr algn="ctr"/>
            <a:r>
              <a:rPr lang="en-IN" sz="2800" b="1" dirty="0">
                <a:latin typeface="+mj-lt"/>
              </a:rPr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4FB4F4-579F-4222-52B4-E67034770F0F}"/>
              </a:ext>
            </a:extLst>
          </p:cNvPr>
          <p:cNvSpPr txBox="1"/>
          <p:nvPr/>
        </p:nvSpPr>
        <p:spPr>
          <a:xfrm>
            <a:off x="14293092" y="4604890"/>
            <a:ext cx="3701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/>
              <a:t>MARCUS ROMPTOM</a:t>
            </a:r>
          </a:p>
          <a:p>
            <a:pPr algn="ctr"/>
            <a:r>
              <a:rPr lang="en-IN" sz="3200" b="1" dirty="0"/>
              <a:t>SENIOR PRINCIPAL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7EDE62-39E5-8102-1C20-5F58D2D0B5A4}"/>
              </a:ext>
            </a:extLst>
          </p:cNvPr>
          <p:cNvSpPr txBox="1"/>
          <p:nvPr/>
        </p:nvSpPr>
        <p:spPr>
          <a:xfrm>
            <a:off x="14595921" y="7575134"/>
            <a:ext cx="26057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BRITHIKSHA NV </a:t>
            </a:r>
          </a:p>
          <a:p>
            <a:pPr algn="ctr"/>
            <a:r>
              <a:rPr lang="en-IN" sz="2800" b="1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4CDD95-1861-D2A1-FE9A-39F842902B1C}"/>
              </a:ext>
            </a:extLst>
          </p:cNvPr>
          <p:cNvSpPr txBox="1"/>
          <p:nvPr/>
        </p:nvSpPr>
        <p:spPr>
          <a:xfrm>
            <a:off x="4953000" y="1372359"/>
            <a:ext cx="5658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4E17E5-6802-DBF0-71C4-CC9433782FC7}"/>
              </a:ext>
            </a:extLst>
          </p:cNvPr>
          <p:cNvSpPr txBox="1"/>
          <p:nvPr/>
        </p:nvSpPr>
        <p:spPr>
          <a:xfrm>
            <a:off x="6396750" y="2984043"/>
            <a:ext cx="4270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C6BBFD-9BBC-0945-3450-20BC30882B71}"/>
              </a:ext>
            </a:extLst>
          </p:cNvPr>
          <p:cNvSpPr txBox="1"/>
          <p:nvPr/>
        </p:nvSpPr>
        <p:spPr>
          <a:xfrm>
            <a:off x="7891585" y="4605252"/>
            <a:ext cx="4728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DATA MAODELLING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7500D8-2767-14EE-6BC0-F6D9556F48ED}"/>
              </a:ext>
            </a:extLst>
          </p:cNvPr>
          <p:cNvSpPr txBox="1"/>
          <p:nvPr/>
        </p:nvSpPr>
        <p:spPr>
          <a:xfrm>
            <a:off x="9590558" y="6264023"/>
            <a:ext cx="3740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BF8ED5-E61A-19FB-EBAE-66E69BBE8E87}"/>
              </a:ext>
            </a:extLst>
          </p:cNvPr>
          <p:cNvSpPr txBox="1"/>
          <p:nvPr/>
        </p:nvSpPr>
        <p:spPr>
          <a:xfrm>
            <a:off x="11647316" y="7947703"/>
            <a:ext cx="5267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5AF333-60C2-6A6C-2797-7E33D8CE8734}"/>
              </a:ext>
            </a:extLst>
          </p:cNvPr>
          <p:cNvSpPr txBox="1"/>
          <p:nvPr/>
        </p:nvSpPr>
        <p:spPr>
          <a:xfrm>
            <a:off x="785724" y="3577527"/>
            <a:ext cx="56550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7030A0"/>
                </a:solidFill>
              </a:rPr>
              <a:t>16</a:t>
            </a:r>
            <a:r>
              <a:rPr lang="en-IN" sz="48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IN" sz="4800" b="1" dirty="0">
                <a:solidFill>
                  <a:srgbClr val="7030A0"/>
                </a:solidFill>
              </a:rPr>
              <a:t>UNIQUE CATEGORIES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F6AEC-6CF6-6162-858B-786779F0D994}"/>
              </a:ext>
            </a:extLst>
          </p:cNvPr>
          <p:cNvSpPr txBox="1"/>
          <p:nvPr/>
        </p:nvSpPr>
        <p:spPr>
          <a:xfrm>
            <a:off x="6735661" y="2931195"/>
            <a:ext cx="50653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7030A0"/>
                </a:solidFill>
              </a:rPr>
              <a:t>1897 </a:t>
            </a:r>
            <a:r>
              <a:rPr lang="en-IN" sz="6000" b="1" dirty="0">
                <a:solidFill>
                  <a:srgbClr val="7030A0"/>
                </a:solidFill>
              </a:rPr>
              <a:t>REACTIONS TO ANIMAL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47CC7-B948-D1D6-D38D-FD316FD5CDE3}"/>
              </a:ext>
            </a:extLst>
          </p:cNvPr>
          <p:cNvSpPr txBox="1"/>
          <p:nvPr/>
        </p:nvSpPr>
        <p:spPr>
          <a:xfrm>
            <a:off x="12095899" y="3577527"/>
            <a:ext cx="54063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7030A0"/>
                </a:solidFill>
              </a:rPr>
              <a:t>JANUARY </a:t>
            </a:r>
          </a:p>
          <a:p>
            <a:pPr algn="ctr"/>
            <a:r>
              <a:rPr lang="en-IN" sz="4400" b="1" dirty="0">
                <a:solidFill>
                  <a:srgbClr val="7030A0"/>
                </a:solidFill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A3E366-DB47-812F-DF78-B78B949933EA}"/>
              </a:ext>
            </a:extLst>
          </p:cNvPr>
          <p:cNvSpPr txBox="1"/>
          <p:nvPr/>
        </p:nvSpPr>
        <p:spPr>
          <a:xfrm>
            <a:off x="5014452" y="5110005"/>
            <a:ext cx="1002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 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A39F818-4D1A-B939-4CD8-6C34A4F83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4646" y="1685151"/>
            <a:ext cx="13270600" cy="7466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266E95F-20A0-DEE1-99D9-C83361D3DE43}"/>
              </a:ext>
            </a:extLst>
          </p:cNvPr>
          <p:cNvSpPr txBox="1"/>
          <p:nvPr/>
        </p:nvSpPr>
        <p:spPr>
          <a:xfrm>
            <a:off x="5014452" y="5110005"/>
            <a:ext cx="1002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 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4B1F4D-6F98-C790-7453-667A5EF58814}"/>
              </a:ext>
            </a:extLst>
          </p:cNvPr>
          <p:cNvSpPr txBox="1"/>
          <p:nvPr/>
        </p:nvSpPr>
        <p:spPr>
          <a:xfrm>
            <a:off x="5014452" y="5110005"/>
            <a:ext cx="1002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4444FE7-6F52-203D-0030-7332B1009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249" y="2427606"/>
            <a:ext cx="6276404" cy="4800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56437C-6E2F-9439-957D-6186B2BC6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979" y="3384666"/>
            <a:ext cx="5644578" cy="3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357</Words>
  <Application>Microsoft Office PowerPoint</Application>
  <PresentationFormat>Custom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Calibri</vt:lpstr>
      <vt:lpstr>Clear Sans Regular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brithiksha nv</cp:lastModifiedBy>
  <cp:revision>10</cp:revision>
  <dcterms:created xsi:type="dcterms:W3CDTF">2006-08-16T00:00:00Z</dcterms:created>
  <dcterms:modified xsi:type="dcterms:W3CDTF">2024-12-06T12:46:24Z</dcterms:modified>
  <dc:identifier>DAEhDyfaYKE</dc:identifier>
</cp:coreProperties>
</file>