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04" r:id="rId3"/>
    <p:sldId id="284" r:id="rId4"/>
    <p:sldId id="309" r:id="rId5"/>
    <p:sldId id="257" r:id="rId6"/>
    <p:sldId id="306" r:id="rId7"/>
    <p:sldId id="307" r:id="rId8"/>
    <p:sldId id="305" r:id="rId9"/>
    <p:sldId id="262" r:id="rId10"/>
    <p:sldId id="301" r:id="rId11"/>
    <p:sldId id="303" r:id="rId12"/>
    <p:sldId id="302" r:id="rId13"/>
    <p:sldId id="308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26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4660"/>
  </p:normalViewPr>
  <p:slideViewPr>
    <p:cSldViewPr>
      <p:cViewPr varScale="1">
        <p:scale>
          <a:sx n="74" d="100"/>
          <a:sy n="74" d="100"/>
        </p:scale>
        <p:origin x="13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2E7BD-25A3-4D2C-AA81-9A9195476EF7}" type="datetimeFigureOut">
              <a:rPr lang="en-IN" smtClean="0"/>
              <a:pPr/>
              <a:t>06-04-2018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B7BA1-11CB-4413-8D4F-87C2D42E78C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D498-01EA-4F5D-899D-38026161836D}" type="datetime1">
              <a:rPr lang="en-US" smtClean="0"/>
              <a:pPr/>
              <a:t>06-Apr-18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93FA-8101-4E56-A309-7BB6E574F30C}" type="datetime1">
              <a:rPr lang="en-US" smtClean="0"/>
              <a:pPr/>
              <a:t>06-Apr-18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DEE-BC8C-4CF4-831D-F554C30F4635}" type="datetime1">
              <a:rPr lang="en-US" smtClean="0"/>
              <a:pPr/>
              <a:t>06-Apr-18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944F-E501-4E1A-B754-32D82AD72D77}" type="datetime1">
              <a:rPr lang="en-US" smtClean="0"/>
              <a:pPr/>
              <a:t>06-Apr-18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9248-4866-4060-B30C-8DDE71D7BDF5}" type="datetime1">
              <a:rPr lang="en-US" smtClean="0"/>
              <a:pPr/>
              <a:t>06-Apr-18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F174-1BEA-45B7-9CBA-8C1D3956966D}" type="datetime1">
              <a:rPr lang="en-US" smtClean="0"/>
              <a:pPr/>
              <a:t>06-Apr-18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47CC-0307-49B2-BF9D-CCCA2DE34E45}" type="datetime1">
              <a:rPr lang="en-US" smtClean="0"/>
              <a:pPr/>
              <a:t>06-Apr-18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35C3-BB29-4546-8F5B-8683BD3D6D28}" type="datetime1">
              <a:rPr lang="en-US" smtClean="0"/>
              <a:pPr/>
              <a:t>06-Apr-18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4E24-55C4-4FAC-8FBB-42D9734990EA}" type="datetime1">
              <a:rPr lang="en-US" smtClean="0"/>
              <a:pPr/>
              <a:t>06-Apr-18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0F53-975A-49B4-9EBC-1D1844F30E6C}" type="datetime1">
              <a:rPr lang="en-US" smtClean="0"/>
              <a:pPr/>
              <a:t>06-Apr-18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293B-85C9-49E8-8FB0-464F1C0E93AE}" type="datetime1">
              <a:rPr lang="en-US" smtClean="0"/>
              <a:pPr/>
              <a:t>06-Apr-18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9CD29-59ED-416F-858D-5973F14CC345}" type="datetime1">
              <a:rPr lang="en-US" smtClean="0"/>
              <a:pPr/>
              <a:t>06-Apr-18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IN" sz="3600" u="sng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anose="020B0604020202020204" pitchFamily="34" charset="0"/>
              </a:rPr>
              <a:t/>
            </a:r>
            <a:br>
              <a:rPr lang="en-IN" sz="3600" u="sng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anose="020B0604020202020204" pitchFamily="34" charset="0"/>
              </a:rPr>
            </a:br>
            <a:r>
              <a:rPr lang="en-IN" sz="3600" u="sng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anose="020B0604020202020204" pitchFamily="34" charset="0"/>
              </a:rPr>
              <a:t/>
            </a:r>
            <a:br>
              <a:rPr lang="en-IN" sz="3600" u="sng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anose="020B0604020202020204" pitchFamily="34" charset="0"/>
              </a:rPr>
            </a:br>
            <a:r>
              <a:rPr lang="en-IN" sz="3600" u="sng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anose="020B0604020202020204" pitchFamily="34" charset="0"/>
              </a:rPr>
              <a:t/>
            </a:r>
            <a:br>
              <a:rPr lang="en-IN" sz="3600" u="sng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anose="020B0604020202020204" pitchFamily="34" charset="0"/>
              </a:rPr>
            </a:br>
            <a:r>
              <a:rPr lang="en-IN" sz="3600" u="sng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anose="020B0604020202020204" pitchFamily="34" charset="0"/>
              </a:rPr>
              <a:t/>
            </a:r>
            <a:br>
              <a:rPr lang="en-IN" sz="3600" u="sng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anose="020B0604020202020204" pitchFamily="34" charset="0"/>
              </a:rPr>
            </a:br>
            <a:r>
              <a:rPr lang="en-IN" b="1" u="sng" dirty="0" smtClean="0">
                <a:latin typeface="Tw Cen MT" pitchFamily="34" charset="0"/>
              </a:rPr>
              <a:t>DEPRESSION CLASSIFICATION BY ANALYSING USER ACTIVITIES</a:t>
            </a:r>
            <a:r>
              <a:rPr lang="en-IN" sz="3600" u="sng" dirty="0" smtClean="0">
                <a:solidFill>
                  <a:schemeClr val="tx2">
                    <a:lumMod val="50000"/>
                  </a:schemeClr>
                </a:solidFill>
                <a:latin typeface="AR ESSENCE" pitchFamily="2" charset="0"/>
                <a:cs typeface="Arial" panose="020B0604020202020204" pitchFamily="34" charset="0"/>
              </a:rPr>
              <a:t/>
            </a:r>
            <a:br>
              <a:rPr lang="en-IN" sz="3600" u="sng" dirty="0" smtClean="0">
                <a:solidFill>
                  <a:schemeClr val="tx2">
                    <a:lumMod val="50000"/>
                  </a:schemeClr>
                </a:solidFill>
                <a:latin typeface="AR ESSENCE" pitchFamily="2" charset="0"/>
                <a:cs typeface="Arial" panose="020B0604020202020204" pitchFamily="34" charset="0"/>
              </a:rPr>
            </a:br>
            <a:r>
              <a:rPr lang="en-IN" sz="2400" dirty="0" smtClean="0">
                <a:solidFill>
                  <a:schemeClr val="tx2">
                    <a:lumMod val="50000"/>
                  </a:schemeClr>
                </a:solidFill>
                <a:latin typeface="AR ESSENCE" pitchFamily="2" charset="0"/>
                <a:cs typeface="Arial" panose="020B0604020202020204" pitchFamily="34" charset="0"/>
              </a:rPr>
              <a:t>BY</a:t>
            </a:r>
            <a:r>
              <a:rPr lang="en-IN" sz="7200" dirty="0" smtClean="0">
                <a:solidFill>
                  <a:schemeClr val="tx2">
                    <a:lumMod val="50000"/>
                  </a:schemeClr>
                </a:solidFill>
                <a:latin typeface="Algerian" pitchFamily="82" charset="0"/>
                <a:cs typeface="Arial" panose="020B0604020202020204" pitchFamily="34" charset="0"/>
              </a:rPr>
              <a:t/>
            </a:r>
            <a:br>
              <a:rPr lang="en-IN" sz="7200" dirty="0" smtClean="0">
                <a:solidFill>
                  <a:schemeClr val="tx2">
                    <a:lumMod val="50000"/>
                  </a:schemeClr>
                </a:solidFill>
                <a:latin typeface="Algerian" pitchFamily="82" charset="0"/>
                <a:cs typeface="Arial" panose="020B0604020202020204" pitchFamily="34" charset="0"/>
              </a:rPr>
            </a:b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w Cen MT" pitchFamily="34" charset="0"/>
                <a:cs typeface="Arial" panose="020B0604020202020204" pitchFamily="34" charset="0"/>
              </a:rPr>
              <a:t> </a:t>
            </a:r>
            <a:r>
              <a:rPr lang="en-IN" sz="2700" dirty="0" smtClean="0">
                <a:solidFill>
                  <a:schemeClr val="tx2">
                    <a:lumMod val="50000"/>
                  </a:schemeClr>
                </a:solidFill>
                <a:latin typeface="Tw Cen MT" pitchFamily="34" charset="0"/>
                <a:cs typeface="Arial" panose="020B0604020202020204" pitchFamily="34" charset="0"/>
              </a:rPr>
              <a:t>ANJALI KERKETTA (17AT61R06)</a:t>
            </a:r>
            <a:r>
              <a:rPr lang="en-IN" sz="27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/>
            </a:r>
            <a:br>
              <a:rPr lang="en-IN" sz="27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</a:br>
            <a:r>
              <a:rPr lang="en-IN" sz="27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BRITI GANGOPADHYAYA (</a:t>
            </a:r>
            <a:r>
              <a:rPr lang="en-IN" sz="2700" dirty="0" smtClean="0">
                <a:solidFill>
                  <a:schemeClr val="tx2">
                    <a:lumMod val="50000"/>
                  </a:schemeClr>
                </a:solidFill>
                <a:latin typeface="Tw Cen MT" pitchFamily="34" charset="0"/>
                <a:cs typeface="Arial" panose="020B0604020202020204" pitchFamily="34" charset="0"/>
              </a:rPr>
              <a:t>17AT61R0</a:t>
            </a:r>
            <a:r>
              <a:rPr lang="en-IN" sz="27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9)</a:t>
            </a:r>
            <a:r>
              <a:rPr lang="en-IN" sz="2700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anose="020B0604020202020204" pitchFamily="34" charset="0"/>
              </a:rPr>
              <a:t/>
            </a:r>
            <a:br>
              <a:rPr lang="en-IN" sz="2700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anose="020B0604020202020204" pitchFamily="34" charset="0"/>
              </a:rPr>
            </a:br>
            <a:endParaRPr lang="en-IN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876800"/>
            <a:ext cx="8229600" cy="1752600"/>
          </a:xfrm>
        </p:spPr>
        <p:txBody>
          <a:bodyPr>
            <a:normAutofit fontScale="47500" lnSpcReduction="20000"/>
          </a:bodyPr>
          <a:lstStyle/>
          <a:p>
            <a:endParaRPr lang="en-US" b="1" dirty="0" smtClean="0"/>
          </a:p>
          <a:p>
            <a:r>
              <a:rPr lang="en-US" sz="6000" dirty="0" smtClean="0">
                <a:solidFill>
                  <a:schemeClr val="bg2">
                    <a:lumMod val="10000"/>
                  </a:schemeClr>
                </a:solidFill>
                <a:latin typeface="Tw Cen MT" pitchFamily="34" charset="0"/>
              </a:rPr>
              <a:t>ADVANCED TECHNOLOGY DEVELOPMENT CENTRE</a:t>
            </a:r>
          </a:p>
          <a:p>
            <a:r>
              <a:rPr lang="en-US" sz="6000" dirty="0" smtClean="0">
                <a:solidFill>
                  <a:schemeClr val="bg2">
                    <a:lumMod val="10000"/>
                  </a:schemeClr>
                </a:solidFill>
                <a:latin typeface="Tw Cen MT" pitchFamily="34" charset="0"/>
              </a:rPr>
              <a:t>INDIAN INSTITUTE OF TECHNOLOGY</a:t>
            </a:r>
          </a:p>
          <a:p>
            <a:r>
              <a:rPr lang="en-US" sz="6000" dirty="0" smtClean="0">
                <a:solidFill>
                  <a:schemeClr val="bg2">
                    <a:lumMod val="10000"/>
                  </a:schemeClr>
                </a:solidFill>
                <a:latin typeface="Tw Cen MT" pitchFamily="34" charset="0"/>
              </a:rPr>
              <a:t>KHARAGPUR</a:t>
            </a:r>
            <a:endParaRPr lang="en-IN" sz="6000" dirty="0">
              <a:solidFill>
                <a:schemeClr val="bg2">
                  <a:lumMod val="10000"/>
                </a:schemeClr>
              </a:solidFill>
              <a:latin typeface="Tw Cen MT" pitchFamily="34" charset="0"/>
            </a:endParaRP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200400"/>
            <a:ext cx="1524000" cy="166813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2146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ACTIVITY CLASSIFICATION CONFUSION MATRIX</a:t>
            </a:r>
            <a:endParaRPr lang="en-US" u="sn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5393484"/>
              </p:ext>
            </p:extLst>
          </p:nvPr>
        </p:nvGraphicFramePr>
        <p:xfrm>
          <a:off x="152401" y="1542020"/>
          <a:ext cx="8824174" cy="4419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460">
                  <a:extLst>
                    <a:ext uri="{9D8B030D-6E8A-4147-A177-3AD203B41FA5}">
                      <a16:colId xmlns:a16="http://schemas.microsoft.com/office/drawing/2014/main" val="2408613383"/>
                    </a:ext>
                  </a:extLst>
                </a:gridCol>
                <a:gridCol w="1123077">
                  <a:extLst>
                    <a:ext uri="{9D8B030D-6E8A-4147-A177-3AD203B41FA5}">
                      <a16:colId xmlns:a16="http://schemas.microsoft.com/office/drawing/2014/main" val="3458656710"/>
                    </a:ext>
                  </a:extLst>
                </a:gridCol>
                <a:gridCol w="1193268">
                  <a:extLst>
                    <a:ext uri="{9D8B030D-6E8A-4147-A177-3AD203B41FA5}">
                      <a16:colId xmlns:a16="http://schemas.microsoft.com/office/drawing/2014/main" val="3355651421"/>
                    </a:ext>
                  </a:extLst>
                </a:gridCol>
                <a:gridCol w="832281">
                  <a:extLst>
                    <a:ext uri="{9D8B030D-6E8A-4147-A177-3AD203B41FA5}">
                      <a16:colId xmlns:a16="http://schemas.microsoft.com/office/drawing/2014/main" val="2582764578"/>
                    </a:ext>
                  </a:extLst>
                </a:gridCol>
                <a:gridCol w="1103022">
                  <a:extLst>
                    <a:ext uri="{9D8B030D-6E8A-4147-A177-3AD203B41FA5}">
                      <a16:colId xmlns:a16="http://schemas.microsoft.com/office/drawing/2014/main" val="3600058588"/>
                    </a:ext>
                  </a:extLst>
                </a:gridCol>
                <a:gridCol w="1103022">
                  <a:extLst>
                    <a:ext uri="{9D8B030D-6E8A-4147-A177-3AD203B41FA5}">
                      <a16:colId xmlns:a16="http://schemas.microsoft.com/office/drawing/2014/main" val="71230974"/>
                    </a:ext>
                  </a:extLst>
                </a:gridCol>
                <a:gridCol w="1103022">
                  <a:extLst>
                    <a:ext uri="{9D8B030D-6E8A-4147-A177-3AD203B41FA5}">
                      <a16:colId xmlns:a16="http://schemas.microsoft.com/office/drawing/2014/main" val="3085437630"/>
                    </a:ext>
                  </a:extLst>
                </a:gridCol>
                <a:gridCol w="1103022">
                  <a:extLst>
                    <a:ext uri="{9D8B030D-6E8A-4147-A177-3AD203B41FA5}">
                      <a16:colId xmlns:a16="http://schemas.microsoft.com/office/drawing/2014/main" val="520308345"/>
                    </a:ext>
                  </a:extLst>
                </a:gridCol>
              </a:tblGrid>
              <a:tr h="766308">
                <a:tc>
                  <a:txBody>
                    <a:bodyPr/>
                    <a:lstStyle/>
                    <a:p>
                      <a:r>
                        <a:rPr lang="en-US" dirty="0" smtClean="0"/>
                        <a:t>Actual/Predicted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Downstairs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Jogging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Upstairs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16157"/>
                  </a:ext>
                </a:extLst>
              </a:tr>
              <a:tr h="937505">
                <a:tc>
                  <a:txBody>
                    <a:bodyPr/>
                    <a:lstStyle/>
                    <a:p>
                      <a:r>
                        <a:rPr lang="en-US" dirty="0" smtClean="0"/>
                        <a:t>Downstairs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951681"/>
                  </a:ext>
                </a:extLst>
              </a:tr>
              <a:tr h="543158">
                <a:tc>
                  <a:txBody>
                    <a:bodyPr/>
                    <a:lstStyle/>
                    <a:p>
                      <a:r>
                        <a:rPr lang="en-US" dirty="0" smtClean="0"/>
                        <a:t>Jogging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971042"/>
                  </a:ext>
                </a:extLst>
              </a:tr>
              <a:tr h="543158">
                <a:tc>
                  <a:txBody>
                    <a:bodyPr/>
                    <a:lstStyle/>
                    <a:p>
                      <a:r>
                        <a:rPr lang="en-US" dirty="0" smtClean="0"/>
                        <a:t>Sitting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199416"/>
                  </a:ext>
                </a:extLst>
              </a:tr>
              <a:tr h="543158">
                <a:tc>
                  <a:txBody>
                    <a:bodyPr/>
                    <a:lstStyle/>
                    <a:p>
                      <a:r>
                        <a:rPr lang="en-US" dirty="0" smtClean="0"/>
                        <a:t>Standing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61119"/>
                  </a:ext>
                </a:extLst>
              </a:tr>
              <a:tr h="543158">
                <a:tc>
                  <a:txBody>
                    <a:bodyPr/>
                    <a:lstStyle/>
                    <a:p>
                      <a:r>
                        <a:rPr lang="en-US" dirty="0" smtClean="0"/>
                        <a:t>Upstairs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93846"/>
                  </a:ext>
                </a:extLst>
              </a:tr>
              <a:tr h="543158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5218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11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21465"/>
            <a:ext cx="8229600" cy="1143000"/>
          </a:xfrm>
        </p:spPr>
        <p:txBody>
          <a:bodyPr>
            <a:normAutofit/>
          </a:bodyPr>
          <a:lstStyle/>
          <a:p>
            <a:r>
              <a:rPr lang="en-US" u="sng" dirty="0" smtClean="0"/>
              <a:t>RESULTS ON STORED DATA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1323"/>
            <a:ext cx="3733800" cy="55801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295399"/>
            <a:ext cx="5029200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59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21465"/>
            <a:ext cx="8229600" cy="1143000"/>
          </a:xfrm>
        </p:spPr>
        <p:txBody>
          <a:bodyPr>
            <a:normAutofit/>
          </a:bodyPr>
          <a:lstStyle/>
          <a:p>
            <a:r>
              <a:rPr lang="en-US" u="sng" dirty="0" smtClean="0"/>
              <a:t>RESULTS ON STORED DATA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376"/>
            <a:ext cx="4114800" cy="55165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295400"/>
            <a:ext cx="5181600" cy="525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00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u="sng" dirty="0" smtClean="0">
                <a:latin typeface="Tw Cen MT" pitchFamily="34" charset="0"/>
              </a:rPr>
              <a:t>RESULTS</a:t>
            </a:r>
            <a:endParaRPr lang="en-IN" sz="3200" b="1" u="sng" dirty="0"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IN" sz="2400" dirty="0" err="1" smtClean="0">
                <a:latin typeface="Tw Cen MT" pitchFamily="34" charset="0"/>
              </a:rPr>
              <a:t>Matlab</a:t>
            </a:r>
            <a:r>
              <a:rPr lang="en-IN" sz="2400" dirty="0" smtClean="0">
                <a:latin typeface="Tw Cen MT" pitchFamily="34" charset="0"/>
              </a:rPr>
              <a:t> 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8382000" cy="4062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9185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u="sng" dirty="0" smtClean="0">
                <a:latin typeface="Tw Cen MT" pitchFamily="34" charset="0"/>
              </a:rPr>
              <a:t>DEPRESSION CLASSIFICATION</a:t>
            </a:r>
            <a:endParaRPr lang="en-IN" sz="3200" b="1" u="sng" dirty="0"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Dataset</a:t>
            </a:r>
          </a:p>
          <a:p>
            <a:pPr marL="0" indent="0">
              <a:buNone/>
            </a:pPr>
            <a:r>
              <a:rPr lang="en-US" sz="2600" dirty="0"/>
              <a:t>In total, 5,423 children </a:t>
            </a:r>
            <a:r>
              <a:rPr lang="en-US" sz="2600" dirty="0" smtClean="0"/>
              <a:t>participating in </a:t>
            </a:r>
            <a:r>
              <a:rPr lang="en-US" sz="2600" dirty="0"/>
              <a:t>ALSPAC </a:t>
            </a:r>
            <a:r>
              <a:rPr lang="en-US" sz="2600" dirty="0" smtClean="0"/>
              <a:t>at a mean age 18</a:t>
            </a:r>
            <a:r>
              <a:rPr lang="en-US" sz="2600" dirty="0"/>
              <a:t> years and were asked to wear an accelerometer for </a:t>
            </a:r>
            <a:r>
              <a:rPr lang="en-US" sz="2600" dirty="0" smtClean="0"/>
              <a:t>a week</a:t>
            </a:r>
            <a:r>
              <a:rPr lang="en-US" sz="2600" dirty="0"/>
              <a:t>. Data on physical activity were available for 3,357 children (62% of clinic attenders) who had worn the accelerometer for at least 10 h per day for at least 3 </a:t>
            </a:r>
            <a:r>
              <a:rPr lang="en-US" sz="2600" dirty="0" smtClean="0"/>
              <a:t>days. </a:t>
            </a:r>
            <a:r>
              <a:rPr lang="en-US" sz="2600" dirty="0"/>
              <a:t>The majority of these (</a:t>
            </a:r>
            <a:r>
              <a:rPr lang="en-US" sz="2600" i="1" dirty="0"/>
              <a:t>n</a:t>
            </a:r>
            <a:r>
              <a:rPr lang="en-US" sz="2600" dirty="0"/>
              <a:t> = 3,298) had completed the </a:t>
            </a:r>
            <a:r>
              <a:rPr lang="en-US" sz="2600" dirty="0" smtClean="0"/>
              <a:t>PHQ-9 </a:t>
            </a:r>
            <a:r>
              <a:rPr lang="en-US" sz="2600" dirty="0"/>
              <a:t>in the clinic. Data on potential confounders (listed in items 1–5 above) were available for 2,951 adolescents.</a:t>
            </a:r>
          </a:p>
          <a:p>
            <a:pPr marL="0" indent="0">
              <a:buNone/>
            </a:pPr>
            <a:endParaRPr lang="en-IN" sz="2400" dirty="0" smtClean="0">
              <a:latin typeface="Tw Cen M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2400" y="6308725"/>
            <a:ext cx="8839200" cy="365125"/>
          </a:xfrm>
        </p:spPr>
        <p:txBody>
          <a:bodyPr/>
          <a:lstStyle/>
          <a:p>
            <a:pPr algn="l"/>
            <a:r>
              <a:rPr lang="en-US" dirty="0"/>
              <a:t>Physical activity and depression in adolescents: cross-sectional findings from the ALSPAC </a:t>
            </a:r>
            <a:r>
              <a:rPr lang="en-US" dirty="0" smtClean="0"/>
              <a:t>cohort Nicola </a:t>
            </a:r>
            <a:r>
              <a:rPr lang="en-US" dirty="0"/>
              <a:t>J. </a:t>
            </a:r>
            <a:r>
              <a:rPr lang="en-US" dirty="0" err="1" smtClean="0"/>
              <a:t>Wiles,correspondingauthor</a:t>
            </a:r>
            <a:r>
              <a:rPr lang="en-US" dirty="0" smtClean="0"/>
              <a:t> </a:t>
            </a:r>
            <a:r>
              <a:rPr lang="en-US" dirty="0"/>
              <a:t>Anne M. </a:t>
            </a:r>
            <a:r>
              <a:rPr lang="en-US" dirty="0" err="1" smtClean="0"/>
              <a:t>Haase,Debbie</a:t>
            </a:r>
            <a:r>
              <a:rPr lang="en-US" dirty="0" smtClean="0"/>
              <a:t> </a:t>
            </a:r>
            <a:r>
              <a:rPr lang="en-US" dirty="0"/>
              <a:t>A. </a:t>
            </a:r>
            <a:r>
              <a:rPr lang="en-US" dirty="0" err="1"/>
              <a:t>Lawlor</a:t>
            </a:r>
            <a:r>
              <a:rPr lang="en-US" dirty="0" smtClean="0"/>
              <a:t>, </a:t>
            </a:r>
            <a:r>
              <a:rPr lang="en-US" dirty="0"/>
              <a:t>Andy </a:t>
            </a:r>
            <a:r>
              <a:rPr lang="en-US" dirty="0" err="1" smtClean="0"/>
              <a:t>Ness,and</a:t>
            </a:r>
            <a:r>
              <a:rPr lang="en-US" dirty="0" smtClean="0"/>
              <a:t> </a:t>
            </a:r>
            <a:r>
              <a:rPr lang="en-US" dirty="0"/>
              <a:t>Glyn </a:t>
            </a:r>
            <a:r>
              <a:rPr lang="en-US" dirty="0" smtClean="0"/>
              <a:t>Lewis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80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614" y="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u="sng" dirty="0" smtClean="0">
                <a:latin typeface="Tw Cen MT" pitchFamily="34" charset="0"/>
              </a:rPr>
              <a:t>FEATURES</a:t>
            </a:r>
            <a:endParaRPr lang="en-IN" sz="3200" b="1" u="sng" dirty="0"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077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>
                <a:latin typeface="Tw Cen MT" panose="020B0602020104020603" pitchFamily="34" charset="0"/>
              </a:rPr>
              <a:t>User Input</a:t>
            </a:r>
          </a:p>
          <a:p>
            <a:pPr marL="0" indent="0">
              <a:buNone/>
            </a:pPr>
            <a:r>
              <a:rPr lang="en-US" sz="2400" dirty="0" smtClean="0">
                <a:latin typeface="Tw Cen MT" panose="020B0602020104020603" pitchFamily="34" charset="0"/>
              </a:rPr>
              <a:t>1)Depression Questioner Score (PHQ-9)</a:t>
            </a:r>
          </a:p>
          <a:p>
            <a:pPr marL="0" indent="0">
              <a:buNone/>
            </a:pPr>
            <a:r>
              <a:rPr lang="en-US" sz="2400" dirty="0">
                <a:latin typeface="Tw Cen MT" panose="020B0602020104020603" pitchFamily="34" charset="0"/>
              </a:rPr>
              <a:t>Depression Severity: 0-4 none, 5-9 mild, 10-14 moderate, 15-19 moderately severe, 20-27 severe</a:t>
            </a:r>
            <a:r>
              <a:rPr lang="en-US" sz="2400" dirty="0" smtClean="0">
                <a:latin typeface="Tw Cen MT" panose="020B0602020104020603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w Cen MT" panose="020B0602020104020603" pitchFamily="34" charset="0"/>
              </a:rPr>
              <a:t>3) </a:t>
            </a:r>
            <a:r>
              <a:rPr lang="en-US" sz="2400" dirty="0" smtClean="0">
                <a:latin typeface="Tw Cen MT" panose="020B0602020104020603" pitchFamily="34" charset="0"/>
              </a:rPr>
              <a:t>Gender </a:t>
            </a:r>
            <a:endParaRPr lang="en-US" sz="2400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Tw Cen MT" panose="020B0602020104020603" pitchFamily="34" charset="0"/>
              </a:rPr>
              <a:t>4) </a:t>
            </a:r>
            <a:r>
              <a:rPr lang="en-US" sz="2400" dirty="0" smtClean="0">
                <a:latin typeface="Tw Cen MT" panose="020B0602020104020603" pitchFamily="34" charset="0"/>
              </a:rPr>
              <a:t>Age </a:t>
            </a:r>
            <a:endParaRPr lang="en-US" sz="2400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Tw Cen MT" panose="020B0602020104020603" pitchFamily="34" charset="0"/>
              </a:rPr>
              <a:t>3) </a:t>
            </a:r>
            <a:r>
              <a:rPr lang="en-US" sz="2400" dirty="0" smtClean="0">
                <a:latin typeface="Tw Cen MT" panose="020B0602020104020603" pitchFamily="34" charset="0"/>
              </a:rPr>
              <a:t>Markers </a:t>
            </a:r>
            <a:r>
              <a:rPr lang="en-US" sz="2400" dirty="0">
                <a:latin typeface="Tw Cen MT" panose="020B0602020104020603" pitchFamily="34" charset="0"/>
              </a:rPr>
              <a:t>of socioeconomic position (SEP</a:t>
            </a:r>
            <a:r>
              <a:rPr lang="en-US" sz="2400" dirty="0" smtClean="0">
                <a:latin typeface="Tw Cen MT" panose="020B0602020104020603" pitchFamily="34" charset="0"/>
              </a:rPr>
              <a:t>) - (0 1 2)</a:t>
            </a:r>
            <a:endParaRPr lang="en-US" sz="2400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Tw Cen MT" panose="020B0602020104020603" pitchFamily="34" charset="0"/>
              </a:rPr>
              <a:t>4) Obesity</a:t>
            </a:r>
          </a:p>
          <a:p>
            <a:pPr marL="0" indent="0">
              <a:buNone/>
            </a:pPr>
            <a:r>
              <a:rPr lang="en-US" sz="2400" dirty="0">
                <a:latin typeface="Tw Cen MT" panose="020B0602020104020603" pitchFamily="34" charset="0"/>
              </a:rPr>
              <a:t>5) </a:t>
            </a:r>
            <a:r>
              <a:rPr lang="en-US" sz="2400" dirty="0" smtClean="0">
                <a:latin typeface="Tw Cen MT" panose="020B0602020104020603" pitchFamily="34" charset="0"/>
              </a:rPr>
              <a:t>Substance use</a:t>
            </a:r>
          </a:p>
          <a:p>
            <a:pPr marL="0" indent="0">
              <a:buNone/>
            </a:pPr>
            <a:r>
              <a:rPr lang="en-US" sz="2400" b="1" u="sng" dirty="0" smtClean="0">
                <a:latin typeface="Tw Cen MT" panose="020B0602020104020603" pitchFamily="34" charset="0"/>
              </a:rPr>
              <a:t>Calculated by the application</a:t>
            </a:r>
          </a:p>
          <a:p>
            <a:pPr marL="0" indent="0">
              <a:buNone/>
            </a:pPr>
            <a:r>
              <a:rPr lang="en-US" sz="2400" dirty="0">
                <a:latin typeface="Tw Cen MT" panose="020B0602020104020603" pitchFamily="34" charset="0"/>
              </a:rPr>
              <a:t>6</a:t>
            </a:r>
            <a:r>
              <a:rPr lang="en-US" sz="2400" dirty="0" smtClean="0">
                <a:latin typeface="Tw Cen MT" panose="020B0602020104020603" pitchFamily="34" charset="0"/>
              </a:rPr>
              <a:t>) Activity (Sedentary and MVPA)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2400" y="6308725"/>
            <a:ext cx="8839200" cy="365125"/>
          </a:xfrm>
        </p:spPr>
        <p:txBody>
          <a:bodyPr/>
          <a:lstStyle/>
          <a:p>
            <a:pPr algn="l"/>
            <a:r>
              <a:rPr lang="en-US" dirty="0"/>
              <a:t>Physical activity and depression in adolescents: cross-sectional findings from the ALSPAC </a:t>
            </a:r>
            <a:r>
              <a:rPr lang="en-US" dirty="0" smtClean="0"/>
              <a:t>cohort Nicola </a:t>
            </a:r>
            <a:r>
              <a:rPr lang="en-US" dirty="0"/>
              <a:t>J. </a:t>
            </a:r>
            <a:r>
              <a:rPr lang="en-US" dirty="0" err="1"/>
              <a:t>Wiles,corresponding</a:t>
            </a:r>
            <a:r>
              <a:rPr lang="en-US" dirty="0"/>
              <a:t> author1 Anne M. </a:t>
            </a:r>
            <a:r>
              <a:rPr lang="en-US" dirty="0" err="1" smtClean="0"/>
              <a:t>Haase,Debbie</a:t>
            </a:r>
            <a:r>
              <a:rPr lang="en-US" dirty="0" smtClean="0"/>
              <a:t> </a:t>
            </a:r>
            <a:r>
              <a:rPr lang="en-US" dirty="0"/>
              <a:t>A. </a:t>
            </a:r>
            <a:r>
              <a:rPr lang="en-US" dirty="0" err="1"/>
              <a:t>Lawlor</a:t>
            </a:r>
            <a:r>
              <a:rPr lang="en-US" dirty="0" smtClean="0"/>
              <a:t>, </a:t>
            </a:r>
            <a:r>
              <a:rPr lang="en-US" dirty="0"/>
              <a:t>Andy </a:t>
            </a:r>
            <a:r>
              <a:rPr lang="en-US" dirty="0" err="1" smtClean="0"/>
              <a:t>Ness,and</a:t>
            </a:r>
            <a:r>
              <a:rPr lang="en-US" dirty="0" smtClean="0"/>
              <a:t> </a:t>
            </a:r>
            <a:r>
              <a:rPr lang="en-US" dirty="0"/>
              <a:t>Glyn Lewis1</a:t>
            </a:r>
          </a:p>
        </p:txBody>
      </p:sp>
    </p:spTree>
    <p:extLst>
      <p:ext uri="{BB962C8B-B14F-4D97-AF65-F5344CB8AC3E}">
        <p14:creationId xmlns:p14="http://schemas.microsoft.com/office/powerpoint/2010/main" val="3373457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u="sng" dirty="0" smtClean="0">
                <a:latin typeface="Tw Cen MT" pitchFamily="34" charset="0"/>
              </a:rPr>
              <a:t>DATA DISTRIBUTION</a:t>
            </a:r>
            <a:endParaRPr lang="en-IN" sz="3200" b="1" u="sng" dirty="0">
              <a:latin typeface="Tw Cen M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48" y="1524000"/>
            <a:ext cx="6535252" cy="42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14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488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u="sng" dirty="0" smtClean="0">
                <a:latin typeface="Tw Cen MT" pitchFamily="34" charset="0"/>
              </a:rPr>
              <a:t>DATA PREPROCESSING</a:t>
            </a:r>
            <a:endParaRPr lang="en-IN" sz="3200" b="1" u="sng" dirty="0">
              <a:latin typeface="Tw Cen M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64" y="4200779"/>
            <a:ext cx="7019536" cy="20276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08" y="966706"/>
            <a:ext cx="7019536" cy="20316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3182144"/>
            <a:ext cx="2396002" cy="75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31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488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u="sng" dirty="0" smtClean="0">
                <a:latin typeface="Tw Cen MT" pitchFamily="34" charset="0"/>
              </a:rPr>
              <a:t>LOGISTIC REGRESSION</a:t>
            </a:r>
            <a:endParaRPr lang="en-IN" sz="3200" b="1" u="sng" dirty="0">
              <a:latin typeface="Tw Cen M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806" y="1220787"/>
            <a:ext cx="8382000" cy="513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latin typeface="Tw Cen MT" pitchFamily="34" charset="0"/>
              </a:rPr>
              <a:t>    </a:t>
            </a:r>
            <a:r>
              <a:rPr lang="en-US" sz="2400" b="1" dirty="0">
                <a:latin typeface="Tw Cen MT" pitchFamily="34" charset="0"/>
              </a:rPr>
              <a:t>Logistic regression </a:t>
            </a:r>
            <a:r>
              <a:rPr lang="en-US" sz="2400" dirty="0">
                <a:latin typeface="Tw Cen MT" pitchFamily="34" charset="0"/>
              </a:rPr>
              <a:t>is a statistical method for analyzing a dataset in which there are one or more independent variables that determine an outcome.</a:t>
            </a:r>
            <a:endParaRPr lang="en-IN" dirty="0">
              <a:latin typeface="Tw Cen MT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58243"/>
            <a:ext cx="3419475" cy="2200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684431" y="2590800"/>
                <a:ext cx="470937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h(x)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:endParaRPr lang="en-US" baseline="-25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431" y="2590800"/>
                <a:ext cx="4709375" cy="1569660"/>
              </a:xfrm>
              <a:prstGeom prst="rect">
                <a:avLst/>
              </a:prstGeom>
              <a:blipFill>
                <a:blip r:embed="rId3"/>
                <a:stretch>
                  <a:fillRect l="-1035" t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743879"/>
            <a:ext cx="38862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82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488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u="sng" dirty="0" smtClean="0">
                <a:latin typeface="Tw Cen MT" pitchFamily="34" charset="0"/>
              </a:rPr>
              <a:t>GRADIENT DESCENT</a:t>
            </a:r>
            <a:endParaRPr lang="en-IN" sz="3200" b="1" u="sng" dirty="0">
              <a:latin typeface="Tw Cen M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05" y="1066800"/>
            <a:ext cx="8467725" cy="904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927806"/>
            <a:ext cx="133837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147006"/>
            <a:ext cx="7295539" cy="217746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239000" y="2895600"/>
            <a:ext cx="762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" y="56388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Alpha = </a:t>
            </a:r>
            <a:r>
              <a:rPr lang="en-US" b="1" dirty="0"/>
              <a:t>0.03 Lambda = 0.01 </a:t>
            </a:r>
            <a:r>
              <a:rPr lang="en-US" b="1" dirty="0" err="1"/>
              <a:t>batch_size</a:t>
            </a:r>
            <a:r>
              <a:rPr lang="en-US" b="1" dirty="0"/>
              <a:t> = 30</a:t>
            </a:r>
          </a:p>
        </p:txBody>
      </p:sp>
    </p:spTree>
    <p:extLst>
      <p:ext uri="{BB962C8B-B14F-4D97-AF65-F5344CB8AC3E}">
        <p14:creationId xmlns:p14="http://schemas.microsoft.com/office/powerpoint/2010/main" val="333727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u="sng" dirty="0" smtClean="0">
                <a:latin typeface="Tw Cen MT" pitchFamily="34" charset="0"/>
              </a:rPr>
              <a:t>PRODUCT DESCRIPTION</a:t>
            </a:r>
            <a:endParaRPr lang="en-IN" u="sng" dirty="0"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latin typeface="Tw Cen MT" pitchFamily="34" charset="0"/>
              </a:rPr>
              <a:t>    A Depression Monitoring System which will analyse the daily activities and other parameters such as location , exposure to light etc of an user and based on the data collected over a period of time will be able to predict   whether the user is depressed or not.</a:t>
            </a:r>
            <a:endParaRPr lang="en-IN" dirty="0">
              <a:latin typeface="Tw Cen M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46416"/>
            <a:ext cx="914400" cy="102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3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488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u="sng" dirty="0" smtClean="0">
                <a:latin typeface="Tw Cen MT" pitchFamily="34" charset="0"/>
              </a:rPr>
              <a:t>RESULTS</a:t>
            </a:r>
            <a:endParaRPr lang="en-IN" sz="3200" b="1" u="sng" dirty="0">
              <a:latin typeface="Tw Cen M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39000" y="2895600"/>
            <a:ext cx="762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" y="104082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1500 Iterations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86" y="1305687"/>
            <a:ext cx="3895725" cy="2771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01" y="4053894"/>
            <a:ext cx="3867150" cy="28384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29200" y="9982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10000 Iterations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678" y="1367600"/>
            <a:ext cx="3943350" cy="2647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287" y="4019550"/>
            <a:ext cx="38385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50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2514600"/>
            <a:ext cx="4800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 smtClean="0">
                <a:latin typeface="Tw Cen MT" pitchFamily="34" charset="0"/>
              </a:rPr>
              <a:t>THANK YOU</a:t>
            </a:r>
            <a:endParaRPr lang="en-IN" sz="6000" dirty="0">
              <a:latin typeface="Tw Cen MT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838200"/>
            <a:ext cx="2724150" cy="1676400"/>
          </a:xfrm>
          <a:prstGeom prst="rect">
            <a:avLst/>
          </a:prstGeom>
        </p:spPr>
      </p:pic>
      <p:pic>
        <p:nvPicPr>
          <p:cNvPr id="7" name="Picture 6" descr="downloa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276600"/>
            <a:ext cx="1971675" cy="23145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IN" sz="4400" dirty="0" smtClean="0">
                <a:latin typeface="Tw Cen MT" pitchFamily="34" charset="0"/>
              </a:rPr>
              <a:t>  </a:t>
            </a:r>
            <a:r>
              <a:rPr lang="en-IN" u="sng" dirty="0" smtClean="0">
                <a:latin typeface="Tw Cen MT" pitchFamily="34" charset="0"/>
              </a:rPr>
              <a:t>DESIGN</a:t>
            </a:r>
          </a:p>
          <a:p>
            <a:pPr>
              <a:buNone/>
            </a:pPr>
            <a:endParaRPr lang="en-IN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447800" y="3733800"/>
            <a:ext cx="1143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Sensor and user data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>
            <a:off x="1066800" y="38862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 rot="18317022">
            <a:off x="1465859" y="2880719"/>
            <a:ext cx="1788181" cy="222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4038600" y="38862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4419600" y="22860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 rot="5400000">
            <a:off x="2590800" y="2895600"/>
            <a:ext cx="1371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2819400" y="3657600"/>
            <a:ext cx="1219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Filtering</a:t>
            </a:r>
            <a:endParaRPr lang="en-IN" dirty="0"/>
          </a:p>
        </p:txBody>
      </p:sp>
      <p:sp>
        <p:nvSpPr>
          <p:cNvPr id="15" name="Right Arrow 14"/>
          <p:cNvSpPr/>
          <p:nvPr/>
        </p:nvSpPr>
        <p:spPr>
          <a:xfrm>
            <a:off x="4419600" y="32004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Arrow 16"/>
          <p:cNvSpPr/>
          <p:nvPr/>
        </p:nvSpPr>
        <p:spPr>
          <a:xfrm>
            <a:off x="4419600" y="38862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/>
          <p:cNvCxnSpPr/>
          <p:nvPr/>
        </p:nvCxnSpPr>
        <p:spPr>
          <a:xfrm>
            <a:off x="4419600" y="2286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800600" y="20574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Average acceleration</a:t>
            </a:r>
            <a:endParaRPr lang="en-IN" dirty="0"/>
          </a:p>
        </p:txBody>
      </p:sp>
      <p:sp>
        <p:nvSpPr>
          <p:cNvPr id="22" name="Rounded Rectangle 21"/>
          <p:cNvSpPr/>
          <p:nvPr/>
        </p:nvSpPr>
        <p:spPr>
          <a:xfrm>
            <a:off x="4724400" y="29718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Variance</a:t>
            </a:r>
            <a:endParaRPr lang="en-IN" dirty="0"/>
          </a:p>
        </p:txBody>
      </p:sp>
      <p:sp>
        <p:nvSpPr>
          <p:cNvPr id="23" name="Rounded Rectangle 22"/>
          <p:cNvSpPr/>
          <p:nvPr/>
        </p:nvSpPr>
        <p:spPr>
          <a:xfrm>
            <a:off x="4800600" y="4648200"/>
            <a:ext cx="1752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Average Resultant acceleration</a:t>
            </a:r>
            <a:endParaRPr lang="en-IN" dirty="0"/>
          </a:p>
        </p:txBody>
      </p:sp>
      <p:sp>
        <p:nvSpPr>
          <p:cNvPr id="24" name="Rounded Rectangle 23"/>
          <p:cNvSpPr/>
          <p:nvPr/>
        </p:nvSpPr>
        <p:spPr>
          <a:xfrm>
            <a:off x="4724400" y="3810000"/>
            <a:ext cx="1905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Average Absolute difference</a:t>
            </a:r>
            <a:endParaRPr lang="en-IN" dirty="0"/>
          </a:p>
        </p:txBody>
      </p:sp>
      <p:sp>
        <p:nvSpPr>
          <p:cNvPr id="25" name="Right Arrow 24"/>
          <p:cNvSpPr/>
          <p:nvPr/>
        </p:nvSpPr>
        <p:spPr>
          <a:xfrm>
            <a:off x="4419600" y="48768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>
            <a:off x="4419600" y="57912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ounded Rectangle 28"/>
          <p:cNvSpPr/>
          <p:nvPr/>
        </p:nvSpPr>
        <p:spPr>
          <a:xfrm>
            <a:off x="4724400" y="5562600"/>
            <a:ext cx="1905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Average time between peaks</a:t>
            </a:r>
            <a:endParaRPr lang="en-IN" dirty="0"/>
          </a:p>
        </p:txBody>
      </p:sp>
      <p:sp>
        <p:nvSpPr>
          <p:cNvPr id="30" name="Rounded Rectangle 29"/>
          <p:cNvSpPr/>
          <p:nvPr/>
        </p:nvSpPr>
        <p:spPr>
          <a:xfrm>
            <a:off x="7162800" y="1951037"/>
            <a:ext cx="1981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Activity classification and Step Counting</a:t>
            </a:r>
            <a:endParaRPr lang="en-IN" dirty="0"/>
          </a:p>
        </p:txBody>
      </p:sp>
      <p:sp>
        <p:nvSpPr>
          <p:cNvPr id="31" name="Right Arrow 30"/>
          <p:cNvSpPr/>
          <p:nvPr/>
        </p:nvSpPr>
        <p:spPr>
          <a:xfrm rot="5400000">
            <a:off x="8001000" y="38862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ight Arrow 31"/>
          <p:cNvSpPr/>
          <p:nvPr/>
        </p:nvSpPr>
        <p:spPr>
          <a:xfrm rot="5400000">
            <a:off x="8001000" y="2819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ight Arrow 32"/>
          <p:cNvSpPr/>
          <p:nvPr/>
        </p:nvSpPr>
        <p:spPr>
          <a:xfrm rot="5400000">
            <a:off x="7937590" y="5016409"/>
            <a:ext cx="50781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ounded Rectangle 33"/>
          <p:cNvSpPr/>
          <p:nvPr/>
        </p:nvSpPr>
        <p:spPr>
          <a:xfrm>
            <a:off x="7162800" y="3124200"/>
            <a:ext cx="1981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Activity type, MAVP duration </a:t>
            </a:r>
            <a:r>
              <a:rPr lang="en-IN" dirty="0" err="1" smtClean="0"/>
              <a:t>etc</a:t>
            </a:r>
            <a:endParaRPr lang="en-IN" dirty="0"/>
          </a:p>
        </p:txBody>
      </p:sp>
      <p:sp>
        <p:nvSpPr>
          <p:cNvPr id="35" name="Rounded Rectangle 34"/>
          <p:cNvSpPr/>
          <p:nvPr/>
        </p:nvSpPr>
        <p:spPr>
          <a:xfrm>
            <a:off x="7162800" y="4191000"/>
            <a:ext cx="1981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Combine with user input (Age, PHQ-9 score </a:t>
            </a:r>
            <a:r>
              <a:rPr lang="en-IN" dirty="0" err="1" smtClean="0"/>
              <a:t>etc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6" name="Rounded Rectangle 35"/>
          <p:cNvSpPr/>
          <p:nvPr/>
        </p:nvSpPr>
        <p:spPr>
          <a:xfrm>
            <a:off x="7162800" y="5410200"/>
            <a:ext cx="1981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Depression classification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3124200" y="1600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CLOUD </a:t>
            </a:r>
            <a:endParaRPr lang="en-IN" dirty="0"/>
          </a:p>
        </p:txBody>
      </p:sp>
      <p:cxnSp>
        <p:nvCxnSpPr>
          <p:cNvPr id="41" name="Straight Arrow Connector 40"/>
          <p:cNvCxnSpPr>
            <a:stCxn id="22" idx="3"/>
            <a:endCxn id="30" idx="1"/>
          </p:cNvCxnSpPr>
          <p:nvPr/>
        </p:nvCxnSpPr>
        <p:spPr>
          <a:xfrm flipV="1">
            <a:off x="6477000" y="2332037"/>
            <a:ext cx="685800" cy="944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553200" y="2590800"/>
            <a:ext cx="6096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553200" y="2667000"/>
            <a:ext cx="685800" cy="297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477000" y="2743200"/>
            <a:ext cx="6858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1" idx="3"/>
          </p:cNvCxnSpPr>
          <p:nvPr/>
        </p:nvCxnSpPr>
        <p:spPr>
          <a:xfrm flipV="1">
            <a:off x="6553200" y="22860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u="sng" dirty="0" smtClean="0">
                <a:latin typeface="Tw Cen MT" pitchFamily="34" charset="0"/>
              </a:rPr>
              <a:t>TEAM RESPONSIBILITIES</a:t>
            </a:r>
            <a:endParaRPr lang="en-IN" u="sng" dirty="0"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w Cen MT" pitchFamily="34" charset="0"/>
              </a:rPr>
              <a:t>Briti </a:t>
            </a:r>
            <a:r>
              <a:rPr lang="en-IN" sz="2400" dirty="0" err="1" smtClean="0">
                <a:latin typeface="Tw Cen MT" pitchFamily="34" charset="0"/>
              </a:rPr>
              <a:t>Gangopadhyay</a:t>
            </a:r>
            <a:r>
              <a:rPr lang="en-IN" sz="2400" dirty="0" smtClean="0">
                <a:latin typeface="Tw Cen MT" pitchFamily="34" charset="0"/>
              </a:rPr>
              <a:t> – Application Development, Data analysis and Activity Prediction</a:t>
            </a:r>
          </a:p>
          <a:p>
            <a:r>
              <a:rPr lang="en-IN" sz="2400" dirty="0" smtClean="0">
                <a:latin typeface="Tw Cen MT" pitchFamily="34" charset="0"/>
              </a:rPr>
              <a:t>Anjali </a:t>
            </a:r>
            <a:r>
              <a:rPr lang="en-IN" sz="2400" dirty="0" err="1" smtClean="0">
                <a:latin typeface="Tw Cen MT" pitchFamily="34" charset="0"/>
              </a:rPr>
              <a:t>Kerketta</a:t>
            </a:r>
            <a:r>
              <a:rPr lang="en-IN" sz="2400" dirty="0" smtClean="0">
                <a:latin typeface="Tw Cen MT" pitchFamily="34" charset="0"/>
              </a:rPr>
              <a:t> – </a:t>
            </a:r>
            <a:r>
              <a:rPr lang="en-IN" sz="2400" dirty="0" err="1" smtClean="0">
                <a:latin typeface="Tw Cen MT" pitchFamily="34" charset="0"/>
              </a:rPr>
              <a:t>Kalman</a:t>
            </a:r>
            <a:r>
              <a:rPr lang="en-IN" sz="2400" dirty="0" smtClean="0">
                <a:latin typeface="Tw Cen MT" pitchFamily="34" charset="0"/>
              </a:rPr>
              <a:t> Filtering.</a:t>
            </a:r>
            <a:endParaRPr lang="en-IN" dirty="0">
              <a:latin typeface="Tw Cen M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46416"/>
            <a:ext cx="914400" cy="102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3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188"/>
            <a:ext cx="8229600" cy="1143000"/>
          </a:xfrm>
        </p:spPr>
        <p:txBody>
          <a:bodyPr>
            <a:normAutofit/>
          </a:bodyPr>
          <a:lstStyle/>
          <a:p>
            <a:r>
              <a:rPr lang="en-IN" u="sng" dirty="0" smtClean="0">
                <a:latin typeface="Tw Cen MT" pitchFamily="34" charset="0"/>
              </a:rPr>
              <a:t>DATASET</a:t>
            </a:r>
            <a:endParaRPr lang="en-IN" u="sng" dirty="0">
              <a:latin typeface="Tw Cen M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46416"/>
            <a:ext cx="914400" cy="1026544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2400" y="6308725"/>
            <a:ext cx="8839200" cy="365125"/>
          </a:xfrm>
        </p:spPr>
        <p:txBody>
          <a:bodyPr/>
          <a:lstStyle/>
          <a:p>
            <a:pPr algn="l"/>
            <a:r>
              <a:rPr lang="en-US" dirty="0"/>
              <a:t>Jennifer R. </a:t>
            </a:r>
            <a:r>
              <a:rPr lang="en-US" dirty="0" err="1"/>
              <a:t>Kwapisz</a:t>
            </a:r>
            <a:r>
              <a:rPr lang="en-US" dirty="0"/>
              <a:t>, Gary M. Weiss and Samuel A. Moore (2010). Activity Recognition using Cell Phone </a:t>
            </a:r>
            <a:r>
              <a:rPr lang="en-US" dirty="0" err="1"/>
              <a:t>Accelerometers,</a:t>
            </a:r>
            <a:r>
              <a:rPr lang="en-US" i="1" dirty="0" err="1"/>
              <a:t>Proceedings</a:t>
            </a:r>
            <a:r>
              <a:rPr lang="en-US" i="1" dirty="0"/>
              <a:t> of the Fourth International Workshop on Knowledge Discovery from Sensor Data (at KDD-10)</a:t>
            </a:r>
            <a:r>
              <a:rPr lang="en-US" dirty="0"/>
              <a:t>, Washington DC.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92716"/>
            <a:ext cx="7620000" cy="4914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                                  </a:t>
            </a:r>
            <a:r>
              <a:rPr lang="en-IN" b="1" u="sng" dirty="0" smtClean="0">
                <a:latin typeface="Tw Cen MT" pitchFamily="34" charset="0"/>
              </a:rPr>
              <a:t>ANALYSIS</a:t>
            </a:r>
          </a:p>
          <a:p>
            <a:pPr>
              <a:buNone/>
            </a:pPr>
            <a:r>
              <a:rPr lang="en-IN" sz="2400" dirty="0" smtClean="0">
                <a:latin typeface="Tw Cen MT" pitchFamily="34" charset="0"/>
              </a:rPr>
              <a:t>  Sitting                                                     Standing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  Walking                                                               Jogging</a:t>
            </a:r>
          </a:p>
          <a:p>
            <a:pPr>
              <a:buNone/>
            </a:pPr>
            <a:endParaRPr lang="en-IN" u="sng" dirty="0" smtClean="0"/>
          </a:p>
          <a:p>
            <a:pPr>
              <a:buNone/>
            </a:pPr>
            <a:endParaRPr lang="en-IN" u="sng" dirty="0" smtClean="0"/>
          </a:p>
          <a:p>
            <a:endParaRPr lang="en-IN" u="sng" dirty="0" smtClean="0"/>
          </a:p>
          <a:p>
            <a:pPr>
              <a:buNone/>
            </a:pPr>
            <a:endParaRPr lang="en-IN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371600"/>
            <a:ext cx="2971800" cy="167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1" y="3657601"/>
            <a:ext cx="3276599" cy="1983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1" y="1371601"/>
            <a:ext cx="2979606" cy="167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3657600"/>
            <a:ext cx="3352800" cy="1942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45056"/>
            <a:ext cx="914400" cy="102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9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IN" sz="2400" dirty="0" smtClean="0">
                <a:latin typeface="Tw Cen MT" pitchFamily="34" charset="0"/>
              </a:rPr>
              <a:t>Walking upstairs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sz="2400" dirty="0" smtClean="0">
                <a:latin typeface="Tw Cen MT" pitchFamily="34" charset="0"/>
              </a:rPr>
              <a:t>Walking downstairs</a:t>
            </a:r>
            <a:endParaRPr lang="en-IN" sz="2400" dirty="0">
              <a:latin typeface="Tw Cen M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3886200"/>
            <a:ext cx="3581399" cy="2062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914400"/>
            <a:ext cx="3429000" cy="1855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947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latin typeface="Tw Cen MT" pitchFamily="34" charset="0"/>
              </a:rPr>
              <a:t>MODELS</a:t>
            </a:r>
            <a:endParaRPr lang="en-IN" u="sng" dirty="0">
              <a:latin typeface="Tw Cen M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57705"/>
            <a:ext cx="914400" cy="102654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127235"/>
              </p:ext>
            </p:extLst>
          </p:nvPr>
        </p:nvGraphicFramePr>
        <p:xfrm>
          <a:off x="990600" y="1981200"/>
          <a:ext cx="7239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4207158017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1470082788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549049787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162769849"/>
                    </a:ext>
                  </a:extLst>
                </a:gridCol>
              </a:tblGrid>
              <a:tr h="87630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LSTM Neural Network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13108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</a:p>
                    <a:p>
                      <a:r>
                        <a:rPr lang="en-US" dirty="0" smtClean="0"/>
                        <a:t>(N = 7000)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247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6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latin typeface="Tw Cen MT" pitchFamily="34" charset="0"/>
              </a:rPr>
              <a:t>TRAINING</a:t>
            </a:r>
            <a:endParaRPr lang="en-IN" u="sng" dirty="0"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600" dirty="0" smtClean="0">
                <a:latin typeface="Tw Cen MT" pitchFamily="34" charset="0"/>
              </a:rPr>
              <a:t>Learning rate = 0.025 Epoch = 50</a:t>
            </a:r>
            <a:r>
              <a:rPr lang="en-IN" sz="2400" u="sng" dirty="0" smtClean="0"/>
              <a:t>     </a:t>
            </a:r>
          </a:p>
          <a:p>
            <a:pPr>
              <a:buNone/>
            </a:pPr>
            <a:endParaRPr lang="en-IN" sz="2400" dirty="0">
              <a:latin typeface="Tw Cen M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57705"/>
            <a:ext cx="914400" cy="1026544"/>
          </a:xfrm>
          <a:prstGeom prst="rect">
            <a:avLst/>
          </a:prstGeom>
        </p:spPr>
      </p:pic>
      <p:pic>
        <p:nvPicPr>
          <p:cNvPr id="1030" name="Picture 6" descr="https://cdn-images-1.medium.com/max/800/1*xbwREU2_hyRfJ9eU0u8Lm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63717"/>
            <a:ext cx="7391400" cy="433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17157</TotalTime>
  <Words>528</Words>
  <Application>Microsoft Office PowerPoint</Application>
  <PresentationFormat>On-screen Show (4:3)</PresentationFormat>
  <Paragraphs>163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Algerian</vt:lpstr>
      <vt:lpstr>AR ESSENCE</vt:lpstr>
      <vt:lpstr>Arial</vt:lpstr>
      <vt:lpstr>Arial Black</vt:lpstr>
      <vt:lpstr>Calibri</vt:lpstr>
      <vt:lpstr>Cambria Math</vt:lpstr>
      <vt:lpstr>Tw Cen MT</vt:lpstr>
      <vt:lpstr>Office Theme</vt:lpstr>
      <vt:lpstr>    DEPRESSION CLASSIFICATION BY ANALYSING USER ACTIVITIES BY  ANJALI KERKETTA (17AT61R06) BRITI GANGOPADHYAYA (17AT61R09) </vt:lpstr>
      <vt:lpstr>PRODUCT DESCRIPTION</vt:lpstr>
      <vt:lpstr>PowerPoint Presentation</vt:lpstr>
      <vt:lpstr>TEAM RESPONSIBILITIES</vt:lpstr>
      <vt:lpstr>DATASET</vt:lpstr>
      <vt:lpstr>PowerPoint Presentation</vt:lpstr>
      <vt:lpstr>PowerPoint Presentation</vt:lpstr>
      <vt:lpstr>MODELS</vt:lpstr>
      <vt:lpstr>TRAINING</vt:lpstr>
      <vt:lpstr>ACTIVITY CLASSIFICATION CONFUSION MATRIX</vt:lpstr>
      <vt:lpstr>RESULTS ON STORED DATA</vt:lpstr>
      <vt:lpstr>RESULTS ON STORED DATA</vt:lpstr>
      <vt:lpstr>RESULTS</vt:lpstr>
      <vt:lpstr>DEPRESSION CLASSIFICATION</vt:lpstr>
      <vt:lpstr>FEATURES</vt:lpstr>
      <vt:lpstr>DATA DISTRIBUTION</vt:lpstr>
      <vt:lpstr>DATA PREPROCESSING</vt:lpstr>
      <vt:lpstr>LOGISTIC REGRESSION</vt:lpstr>
      <vt:lpstr>GRADIENT DESCENT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PROJECT IDEAS BY  ANJALI KER KETTA (17AT61R06) BRITI GANGOPADHYAYA (17AT61R09) </dc:title>
  <dc:creator>Anjali Kerketta</dc:creator>
  <cp:lastModifiedBy>Briti</cp:lastModifiedBy>
  <cp:revision>129</cp:revision>
  <dcterms:created xsi:type="dcterms:W3CDTF">2006-08-16T00:00:00Z</dcterms:created>
  <dcterms:modified xsi:type="dcterms:W3CDTF">2018-04-07T12:45:30Z</dcterms:modified>
</cp:coreProperties>
</file>