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7" r:id="rId5"/>
    <p:sldId id="263" r:id="rId6"/>
    <p:sldId id="268" r:id="rId7"/>
    <p:sldId id="264" r:id="rId8"/>
    <p:sldId id="265" r:id="rId9"/>
    <p:sldId id="269" r:id="rId10"/>
    <p:sldId id="258" r:id="rId11"/>
    <p:sldId id="260" r:id="rId12"/>
    <p:sldId id="25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3194-2379-4332-8ECA-96D57C446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872698-9427-43BD-9758-0C02D357D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067929F-3D66-4B4F-A115-71EBEDFF4849}"/>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8F7199DA-7389-4F6B-A69F-9BFF3BD2B0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8C829E-2A2D-4DA2-9227-85EBDA4AE146}"/>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01175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7DC2-DAAB-40A6-A7CE-AAF3A5EC33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736124-4008-4ECD-BE4E-738D02FAA3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72E93-2ABB-47A6-8187-DC3DC6797C43}"/>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E190609E-2A8A-4D2C-8EA0-89193134E9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864DC0-25AC-45EA-90AE-FC4033A1EFE1}"/>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82192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871BD-A5D0-4F63-BAE3-E46EE3D912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46EBA-F8DD-41F6-AE73-73BCF02FE3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68127-6212-4194-8B5B-D52E010A88B0}"/>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340A0C36-A356-4B20-9731-CE15E34C49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B7355C-4B61-448D-BB3D-7BB2B7F269DF}"/>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41468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9B2D-A146-4D1E-9049-DE68D860C0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B8E327-DADE-4C12-93AD-55DF0AE67F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EA2CAF-E0BB-48E0-B5AA-6DE62EF79DDD}"/>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329D9D5D-6F9B-48D6-A05E-54F806893A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BCA0D-E1F0-476E-ABEC-04DD12813400}"/>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20972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A80-2A4F-4A1F-973F-CB924C6E5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134417-E3BD-4F1D-85FC-D7EF0C14B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F380A2-BF7E-4D9C-B1DA-388F7FFBB82B}"/>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1539B446-F1A9-4BAB-98F8-8590F46103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070B00-5A2B-4213-ACF4-F108C3B9E5D2}"/>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37697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243-4C1A-4B5A-BD2E-472DEEEDD7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1CFC11-1085-4218-9B6E-374D40BDE0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363B11-2CF1-4730-93C4-7B5944D640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9DB334-FF6C-4260-8063-06C7A7B6A829}"/>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6" name="Footer Placeholder 5">
            <a:extLst>
              <a:ext uri="{FF2B5EF4-FFF2-40B4-BE49-F238E27FC236}">
                <a16:creationId xmlns:a16="http://schemas.microsoft.com/office/drawing/2014/main" id="{B2CB06DF-F608-494C-92AA-7B72C8829A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729304-9EE4-4C05-BADA-1780EDCBA024}"/>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26988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D2BC-77DE-48F4-B199-2C19D32F166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4043E3-F616-4246-8ADB-4173874AB6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8B1C5E-EDB6-457C-BA49-E0A1E1245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AA0643-E826-4D88-917C-F74E06B4B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083DF3-E5CD-4DB6-92BA-0EB8A26BAA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2BE7DF-8933-4058-A8D4-1DFAC26093E5}"/>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8" name="Footer Placeholder 7">
            <a:extLst>
              <a:ext uri="{FF2B5EF4-FFF2-40B4-BE49-F238E27FC236}">
                <a16:creationId xmlns:a16="http://schemas.microsoft.com/office/drawing/2014/main" id="{1DFC2F24-77B1-4B20-AAA4-BC41E01B86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B177BE-3202-4AED-95FF-A09E50FB6D60}"/>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59391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DC01-0D8C-4FEB-BDD6-1F6A5C9363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11845E-A841-4507-8E22-7EE719CE5A31}"/>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4" name="Footer Placeholder 3">
            <a:extLst>
              <a:ext uri="{FF2B5EF4-FFF2-40B4-BE49-F238E27FC236}">
                <a16:creationId xmlns:a16="http://schemas.microsoft.com/office/drawing/2014/main" id="{BE1FD0AE-49FC-45F4-84A6-2055F4BD738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EDC1B4-9A7A-42CF-8637-5C6FE8AB5C48}"/>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409386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FA15E-238D-4C35-87A5-E755FD3162C9}"/>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3" name="Footer Placeholder 2">
            <a:extLst>
              <a:ext uri="{FF2B5EF4-FFF2-40B4-BE49-F238E27FC236}">
                <a16:creationId xmlns:a16="http://schemas.microsoft.com/office/drawing/2014/main" id="{D0FDB7E4-76A7-4871-A8E2-7CDAB1AB2C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4AFBA0-4ED9-48AD-A4FB-A0FA350F513E}"/>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02797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A5D0-A005-44F0-8B2E-CA07BDF55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D66A48-73D3-47DF-86F7-15507A5FB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A24975-1BA5-44B9-8441-710C88822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D0E903-69A9-4451-86A9-13608B6E4FCD}"/>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6" name="Footer Placeholder 5">
            <a:extLst>
              <a:ext uri="{FF2B5EF4-FFF2-40B4-BE49-F238E27FC236}">
                <a16:creationId xmlns:a16="http://schemas.microsoft.com/office/drawing/2014/main" id="{A4AB99F8-C4C4-4137-91D4-430206B933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A8166C-03B3-4326-9332-E311B136FDA5}"/>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185658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8B77-70CE-4518-9463-0173F8EBE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691039-0D26-4419-B759-A05838557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51B98CC-48EC-4E21-B2E4-25BB3625D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360F73-2B49-4A37-939C-C1E720D08C3D}"/>
              </a:ext>
            </a:extLst>
          </p:cNvPr>
          <p:cNvSpPr>
            <a:spLocks noGrp="1"/>
          </p:cNvSpPr>
          <p:nvPr>
            <p:ph type="dt" sz="half" idx="10"/>
          </p:nvPr>
        </p:nvSpPr>
        <p:spPr/>
        <p:txBody>
          <a:bodyPr/>
          <a:lstStyle/>
          <a:p>
            <a:fld id="{BDBFB0CA-5A64-4C90-9506-752B3C409E38}" type="datetimeFigureOut">
              <a:rPr lang="en-GB" smtClean="0"/>
              <a:t>10/03/2020</a:t>
            </a:fld>
            <a:endParaRPr lang="en-GB"/>
          </a:p>
        </p:txBody>
      </p:sp>
      <p:sp>
        <p:nvSpPr>
          <p:cNvPr id="6" name="Footer Placeholder 5">
            <a:extLst>
              <a:ext uri="{FF2B5EF4-FFF2-40B4-BE49-F238E27FC236}">
                <a16:creationId xmlns:a16="http://schemas.microsoft.com/office/drawing/2014/main" id="{149D3816-2D56-43BB-A444-90052B8BBD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A05878-3121-4A96-9F30-675BD443D949}"/>
              </a:ext>
            </a:extLst>
          </p:cNvPr>
          <p:cNvSpPr>
            <a:spLocks noGrp="1"/>
          </p:cNvSpPr>
          <p:nvPr>
            <p:ph type="sldNum" sz="quarter" idx="12"/>
          </p:nvPr>
        </p:nvSpPr>
        <p:spPr/>
        <p:txBody>
          <a:bodyPr/>
          <a:lstStyle/>
          <a:p>
            <a:fld id="{9883B28E-9FA2-40AF-9F9B-73B76958FDBE}" type="slidenum">
              <a:rPr lang="en-GB" smtClean="0"/>
              <a:t>‹#›</a:t>
            </a:fld>
            <a:endParaRPr lang="en-GB"/>
          </a:p>
        </p:txBody>
      </p:sp>
    </p:spTree>
    <p:extLst>
      <p:ext uri="{BB962C8B-B14F-4D97-AF65-F5344CB8AC3E}">
        <p14:creationId xmlns:p14="http://schemas.microsoft.com/office/powerpoint/2010/main" val="285098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B75F6-9B1D-48BE-A56A-9265D7C91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F5D8B9-3960-4B8F-9304-73C73E816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9EBD74-6AB6-4AC9-B457-49EFC2469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FB0CA-5A64-4C90-9506-752B3C409E38}" type="datetimeFigureOut">
              <a:rPr lang="en-GB" smtClean="0"/>
              <a:t>10/03/2020</a:t>
            </a:fld>
            <a:endParaRPr lang="en-GB"/>
          </a:p>
        </p:txBody>
      </p:sp>
      <p:sp>
        <p:nvSpPr>
          <p:cNvPr id="5" name="Footer Placeholder 4">
            <a:extLst>
              <a:ext uri="{FF2B5EF4-FFF2-40B4-BE49-F238E27FC236}">
                <a16:creationId xmlns:a16="http://schemas.microsoft.com/office/drawing/2014/main" id="{3137697F-9322-4F43-BC1F-B0358EFC3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061B0F-B43D-4119-ABB9-32408AD35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3B28E-9FA2-40AF-9F9B-73B76958FDBE}" type="slidenum">
              <a:rPr lang="en-GB" smtClean="0"/>
              <a:t>‹#›</a:t>
            </a:fld>
            <a:endParaRPr lang="en-GB"/>
          </a:p>
        </p:txBody>
      </p:sp>
    </p:spTree>
    <p:extLst>
      <p:ext uri="{BB962C8B-B14F-4D97-AF65-F5344CB8AC3E}">
        <p14:creationId xmlns:p14="http://schemas.microsoft.com/office/powerpoint/2010/main" val="106881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ssets.publishing.service.gov.uk/government/uploads/system/uploads/attachment_data/file/775029/low-level-geography-dataset.ods" TargetMode="External"/><Relationship Id="rId2" Type="http://schemas.openxmlformats.org/officeDocument/2006/relationships/hyperlink" Target="https://www.gov.uk/government/statistical-data-sets/fire-statistics-incident-level-datasets" TargetMode="External"/><Relationship Id="rId1" Type="http://schemas.openxmlformats.org/officeDocument/2006/relationships/slideLayout" Target="../slideLayouts/slideLayout7.xml"/><Relationship Id="rId5" Type="http://schemas.openxmlformats.org/officeDocument/2006/relationships/hyperlink" Target="https://www.firescotland.gov.uk/about-us/fire-and-rescue-statistics.aspx" TargetMode="External"/><Relationship Id="rId4" Type="http://schemas.openxmlformats.org/officeDocument/2006/relationships/hyperlink" Target="https://statswales.gov.wales/Catalogue/Community-Safety-and-Social-Inclusion/Community-Safety/Fire-Incidents/Fires-and-False-Alarm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Jenks_natural_breaks_optimiz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police.uk/about-this-site/faqs/#what-do-the-crime-categories-mean" TargetMode="External"/><Relationship Id="rId2" Type="http://schemas.openxmlformats.org/officeDocument/2006/relationships/hyperlink" Target="https://www.gov.uk/government/statistics/community-life-survey-2017-18" TargetMode="External"/><Relationship Id="rId1" Type="http://schemas.openxmlformats.org/officeDocument/2006/relationships/slideLayout" Target="../slideLayouts/slideLayout7.xml"/><Relationship Id="rId6" Type="http://schemas.openxmlformats.org/officeDocument/2006/relationships/hyperlink" Target="https://ocsi.uk/2019/07/31/access-to-healthy-assets-and-hazards/" TargetMode="External"/><Relationship Id="rId5" Type="http://schemas.openxmlformats.org/officeDocument/2006/relationships/hyperlink" Target="https://bmjopen.bmj.com/content/9/1/e025881" TargetMode="External"/><Relationship Id="rId4" Type="http://schemas.openxmlformats.org/officeDocument/2006/relationships/hyperlink" Target="https://journals.plos.org/plosone/article?id=10.1371/journal.pone.022307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lle.gov.wales/catalogue/item/Flood3/?lang=en" TargetMode="External"/><Relationship Id="rId2" Type="http://schemas.openxmlformats.org/officeDocument/2006/relationships/hyperlink" Target="https://data.gov.uk/dataset/bed63fc1-dd26-4685-b143-2941088923b3/flood-map-for-planning-rivers-and-sea-flood-zone-3" TargetMode="External"/><Relationship Id="rId1" Type="http://schemas.openxmlformats.org/officeDocument/2006/relationships/slideLayout" Target="../slideLayouts/slideLayout7.xml"/><Relationship Id="rId4" Type="http://schemas.openxmlformats.org/officeDocument/2006/relationships/hyperlink" Target="https://www.infrastructure-ni.gov.uk/articles/managing-risk-flooding"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ov.uk/government/statistics/immigration-statistics-year-ending-september-2018-data-tabl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jrf.org.uk/report/destitution-uk"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176ae264-2484-4afe-a297-d51798eb8228/gp-practice-prescribing-data-presentation-level" TargetMode="External"/><Relationship Id="rId2" Type="http://schemas.openxmlformats.org/officeDocument/2006/relationships/hyperlink" Target="https://datasciencecampus.ons.gov.uk/developing-a-loneliness-prescription-index/"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ons.gov.uk/peoplepopulationandcommunity/healthandsocialcare/healthandlifeexpectancies/datasets/healthstatelifeexpectancyatbirthandatage65bylocalareasuk"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imd.wales.gov.uk/" TargetMode="External"/><Relationship Id="rId2" Type="http://schemas.openxmlformats.org/officeDocument/2006/relationships/hyperlink" Target="https://www.gov.uk/government/statistics/english-indices-of-deprivation-2015" TargetMode="External"/><Relationship Id="rId1" Type="http://schemas.openxmlformats.org/officeDocument/2006/relationships/slideLayout" Target="../slideLayouts/slideLayout7.xml"/><Relationship Id="rId4" Type="http://schemas.openxmlformats.org/officeDocument/2006/relationships/hyperlink" Target="https://www2.gov.scot/Topics/Statistics/SIMD"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heatmap.thetechpartnershi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cotlandscensus.gov.uk/ods-web/download/getDownloadFile.html?downloadFileIds=SNS%20Data%20Zone%202011%20blk" TargetMode="External"/><Relationship Id="rId2" Type="http://schemas.openxmlformats.org/officeDocument/2006/relationships/hyperlink" Target="https://www.nomisweb.co.uk/census/2011/qs112ew" TargetMode="External"/><Relationship Id="rId1" Type="http://schemas.openxmlformats.org/officeDocument/2006/relationships/slideLayout" Target="../slideLayouts/slideLayout7.xml"/><Relationship Id="rId4" Type="http://schemas.openxmlformats.org/officeDocument/2006/relationships/hyperlink" Target="https://www.nisra.gov.uk/statistics/2011-census/results/quick-statistics%20--%3e%20http:/www.ninis2.nisra.gov.uk/Download/Census%202011/Quick%20Statistics%20Tables%20(statistical%20geographies).z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Domestic fires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5478423"/>
          </a:xfrm>
          <a:prstGeom prst="rect">
            <a:avLst/>
          </a:prstGeom>
          <a:noFill/>
        </p:spPr>
        <p:txBody>
          <a:bodyPr wrap="square" rtlCol="0">
            <a:spAutoFit/>
          </a:bodyPr>
          <a:lstStyle/>
          <a:p>
            <a:r>
              <a:rPr lang="en-GB" sz="1400" b="1" dirty="0">
                <a:solidFill>
                  <a:srgbClr val="FF0000"/>
                </a:solidFill>
              </a:rPr>
              <a:t>England</a:t>
            </a:r>
          </a:p>
          <a:p>
            <a:r>
              <a:rPr lang="en-GB" sz="1400" b="1" dirty="0"/>
              <a:t>Definition:</a:t>
            </a:r>
            <a:r>
              <a:rPr lang="en-GB" sz="1400" dirty="0"/>
              <a:t> Number of domestic fire incidents per person within a neighbourhood (‘Middle Layer Super Output Area’ – a region containing 5,000 – 15,000 people). Fire incidents are from the financial year 2017/18; population counts are from estimates for 2017.</a:t>
            </a:r>
          </a:p>
          <a:p>
            <a:endParaRPr lang="en-GB" sz="1400" dirty="0"/>
          </a:p>
          <a:p>
            <a:r>
              <a:rPr lang="en-GB" sz="1400" b="1" dirty="0"/>
              <a:t>Source:</a:t>
            </a:r>
            <a:r>
              <a:rPr lang="en-GB" sz="1400" dirty="0"/>
              <a:t> </a:t>
            </a:r>
            <a:r>
              <a:rPr lang="en-GB" sz="1400" dirty="0">
                <a:hlinkClick r:id="rId2"/>
              </a:rPr>
              <a:t>Home Office</a:t>
            </a:r>
            <a:r>
              <a:rPr lang="en-GB" sz="1400" dirty="0"/>
              <a:t> (</a:t>
            </a:r>
            <a:r>
              <a:rPr lang="en-GB" sz="1400" dirty="0">
                <a:hlinkClick r:id="rId3"/>
              </a:rPr>
              <a:t>data</a:t>
            </a:r>
            <a:r>
              <a:rPr lang="en-GB" sz="1400" dirty="0"/>
              <a:t>)</a:t>
            </a:r>
          </a:p>
          <a:p>
            <a:endParaRPr lang="en-GB" sz="1400" dirty="0"/>
          </a:p>
          <a:p>
            <a:r>
              <a:rPr lang="en-GB" sz="1400" b="1" dirty="0"/>
              <a:t>Notes: </a:t>
            </a:r>
            <a:r>
              <a:rPr lang="en-GB" sz="1400" dirty="0"/>
              <a:t>It would be preferable to calculate the rate of fires by number of </a:t>
            </a:r>
            <a:r>
              <a:rPr lang="en-GB" sz="1400" u="sng" dirty="0"/>
              <a:t>occupied dwellings</a:t>
            </a:r>
            <a:r>
              <a:rPr lang="en-GB" sz="1400" dirty="0"/>
              <a:t> (rather than number of </a:t>
            </a:r>
            <a:r>
              <a:rPr lang="en-GB" sz="1400" u="sng" dirty="0"/>
              <a:t>people</a:t>
            </a:r>
            <a:r>
              <a:rPr lang="en-GB" sz="1400" dirty="0"/>
              <a:t>) but this data was not available.</a:t>
            </a:r>
          </a:p>
          <a:p>
            <a:endParaRPr lang="en-GB" sz="1400" dirty="0"/>
          </a:p>
          <a:p>
            <a:r>
              <a:rPr lang="en-GB" sz="1400" b="1" dirty="0">
                <a:solidFill>
                  <a:srgbClr val="FF0000"/>
                </a:solidFill>
              </a:rPr>
              <a:t>Wales</a:t>
            </a:r>
          </a:p>
          <a:p>
            <a:r>
              <a:rPr lang="en-GB" sz="1400" b="1" dirty="0"/>
              <a:t>Definition: </a:t>
            </a:r>
            <a:r>
              <a:rPr lang="en-GB" sz="1400" dirty="0"/>
              <a:t>Number of domestic fires incidents per occupied dwelling within a Fire &amp; Rescue Authority (FRA; which contain multiple Local Authorities). </a:t>
            </a:r>
          </a:p>
          <a:p>
            <a:r>
              <a:rPr lang="en-GB" sz="1400" dirty="0"/>
              <a:t>Fire incidents are from the financial year 2017/18; dwellings data are from financial year 2016/17.</a:t>
            </a:r>
          </a:p>
          <a:p>
            <a:endParaRPr lang="en-GB" sz="1400" dirty="0"/>
          </a:p>
          <a:p>
            <a:r>
              <a:rPr lang="en-GB" sz="1400" b="1" dirty="0"/>
              <a:t>Source:</a:t>
            </a:r>
            <a:r>
              <a:rPr lang="en-GB" sz="1400" dirty="0"/>
              <a:t> </a:t>
            </a:r>
            <a:r>
              <a:rPr lang="en-GB" sz="1400" dirty="0">
                <a:hlinkClick r:id="rId4"/>
              </a:rPr>
              <a:t>Stats Wales</a:t>
            </a:r>
            <a:endParaRPr lang="en-GB" sz="1400" dirty="0"/>
          </a:p>
          <a:p>
            <a:endParaRPr lang="en-GB" sz="1400" dirty="0"/>
          </a:p>
          <a:p>
            <a:r>
              <a:rPr lang="en-GB" sz="1400" b="1" dirty="0"/>
              <a:t>Notes:</a:t>
            </a:r>
            <a:r>
              <a:rPr lang="en-GB" sz="1400" dirty="0"/>
              <a:t> There are only three FRAs in Wales, so this is not geographically precise data. We will attempt to access data for smaller neighbourhoods via a Freedom of Information request.</a:t>
            </a:r>
          </a:p>
          <a:p>
            <a:endParaRPr lang="en-GB" sz="1400" dirty="0"/>
          </a:p>
          <a:p>
            <a:r>
              <a:rPr lang="en-GB" sz="1400" b="1" dirty="0">
                <a:solidFill>
                  <a:srgbClr val="FF0000"/>
                </a:solidFill>
              </a:rPr>
              <a:t>Scotland</a:t>
            </a:r>
          </a:p>
          <a:p>
            <a:r>
              <a:rPr lang="en-GB" sz="1400" dirty="0"/>
              <a:t>Definition: Number of domestic fires incidents per occupied dwelling within a neighbourhood (‘Intermediate Zone’ – a region containing 2,500 – 6,000 people). Fire incidents are from financial year 2017/18; dwellings data are from 2018.</a:t>
            </a:r>
          </a:p>
          <a:p>
            <a:endParaRPr lang="en-GB" sz="1400" dirty="0"/>
          </a:p>
          <a:p>
            <a:r>
              <a:rPr lang="en-GB" sz="1400" b="1" dirty="0"/>
              <a:t>Source:</a:t>
            </a:r>
            <a:r>
              <a:rPr lang="en-GB" sz="1400" dirty="0"/>
              <a:t> </a:t>
            </a:r>
            <a:r>
              <a:rPr lang="en-GB" sz="1400" dirty="0">
                <a:hlinkClick r:id="rId5"/>
              </a:rPr>
              <a:t>Scottish Fire and Rescue Service</a:t>
            </a:r>
            <a:endParaRPr lang="en-GB" sz="1400" dirty="0"/>
          </a:p>
          <a:p>
            <a:endParaRPr lang="en-GB" sz="1400" dirty="0"/>
          </a:p>
          <a:p>
            <a:r>
              <a:rPr lang="en-GB" sz="1400" b="1" dirty="0">
                <a:solidFill>
                  <a:srgbClr val="FF0000"/>
                </a:solidFill>
              </a:rPr>
              <a:t>NI</a:t>
            </a:r>
          </a:p>
          <a:p>
            <a:r>
              <a:rPr lang="en-GB" sz="1400" dirty="0"/>
              <a:t>Data not publicly available. We will attempt to access this via a Freedom of Information request.</a:t>
            </a:r>
          </a:p>
        </p:txBody>
      </p:sp>
    </p:spTree>
    <p:extLst>
      <p:ext uri="{BB962C8B-B14F-4D97-AF65-F5344CB8AC3E}">
        <p14:creationId xmlns:p14="http://schemas.microsoft.com/office/powerpoint/2010/main" val="231299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33DB26E-8344-4433-9727-5AE679B1B02E}"/>
              </a:ext>
            </a:extLst>
          </p:cNvPr>
          <p:cNvGraphicFramePr>
            <a:graphicFrameLocks noGrp="1"/>
          </p:cNvGraphicFramePr>
          <p:nvPr>
            <p:extLst>
              <p:ext uri="{D42A27DB-BD31-4B8C-83A1-F6EECF244321}">
                <p14:modId xmlns:p14="http://schemas.microsoft.com/office/powerpoint/2010/main" val="2520546358"/>
              </p:ext>
            </p:extLst>
          </p:nvPr>
        </p:nvGraphicFramePr>
        <p:xfrm>
          <a:off x="2728429" y="868298"/>
          <a:ext cx="6735142" cy="4068004"/>
        </p:xfrm>
        <a:graphic>
          <a:graphicData uri="http://schemas.openxmlformats.org/drawingml/2006/table">
            <a:tbl>
              <a:tblPr>
                <a:tableStyleId>{6E25E649-3F16-4E02-A733-19D2CDBF48F0}</a:tableStyleId>
              </a:tblPr>
              <a:tblGrid>
                <a:gridCol w="1767142">
                  <a:extLst>
                    <a:ext uri="{9D8B030D-6E8A-4147-A177-3AD203B41FA5}">
                      <a16:colId xmlns:a16="http://schemas.microsoft.com/office/drawing/2014/main" val="1004819052"/>
                    </a:ext>
                  </a:extLst>
                </a:gridCol>
                <a:gridCol w="1242000">
                  <a:extLst>
                    <a:ext uri="{9D8B030D-6E8A-4147-A177-3AD203B41FA5}">
                      <a16:colId xmlns:a16="http://schemas.microsoft.com/office/drawing/2014/main" val="3838808004"/>
                    </a:ext>
                  </a:extLst>
                </a:gridCol>
                <a:gridCol w="1242000">
                  <a:extLst>
                    <a:ext uri="{9D8B030D-6E8A-4147-A177-3AD203B41FA5}">
                      <a16:colId xmlns:a16="http://schemas.microsoft.com/office/drawing/2014/main" val="3349279981"/>
                    </a:ext>
                  </a:extLst>
                </a:gridCol>
                <a:gridCol w="1242000">
                  <a:extLst>
                    <a:ext uri="{9D8B030D-6E8A-4147-A177-3AD203B41FA5}">
                      <a16:colId xmlns:a16="http://schemas.microsoft.com/office/drawing/2014/main" val="2395078614"/>
                    </a:ext>
                  </a:extLst>
                </a:gridCol>
                <a:gridCol w="1242000">
                  <a:extLst>
                    <a:ext uri="{9D8B030D-6E8A-4147-A177-3AD203B41FA5}">
                      <a16:colId xmlns:a16="http://schemas.microsoft.com/office/drawing/2014/main" val="1316172711"/>
                    </a:ext>
                  </a:extLst>
                </a:gridCol>
              </a:tblGrid>
              <a:tr h="552448">
                <a:tc>
                  <a:txBody>
                    <a:bodyPr/>
                    <a:lstStyle/>
                    <a:p>
                      <a:pPr algn="ctr" fontAlgn="b"/>
                      <a:r>
                        <a:rPr lang="en-GB" sz="1200" b="1" u="none" strike="noStrike" dirty="0">
                          <a:effectLst/>
                        </a:rPr>
                        <a:t>Risk</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England</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Wales</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Scotland</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b"/>
                      <a:r>
                        <a:rPr lang="en-GB" sz="1200" b="1" u="none" strike="noStrike" dirty="0">
                          <a:effectLst/>
                        </a:rPr>
                        <a:t>NI</a:t>
                      </a:r>
                      <a:endParaRPr lang="en-GB" sz="1200" b="1" i="0" u="none" strike="noStrike" dirty="0">
                        <a:solidFill>
                          <a:srgbClr val="000000"/>
                        </a:solidFill>
                        <a:effectLst/>
                        <a:latin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8983596"/>
                  </a:ext>
                </a:extLst>
              </a:tr>
              <a:tr h="319596">
                <a:tc>
                  <a:txBody>
                    <a:bodyPr/>
                    <a:lstStyle/>
                    <a:p>
                      <a:pPr algn="ctr" fontAlgn="b"/>
                      <a:r>
                        <a:rPr lang="en-GB" sz="1200" b="1" u="none" strike="noStrike" dirty="0">
                          <a:effectLst/>
                        </a:rPr>
                        <a:t>Fires</a:t>
                      </a:r>
                      <a:endParaRPr lang="en-GB" sz="1200" b="1"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FRA</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49990438"/>
                  </a:ext>
                </a:extLst>
              </a:tr>
              <a:tr h="319596">
                <a:tc>
                  <a:txBody>
                    <a:bodyPr/>
                    <a:lstStyle/>
                    <a:p>
                      <a:pPr algn="ctr" fontAlgn="b"/>
                      <a:r>
                        <a:rPr lang="en-GB" sz="1200" b="1" u="none" strike="noStrike" dirty="0">
                          <a:effectLst/>
                        </a:rPr>
                        <a:t>Floods</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8561132"/>
                  </a:ext>
                </a:extLst>
              </a:tr>
              <a:tr h="319596">
                <a:tc>
                  <a:txBody>
                    <a:bodyPr/>
                    <a:lstStyle/>
                    <a:p>
                      <a:pPr algn="ctr" fontAlgn="b"/>
                      <a:r>
                        <a:rPr lang="en-GB" sz="1200" b="1" u="none" strike="noStrike" dirty="0">
                          <a:effectLst/>
                        </a:rPr>
                        <a:t>Displacement</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LAD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7296687"/>
                  </a:ext>
                </a:extLst>
              </a:tr>
              <a:tr h="319596">
                <a:tc>
                  <a:txBody>
                    <a:bodyPr/>
                    <a:lstStyle/>
                    <a:p>
                      <a:pPr algn="ctr" fontAlgn="b"/>
                      <a:r>
                        <a:rPr lang="en-GB" sz="1200" b="1" i="0" u="none" strike="noStrike" dirty="0">
                          <a:solidFill>
                            <a:srgbClr val="000000"/>
                          </a:solidFill>
                          <a:effectLst/>
                          <a:latin typeface="Calibri" panose="020F0502020204030204" pitchFamily="34" charset="0"/>
                        </a:rPr>
                        <a:t>Migrant destitution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2639366453"/>
                  </a:ext>
                </a:extLst>
              </a:tr>
              <a:tr h="319596">
                <a:tc>
                  <a:txBody>
                    <a:bodyPr/>
                    <a:lstStyle/>
                    <a:p>
                      <a:pPr algn="ctr" fontAlgn="b"/>
                      <a:r>
                        <a:rPr lang="en-GB" sz="1200" b="1" u="none" strike="noStrike" dirty="0">
                          <a:effectLst/>
                        </a:rPr>
                        <a:t>Loneliness</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74316867"/>
                  </a:ext>
                </a:extLst>
              </a:tr>
              <a:tr h="319596">
                <a:tc>
                  <a:txBody>
                    <a:bodyPr/>
                    <a:lstStyle/>
                    <a:p>
                      <a:pPr algn="ctr" fontAlgn="b"/>
                      <a:r>
                        <a:rPr lang="en-GB" sz="1200" b="1" i="0" u="none" strike="noStrike" dirty="0">
                          <a:solidFill>
                            <a:srgbClr val="000000"/>
                          </a:solidFill>
                          <a:effectLst/>
                          <a:latin typeface="Calibri" panose="020F0502020204030204" pitchFamily="34" charset="0"/>
                        </a:rPr>
                        <a:t>Healthy life expectancy</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extLst>
                  <a:ext uri="{0D108BD9-81ED-4DB2-BD59-A6C34878D82A}">
                    <a16:rowId xmlns:a16="http://schemas.microsoft.com/office/drawing/2014/main" val="2306099706"/>
                  </a:ext>
                </a:extLst>
              </a:tr>
              <a:tr h="319596">
                <a:tc>
                  <a:txBody>
                    <a:bodyPr/>
                    <a:lstStyle/>
                    <a:p>
                      <a:pPr algn="ctr" fontAlgn="b"/>
                      <a:r>
                        <a:rPr lang="en-GB" sz="1200" b="1" u="none" strike="noStrike" dirty="0">
                          <a:effectLst/>
                        </a:rPr>
                        <a:t>Health deprivation</a:t>
                      </a:r>
                      <a:endParaRPr lang="en-GB"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200" u="none" strike="noStrike" dirty="0">
                          <a:effectLst/>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8137189"/>
                  </a:ext>
                </a:extLst>
              </a:tr>
              <a:tr h="319596">
                <a:tc>
                  <a:txBody>
                    <a:bodyPr/>
                    <a:lstStyle/>
                    <a:p>
                      <a:pPr algn="ctr" fontAlgn="b"/>
                      <a:r>
                        <a:rPr lang="en-GB" sz="1200" b="1" i="0" u="none" strike="noStrike" dirty="0">
                          <a:solidFill>
                            <a:srgbClr val="000000"/>
                          </a:solidFill>
                          <a:effectLst/>
                          <a:latin typeface="Calibri" panose="020F0502020204030204" pitchFamily="34" charset="0"/>
                        </a:rPr>
                        <a:t>Digital exclusion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extLst>
                  <a:ext uri="{0D108BD9-81ED-4DB2-BD59-A6C34878D82A}">
                    <a16:rowId xmlns:a16="http://schemas.microsoft.com/office/drawing/2014/main" val="1400447293"/>
                  </a:ext>
                </a:extLst>
              </a:tr>
              <a:tr h="319596">
                <a:tc>
                  <a:txBody>
                    <a:bodyPr/>
                    <a:lstStyle/>
                    <a:p>
                      <a:pPr algn="ctr" fontAlgn="b"/>
                      <a:r>
                        <a:rPr lang="en-GB" sz="1200" b="1" i="0" u="none" strike="noStrike" dirty="0">
                          <a:solidFill>
                            <a:srgbClr val="000000"/>
                          </a:solidFill>
                          <a:effectLst/>
                          <a:latin typeface="Calibri" panose="020F0502020204030204" pitchFamily="34" charset="0"/>
                        </a:rPr>
                        <a:t>Living alone</a:t>
                      </a: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8113543"/>
                  </a:ext>
                </a:extLst>
              </a:tr>
              <a:tr h="319596">
                <a:tc>
                  <a:txBody>
                    <a:bodyPr/>
                    <a:lstStyle/>
                    <a:p>
                      <a:pPr algn="ctr" fontAlgn="b"/>
                      <a:r>
                        <a:rPr lang="en-GB" sz="1200" b="1" i="0" u="none" strike="noStrike" dirty="0">
                          <a:solidFill>
                            <a:srgbClr val="000000"/>
                          </a:solidFill>
                          <a:effectLst/>
                          <a:latin typeface="Calibri" panose="020F0502020204030204" pitchFamily="34" charset="0"/>
                        </a:rPr>
                        <a:t>All destitution</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LAD</a:t>
                      </a:r>
                    </a:p>
                  </a:txBody>
                  <a:tcPr marL="9525" marR="9525" marT="9525" marB="0" anchor="ctr"/>
                </a:tc>
                <a:tc>
                  <a:txBody>
                    <a:bodyPr/>
                    <a:lstStyle/>
                    <a:p>
                      <a:pPr algn="ctr" fontAlgn="b"/>
                      <a:r>
                        <a:rPr lang="en-GB" sz="12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1727238409"/>
                  </a:ext>
                </a:extLst>
              </a:tr>
              <a:tr h="319596">
                <a:tc>
                  <a:txBody>
                    <a:bodyPr/>
                    <a:lstStyle/>
                    <a:p>
                      <a:pPr algn="ctr" fontAlgn="b"/>
                      <a:r>
                        <a:rPr lang="en-GB" sz="1200" b="1" i="0" u="none" strike="noStrike" dirty="0">
                          <a:solidFill>
                            <a:srgbClr val="000000"/>
                          </a:solidFill>
                          <a:effectLst/>
                          <a:latin typeface="Calibri" panose="020F0502020204030204" pitchFamily="34" charset="0"/>
                        </a:rPr>
                        <a:t>Multiple deprivation</a:t>
                      </a: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Neighbourhood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47779296"/>
                  </a:ext>
                </a:extLst>
              </a:tr>
            </a:tbl>
          </a:graphicData>
        </a:graphic>
      </p:graphicFrame>
      <p:sp>
        <p:nvSpPr>
          <p:cNvPr id="3" name="TextBox 2">
            <a:extLst>
              <a:ext uri="{FF2B5EF4-FFF2-40B4-BE49-F238E27FC236}">
                <a16:creationId xmlns:a16="http://schemas.microsoft.com/office/drawing/2014/main" id="{7A261F60-6748-4C8F-BCD0-A86B9C017E76}"/>
              </a:ext>
            </a:extLst>
          </p:cNvPr>
          <p:cNvSpPr txBox="1"/>
          <p:nvPr/>
        </p:nvSpPr>
        <p:spPr>
          <a:xfrm>
            <a:off x="133349" y="5292030"/>
            <a:ext cx="8992998" cy="1384995"/>
          </a:xfrm>
          <a:prstGeom prst="rect">
            <a:avLst/>
          </a:prstGeom>
          <a:noFill/>
        </p:spPr>
        <p:txBody>
          <a:bodyPr wrap="square" rtlCol="0">
            <a:spAutoFit/>
          </a:bodyPr>
          <a:lstStyle/>
          <a:p>
            <a:r>
              <a:rPr lang="en-GB" sz="1200" dirty="0"/>
              <a:t>‘</a:t>
            </a:r>
            <a:r>
              <a:rPr lang="en-GB" sz="1200" b="1" dirty="0"/>
              <a:t>Neighbourhood</a:t>
            </a:r>
            <a:r>
              <a:rPr lang="en-GB" sz="1200" dirty="0"/>
              <a:t>’ refers to small geographical areas, each containing between 5,000 – 15,000 people (in England and Wales), 2,500 – 6,000 people (in Scotland), or 300 – 6,000 households (in Northern Ireland). The technical terms are Middle Layer Super Output Area (England, Scotland and Wales) and Super Output Area (NI).</a:t>
            </a:r>
          </a:p>
          <a:p>
            <a:endParaRPr lang="en-GB" sz="1200" dirty="0"/>
          </a:p>
          <a:p>
            <a:r>
              <a:rPr lang="en-GB" sz="1200" b="1" dirty="0"/>
              <a:t>LAD</a:t>
            </a:r>
            <a:r>
              <a:rPr lang="en-GB" sz="1200" dirty="0"/>
              <a:t> = Local Authority District. These contain multiple ‘neighbourhoods’.</a:t>
            </a:r>
          </a:p>
          <a:p>
            <a:endParaRPr lang="en-GB" sz="1200" dirty="0"/>
          </a:p>
          <a:p>
            <a:r>
              <a:rPr lang="en-GB" sz="1200" b="1" dirty="0"/>
              <a:t>FRA</a:t>
            </a:r>
            <a:r>
              <a:rPr lang="en-GB" sz="1200" dirty="0"/>
              <a:t> = Fire &amp; Rescue Authority. These contains multiple LADs.</a:t>
            </a:r>
          </a:p>
        </p:txBody>
      </p:sp>
      <p:sp>
        <p:nvSpPr>
          <p:cNvPr id="4" name="TextBox 3">
            <a:extLst>
              <a:ext uri="{FF2B5EF4-FFF2-40B4-BE49-F238E27FC236}">
                <a16:creationId xmlns:a16="http://schemas.microsoft.com/office/drawing/2014/main" id="{D1019BAD-F344-4C22-87DE-669A797F4508}"/>
              </a:ext>
            </a:extLst>
          </p:cNvPr>
          <p:cNvSpPr txBox="1"/>
          <p:nvPr/>
        </p:nvSpPr>
        <p:spPr>
          <a:xfrm>
            <a:off x="133349" y="180975"/>
            <a:ext cx="7858125" cy="369332"/>
          </a:xfrm>
          <a:prstGeom prst="rect">
            <a:avLst/>
          </a:prstGeom>
          <a:noFill/>
        </p:spPr>
        <p:txBody>
          <a:bodyPr wrap="square" rtlCol="0">
            <a:spAutoFit/>
          </a:bodyPr>
          <a:lstStyle/>
          <a:p>
            <a:r>
              <a:rPr lang="en-GB" b="1" dirty="0"/>
              <a:t>Geographical levels for which risk data are available in each country</a:t>
            </a:r>
          </a:p>
        </p:txBody>
      </p:sp>
    </p:spTree>
    <p:extLst>
      <p:ext uri="{BB962C8B-B14F-4D97-AF65-F5344CB8AC3E}">
        <p14:creationId xmlns:p14="http://schemas.microsoft.com/office/powerpoint/2010/main" val="326918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125C2-A59F-4265-937B-500F0CA1EA9F}"/>
              </a:ext>
            </a:extLst>
          </p:cNvPr>
          <p:cNvSpPr txBox="1"/>
          <p:nvPr/>
        </p:nvSpPr>
        <p:spPr>
          <a:xfrm>
            <a:off x="552449" y="1143000"/>
            <a:ext cx="8734425" cy="1815882"/>
          </a:xfrm>
          <a:prstGeom prst="rect">
            <a:avLst/>
          </a:prstGeom>
          <a:noFill/>
        </p:spPr>
        <p:txBody>
          <a:bodyPr wrap="square" rtlCol="0">
            <a:spAutoFit/>
          </a:bodyPr>
          <a:lstStyle/>
          <a:p>
            <a:r>
              <a:rPr lang="en-GB" sz="1400" dirty="0"/>
              <a:t>Areas (neighbourhoods, Local Authorities, and Fire &amp; Rescue Authorities) were given a score between one (high risk) and five (low risk) using the ‘</a:t>
            </a:r>
            <a:r>
              <a:rPr lang="en-GB" sz="1400" dirty="0">
                <a:hlinkClick r:id="rId2"/>
              </a:rPr>
              <a:t>Jenks natural breaks classification method</a:t>
            </a:r>
            <a:r>
              <a:rPr lang="en-GB" sz="1400" dirty="0"/>
              <a:t>’. Areas with a score of five for any given risk can be broadly considered among the 20% most at risk within the country.</a:t>
            </a:r>
          </a:p>
          <a:p>
            <a:endParaRPr lang="en-GB" sz="1400" dirty="0"/>
          </a:p>
          <a:p>
            <a:r>
              <a:rPr lang="en-GB" sz="1400" dirty="0"/>
              <a:t>Risks were calculated separately for each UK nation, since the definitions of each risk differs between nations.</a:t>
            </a:r>
          </a:p>
          <a:p>
            <a:endParaRPr lang="en-GB" sz="1400" dirty="0"/>
          </a:p>
          <a:p>
            <a:r>
              <a:rPr lang="en-GB" sz="1400" dirty="0"/>
              <a:t>The maps showing multiple, overlapping risks within each nation are based on areas with high risks (i.e. a score of five) in more than one domain. We have also provided maps showing the detail of each type of risk separately.</a:t>
            </a:r>
          </a:p>
        </p:txBody>
      </p:sp>
      <p:sp>
        <p:nvSpPr>
          <p:cNvPr id="3" name="TextBox 2">
            <a:extLst>
              <a:ext uri="{FF2B5EF4-FFF2-40B4-BE49-F238E27FC236}">
                <a16:creationId xmlns:a16="http://schemas.microsoft.com/office/drawing/2014/main" id="{D8029244-3030-42FB-B184-66D7E54BDA25}"/>
              </a:ext>
            </a:extLst>
          </p:cNvPr>
          <p:cNvSpPr txBox="1"/>
          <p:nvPr/>
        </p:nvSpPr>
        <p:spPr>
          <a:xfrm>
            <a:off x="133349" y="180975"/>
            <a:ext cx="7858125" cy="369332"/>
          </a:xfrm>
          <a:prstGeom prst="rect">
            <a:avLst/>
          </a:prstGeom>
          <a:noFill/>
        </p:spPr>
        <p:txBody>
          <a:bodyPr wrap="square" rtlCol="0">
            <a:spAutoFit/>
          </a:bodyPr>
          <a:lstStyle/>
          <a:p>
            <a:r>
              <a:rPr lang="en-GB" b="1" dirty="0"/>
              <a:t>Calculating risk within geographical regions</a:t>
            </a:r>
          </a:p>
        </p:txBody>
      </p:sp>
    </p:spTree>
    <p:extLst>
      <p:ext uri="{BB962C8B-B14F-4D97-AF65-F5344CB8AC3E}">
        <p14:creationId xmlns:p14="http://schemas.microsoft.com/office/powerpoint/2010/main" val="353114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592EAB-53B9-49FD-A6A7-F4B32DDA0839}"/>
              </a:ext>
            </a:extLst>
          </p:cNvPr>
          <p:cNvGrpSpPr/>
          <p:nvPr/>
        </p:nvGrpSpPr>
        <p:grpSpPr>
          <a:xfrm>
            <a:off x="2929829" y="2278593"/>
            <a:ext cx="9107171" cy="4477375"/>
            <a:chOff x="1542414" y="1698312"/>
            <a:chExt cx="9107171" cy="4477375"/>
          </a:xfrm>
        </p:grpSpPr>
        <p:pic>
          <p:nvPicPr>
            <p:cNvPr id="4" name="Picture 3">
              <a:extLst>
                <a:ext uri="{FF2B5EF4-FFF2-40B4-BE49-F238E27FC236}">
                  <a16:creationId xmlns:a16="http://schemas.microsoft.com/office/drawing/2014/main" id="{0D5219FC-F3A9-40FE-97CB-7BA5EFE6F407}"/>
                </a:ext>
              </a:extLst>
            </p:cNvPr>
            <p:cNvPicPr>
              <a:picLocks noChangeAspect="1"/>
            </p:cNvPicPr>
            <p:nvPr/>
          </p:nvPicPr>
          <p:blipFill>
            <a:blip r:embed="rId2"/>
            <a:stretch>
              <a:fillRect/>
            </a:stretch>
          </p:blipFill>
          <p:spPr>
            <a:xfrm>
              <a:off x="1542414" y="1698312"/>
              <a:ext cx="9107171" cy="4477375"/>
            </a:xfrm>
            <a:prstGeom prst="rect">
              <a:avLst/>
            </a:prstGeom>
          </p:spPr>
        </p:pic>
        <p:sp>
          <p:nvSpPr>
            <p:cNvPr id="5" name="TextBox 4">
              <a:extLst>
                <a:ext uri="{FF2B5EF4-FFF2-40B4-BE49-F238E27FC236}">
                  <a16:creationId xmlns:a16="http://schemas.microsoft.com/office/drawing/2014/main" id="{ABC257AB-1AE7-4974-82CE-10DADD76DF0A}"/>
                </a:ext>
              </a:extLst>
            </p:cNvPr>
            <p:cNvSpPr txBox="1"/>
            <p:nvPr/>
          </p:nvSpPr>
          <p:spPr>
            <a:xfrm>
              <a:off x="2901314" y="3244334"/>
              <a:ext cx="301686" cy="369332"/>
            </a:xfrm>
            <a:prstGeom prst="rect">
              <a:avLst/>
            </a:prstGeom>
            <a:noFill/>
          </p:spPr>
          <p:txBody>
            <a:bodyPr wrap="none" rtlCol="0">
              <a:spAutoFit/>
            </a:bodyPr>
            <a:lstStyle/>
            <a:p>
              <a:r>
                <a:rPr lang="en-GB" b="1" dirty="0"/>
                <a:t>1</a:t>
              </a:r>
            </a:p>
          </p:txBody>
        </p:sp>
        <p:sp>
          <p:nvSpPr>
            <p:cNvPr id="6" name="TextBox 5">
              <a:extLst>
                <a:ext uri="{FF2B5EF4-FFF2-40B4-BE49-F238E27FC236}">
                  <a16:creationId xmlns:a16="http://schemas.microsoft.com/office/drawing/2014/main" id="{D0A37EDF-A06A-4D42-BE66-E23AF02E02E2}"/>
                </a:ext>
              </a:extLst>
            </p:cNvPr>
            <p:cNvSpPr txBox="1"/>
            <p:nvPr/>
          </p:nvSpPr>
          <p:spPr>
            <a:xfrm>
              <a:off x="6522371" y="2560880"/>
              <a:ext cx="301686" cy="369332"/>
            </a:xfrm>
            <a:prstGeom prst="rect">
              <a:avLst/>
            </a:prstGeom>
            <a:noFill/>
          </p:spPr>
          <p:txBody>
            <a:bodyPr wrap="none" rtlCol="0">
              <a:spAutoFit/>
            </a:bodyPr>
            <a:lstStyle/>
            <a:p>
              <a:r>
                <a:rPr lang="en-GB" b="1" dirty="0"/>
                <a:t>2</a:t>
              </a:r>
            </a:p>
          </p:txBody>
        </p:sp>
        <p:sp>
          <p:nvSpPr>
            <p:cNvPr id="9" name="TextBox 8">
              <a:extLst>
                <a:ext uri="{FF2B5EF4-FFF2-40B4-BE49-F238E27FC236}">
                  <a16:creationId xmlns:a16="http://schemas.microsoft.com/office/drawing/2014/main" id="{9775C43D-AC26-4C3E-9127-91CA5821F7C6}"/>
                </a:ext>
              </a:extLst>
            </p:cNvPr>
            <p:cNvSpPr txBox="1"/>
            <p:nvPr/>
          </p:nvSpPr>
          <p:spPr>
            <a:xfrm>
              <a:off x="5646071" y="4020348"/>
              <a:ext cx="301686" cy="369332"/>
            </a:xfrm>
            <a:prstGeom prst="rect">
              <a:avLst/>
            </a:prstGeom>
            <a:noFill/>
          </p:spPr>
          <p:txBody>
            <a:bodyPr wrap="none" rtlCol="0">
              <a:spAutoFit/>
            </a:bodyPr>
            <a:lstStyle/>
            <a:p>
              <a:r>
                <a:rPr lang="en-GB" b="1" dirty="0"/>
                <a:t>4</a:t>
              </a:r>
            </a:p>
          </p:txBody>
        </p:sp>
        <p:sp>
          <p:nvSpPr>
            <p:cNvPr id="10" name="TextBox 9">
              <a:extLst>
                <a:ext uri="{FF2B5EF4-FFF2-40B4-BE49-F238E27FC236}">
                  <a16:creationId xmlns:a16="http://schemas.microsoft.com/office/drawing/2014/main" id="{EA6CA52E-6A3F-4566-AF58-EF287E4A1A4D}"/>
                </a:ext>
              </a:extLst>
            </p:cNvPr>
            <p:cNvSpPr txBox="1"/>
            <p:nvPr/>
          </p:nvSpPr>
          <p:spPr>
            <a:xfrm>
              <a:off x="9192485" y="3597478"/>
              <a:ext cx="301686" cy="369332"/>
            </a:xfrm>
            <a:prstGeom prst="rect">
              <a:avLst/>
            </a:prstGeom>
            <a:noFill/>
          </p:spPr>
          <p:txBody>
            <a:bodyPr wrap="none" rtlCol="0">
              <a:spAutoFit/>
            </a:bodyPr>
            <a:lstStyle/>
            <a:p>
              <a:r>
                <a:rPr lang="en-GB" b="1" dirty="0"/>
                <a:t>4</a:t>
              </a:r>
            </a:p>
          </p:txBody>
        </p:sp>
        <p:sp>
          <p:nvSpPr>
            <p:cNvPr id="11" name="TextBox 10">
              <a:extLst>
                <a:ext uri="{FF2B5EF4-FFF2-40B4-BE49-F238E27FC236}">
                  <a16:creationId xmlns:a16="http://schemas.microsoft.com/office/drawing/2014/main" id="{7DC8AB5D-2F63-4095-AC03-96599D1F771C}"/>
                </a:ext>
              </a:extLst>
            </p:cNvPr>
            <p:cNvSpPr txBox="1"/>
            <p:nvPr/>
          </p:nvSpPr>
          <p:spPr>
            <a:xfrm>
              <a:off x="3525171" y="5405680"/>
              <a:ext cx="301686" cy="369332"/>
            </a:xfrm>
            <a:prstGeom prst="rect">
              <a:avLst/>
            </a:prstGeom>
            <a:noFill/>
          </p:spPr>
          <p:txBody>
            <a:bodyPr wrap="none" rtlCol="0">
              <a:spAutoFit/>
            </a:bodyPr>
            <a:lstStyle/>
            <a:p>
              <a:r>
                <a:rPr lang="en-GB" b="1" dirty="0"/>
                <a:t>4</a:t>
              </a:r>
            </a:p>
          </p:txBody>
        </p:sp>
        <p:sp>
          <p:nvSpPr>
            <p:cNvPr id="12" name="TextBox 11">
              <a:extLst>
                <a:ext uri="{FF2B5EF4-FFF2-40B4-BE49-F238E27FC236}">
                  <a16:creationId xmlns:a16="http://schemas.microsoft.com/office/drawing/2014/main" id="{E925D31A-6A4B-4944-9D6B-660C0E8F13CB}"/>
                </a:ext>
              </a:extLst>
            </p:cNvPr>
            <p:cNvSpPr txBox="1"/>
            <p:nvPr/>
          </p:nvSpPr>
          <p:spPr>
            <a:xfrm>
              <a:off x="7258457" y="4389680"/>
              <a:ext cx="301686" cy="369332"/>
            </a:xfrm>
            <a:prstGeom prst="rect">
              <a:avLst/>
            </a:prstGeom>
            <a:noFill/>
          </p:spPr>
          <p:txBody>
            <a:bodyPr wrap="none" rtlCol="0">
              <a:spAutoFit/>
            </a:bodyPr>
            <a:lstStyle/>
            <a:p>
              <a:r>
                <a:rPr lang="en-GB" b="1" dirty="0"/>
                <a:t>4</a:t>
              </a:r>
            </a:p>
          </p:txBody>
        </p:sp>
        <p:sp>
          <p:nvSpPr>
            <p:cNvPr id="13" name="TextBox 12">
              <a:extLst>
                <a:ext uri="{FF2B5EF4-FFF2-40B4-BE49-F238E27FC236}">
                  <a16:creationId xmlns:a16="http://schemas.microsoft.com/office/drawing/2014/main" id="{FD3FD1BC-185F-4B30-9DF5-5B563CDE688B}"/>
                </a:ext>
              </a:extLst>
            </p:cNvPr>
            <p:cNvSpPr txBox="1"/>
            <p:nvPr/>
          </p:nvSpPr>
          <p:spPr>
            <a:xfrm>
              <a:off x="9494171" y="2307912"/>
              <a:ext cx="301686" cy="369332"/>
            </a:xfrm>
            <a:prstGeom prst="rect">
              <a:avLst/>
            </a:prstGeom>
            <a:noFill/>
          </p:spPr>
          <p:txBody>
            <a:bodyPr wrap="none" rtlCol="0">
              <a:spAutoFit/>
            </a:bodyPr>
            <a:lstStyle/>
            <a:p>
              <a:r>
                <a:rPr lang="en-GB" b="1" dirty="0"/>
                <a:t>4</a:t>
              </a:r>
            </a:p>
          </p:txBody>
        </p:sp>
        <p:sp>
          <p:nvSpPr>
            <p:cNvPr id="14" name="TextBox 13">
              <a:extLst>
                <a:ext uri="{FF2B5EF4-FFF2-40B4-BE49-F238E27FC236}">
                  <a16:creationId xmlns:a16="http://schemas.microsoft.com/office/drawing/2014/main" id="{C3F3C605-F9A4-4FD7-822B-D1F0C848FB6E}"/>
                </a:ext>
              </a:extLst>
            </p:cNvPr>
            <p:cNvSpPr txBox="1"/>
            <p:nvPr/>
          </p:nvSpPr>
          <p:spPr>
            <a:xfrm>
              <a:off x="6890671" y="3266246"/>
              <a:ext cx="301686" cy="369332"/>
            </a:xfrm>
            <a:prstGeom prst="rect">
              <a:avLst/>
            </a:prstGeom>
            <a:noFill/>
          </p:spPr>
          <p:txBody>
            <a:bodyPr wrap="none" rtlCol="0">
              <a:spAutoFit/>
            </a:bodyPr>
            <a:lstStyle/>
            <a:p>
              <a:r>
                <a:rPr lang="en-GB" b="1" dirty="0"/>
                <a:t>4</a:t>
              </a:r>
            </a:p>
          </p:txBody>
        </p:sp>
        <p:sp>
          <p:nvSpPr>
            <p:cNvPr id="15" name="TextBox 14">
              <a:extLst>
                <a:ext uri="{FF2B5EF4-FFF2-40B4-BE49-F238E27FC236}">
                  <a16:creationId xmlns:a16="http://schemas.microsoft.com/office/drawing/2014/main" id="{B6998ED6-72FA-4A0B-BC1A-AD0B3941103B}"/>
                </a:ext>
              </a:extLst>
            </p:cNvPr>
            <p:cNvSpPr txBox="1"/>
            <p:nvPr/>
          </p:nvSpPr>
          <p:spPr>
            <a:xfrm>
              <a:off x="5205728" y="2505670"/>
              <a:ext cx="301686" cy="369332"/>
            </a:xfrm>
            <a:prstGeom prst="rect">
              <a:avLst/>
            </a:prstGeom>
            <a:noFill/>
          </p:spPr>
          <p:txBody>
            <a:bodyPr wrap="none" rtlCol="0">
              <a:spAutoFit/>
            </a:bodyPr>
            <a:lstStyle/>
            <a:p>
              <a:r>
                <a:rPr lang="en-GB" b="1" dirty="0"/>
                <a:t>5</a:t>
              </a:r>
            </a:p>
          </p:txBody>
        </p:sp>
        <p:sp>
          <p:nvSpPr>
            <p:cNvPr id="16" name="TextBox 15">
              <a:extLst>
                <a:ext uri="{FF2B5EF4-FFF2-40B4-BE49-F238E27FC236}">
                  <a16:creationId xmlns:a16="http://schemas.microsoft.com/office/drawing/2014/main" id="{E619331F-2862-445E-9CA7-50AA8CFFD33F}"/>
                </a:ext>
              </a:extLst>
            </p:cNvPr>
            <p:cNvSpPr txBox="1"/>
            <p:nvPr/>
          </p:nvSpPr>
          <p:spPr>
            <a:xfrm>
              <a:off x="4033171" y="2875002"/>
              <a:ext cx="301686" cy="369332"/>
            </a:xfrm>
            <a:prstGeom prst="rect">
              <a:avLst/>
            </a:prstGeom>
            <a:noFill/>
          </p:spPr>
          <p:txBody>
            <a:bodyPr wrap="none" rtlCol="0">
              <a:spAutoFit/>
            </a:bodyPr>
            <a:lstStyle/>
            <a:p>
              <a:r>
                <a:rPr lang="en-GB" b="1" dirty="0"/>
                <a:t>4</a:t>
              </a:r>
            </a:p>
          </p:txBody>
        </p:sp>
        <p:sp>
          <p:nvSpPr>
            <p:cNvPr id="17" name="TextBox 16">
              <a:extLst>
                <a:ext uri="{FF2B5EF4-FFF2-40B4-BE49-F238E27FC236}">
                  <a16:creationId xmlns:a16="http://schemas.microsoft.com/office/drawing/2014/main" id="{CBF44999-4452-4081-AFB4-C91191ED1062}"/>
                </a:ext>
              </a:extLst>
            </p:cNvPr>
            <p:cNvSpPr txBox="1"/>
            <p:nvPr/>
          </p:nvSpPr>
          <p:spPr>
            <a:xfrm>
              <a:off x="6090571" y="3360980"/>
              <a:ext cx="301686" cy="369332"/>
            </a:xfrm>
            <a:prstGeom prst="rect">
              <a:avLst/>
            </a:prstGeom>
            <a:noFill/>
          </p:spPr>
          <p:txBody>
            <a:bodyPr wrap="none" rtlCol="0">
              <a:spAutoFit/>
            </a:bodyPr>
            <a:lstStyle/>
            <a:p>
              <a:r>
                <a:rPr lang="en-GB" b="1" dirty="0"/>
                <a:t>2</a:t>
              </a:r>
            </a:p>
          </p:txBody>
        </p:sp>
        <p:sp>
          <p:nvSpPr>
            <p:cNvPr id="18" name="TextBox 17">
              <a:extLst>
                <a:ext uri="{FF2B5EF4-FFF2-40B4-BE49-F238E27FC236}">
                  <a16:creationId xmlns:a16="http://schemas.microsoft.com/office/drawing/2014/main" id="{78223EB1-63E6-4FF7-A93D-AC4F35998DD6}"/>
                </a:ext>
              </a:extLst>
            </p:cNvPr>
            <p:cNvSpPr txBox="1"/>
            <p:nvPr/>
          </p:nvSpPr>
          <p:spPr>
            <a:xfrm>
              <a:off x="4388771" y="3665780"/>
              <a:ext cx="301686" cy="369332"/>
            </a:xfrm>
            <a:prstGeom prst="rect">
              <a:avLst/>
            </a:prstGeom>
            <a:noFill/>
          </p:spPr>
          <p:txBody>
            <a:bodyPr wrap="none" rtlCol="0">
              <a:spAutoFit/>
            </a:bodyPr>
            <a:lstStyle/>
            <a:p>
              <a:r>
                <a:rPr lang="en-GB" b="1" dirty="0"/>
                <a:t>2</a:t>
              </a:r>
            </a:p>
          </p:txBody>
        </p:sp>
        <p:sp>
          <p:nvSpPr>
            <p:cNvPr id="19" name="TextBox 18">
              <a:extLst>
                <a:ext uri="{FF2B5EF4-FFF2-40B4-BE49-F238E27FC236}">
                  <a16:creationId xmlns:a16="http://schemas.microsoft.com/office/drawing/2014/main" id="{D5DE2765-B11C-4733-84A8-799BEF66C264}"/>
                </a:ext>
              </a:extLst>
            </p:cNvPr>
            <p:cNvSpPr txBox="1"/>
            <p:nvPr/>
          </p:nvSpPr>
          <p:spPr>
            <a:xfrm>
              <a:off x="4845971" y="4821480"/>
              <a:ext cx="301686" cy="369332"/>
            </a:xfrm>
            <a:prstGeom prst="rect">
              <a:avLst/>
            </a:prstGeom>
            <a:noFill/>
          </p:spPr>
          <p:txBody>
            <a:bodyPr wrap="none" rtlCol="0">
              <a:spAutoFit/>
            </a:bodyPr>
            <a:lstStyle/>
            <a:p>
              <a:r>
                <a:rPr lang="en-GB" b="1" dirty="0"/>
                <a:t>3</a:t>
              </a:r>
            </a:p>
          </p:txBody>
        </p:sp>
        <p:sp>
          <p:nvSpPr>
            <p:cNvPr id="20" name="TextBox 19">
              <a:extLst>
                <a:ext uri="{FF2B5EF4-FFF2-40B4-BE49-F238E27FC236}">
                  <a16:creationId xmlns:a16="http://schemas.microsoft.com/office/drawing/2014/main" id="{9167ECDB-46EC-424A-94F4-9C20F435B2B2}"/>
                </a:ext>
              </a:extLst>
            </p:cNvPr>
            <p:cNvSpPr txBox="1"/>
            <p:nvPr/>
          </p:nvSpPr>
          <p:spPr>
            <a:xfrm>
              <a:off x="3207671" y="4211880"/>
              <a:ext cx="301686" cy="369332"/>
            </a:xfrm>
            <a:prstGeom prst="rect">
              <a:avLst/>
            </a:prstGeom>
            <a:noFill/>
          </p:spPr>
          <p:txBody>
            <a:bodyPr wrap="none" rtlCol="0">
              <a:spAutoFit/>
            </a:bodyPr>
            <a:lstStyle/>
            <a:p>
              <a:r>
                <a:rPr lang="en-GB" b="1" dirty="0"/>
                <a:t>3</a:t>
              </a:r>
            </a:p>
          </p:txBody>
        </p:sp>
        <p:sp>
          <p:nvSpPr>
            <p:cNvPr id="21" name="TextBox 20">
              <a:extLst>
                <a:ext uri="{FF2B5EF4-FFF2-40B4-BE49-F238E27FC236}">
                  <a16:creationId xmlns:a16="http://schemas.microsoft.com/office/drawing/2014/main" id="{B94CE487-0F12-4C2F-B7E7-B11D76F51050}"/>
                </a:ext>
              </a:extLst>
            </p:cNvPr>
            <p:cNvSpPr txBox="1"/>
            <p:nvPr/>
          </p:nvSpPr>
          <p:spPr>
            <a:xfrm>
              <a:off x="7755192" y="3399080"/>
              <a:ext cx="301686" cy="369332"/>
            </a:xfrm>
            <a:prstGeom prst="rect">
              <a:avLst/>
            </a:prstGeom>
            <a:noFill/>
          </p:spPr>
          <p:txBody>
            <a:bodyPr wrap="none" rtlCol="0">
              <a:spAutoFit/>
            </a:bodyPr>
            <a:lstStyle/>
            <a:p>
              <a:r>
                <a:rPr lang="en-GB" b="1" dirty="0"/>
                <a:t>3</a:t>
              </a:r>
            </a:p>
          </p:txBody>
        </p:sp>
        <p:sp>
          <p:nvSpPr>
            <p:cNvPr id="22" name="TextBox 21">
              <a:extLst>
                <a:ext uri="{FF2B5EF4-FFF2-40B4-BE49-F238E27FC236}">
                  <a16:creationId xmlns:a16="http://schemas.microsoft.com/office/drawing/2014/main" id="{E24FBBDB-924E-4335-BF1A-372B141EA093}"/>
                </a:ext>
              </a:extLst>
            </p:cNvPr>
            <p:cNvSpPr txBox="1"/>
            <p:nvPr/>
          </p:nvSpPr>
          <p:spPr>
            <a:xfrm>
              <a:off x="8033671" y="4656380"/>
              <a:ext cx="301686" cy="369332"/>
            </a:xfrm>
            <a:prstGeom prst="rect">
              <a:avLst/>
            </a:prstGeom>
            <a:noFill/>
          </p:spPr>
          <p:txBody>
            <a:bodyPr wrap="none" rtlCol="0">
              <a:spAutoFit/>
            </a:bodyPr>
            <a:lstStyle/>
            <a:p>
              <a:r>
                <a:rPr lang="en-GB" b="1" dirty="0"/>
                <a:t>3</a:t>
              </a:r>
            </a:p>
          </p:txBody>
        </p:sp>
        <p:sp>
          <p:nvSpPr>
            <p:cNvPr id="23" name="TextBox 22">
              <a:extLst>
                <a:ext uri="{FF2B5EF4-FFF2-40B4-BE49-F238E27FC236}">
                  <a16:creationId xmlns:a16="http://schemas.microsoft.com/office/drawing/2014/main" id="{EEA86F5F-308E-4D38-A17E-7BB024F53403}"/>
                </a:ext>
              </a:extLst>
            </p:cNvPr>
            <p:cNvSpPr txBox="1"/>
            <p:nvPr/>
          </p:nvSpPr>
          <p:spPr>
            <a:xfrm>
              <a:off x="7411371" y="2573580"/>
              <a:ext cx="301686" cy="369332"/>
            </a:xfrm>
            <a:prstGeom prst="rect">
              <a:avLst/>
            </a:prstGeom>
            <a:noFill/>
          </p:spPr>
          <p:txBody>
            <a:bodyPr wrap="none" rtlCol="0">
              <a:spAutoFit/>
            </a:bodyPr>
            <a:lstStyle/>
            <a:p>
              <a:r>
                <a:rPr lang="en-GB" b="1" dirty="0"/>
                <a:t>5</a:t>
              </a:r>
            </a:p>
          </p:txBody>
        </p:sp>
        <p:sp>
          <p:nvSpPr>
            <p:cNvPr id="24" name="TextBox 23">
              <a:extLst>
                <a:ext uri="{FF2B5EF4-FFF2-40B4-BE49-F238E27FC236}">
                  <a16:creationId xmlns:a16="http://schemas.microsoft.com/office/drawing/2014/main" id="{5DBB88F5-D893-45B2-B707-6696A246A283}"/>
                </a:ext>
              </a:extLst>
            </p:cNvPr>
            <p:cNvSpPr txBox="1"/>
            <p:nvPr/>
          </p:nvSpPr>
          <p:spPr>
            <a:xfrm>
              <a:off x="4795171" y="4224580"/>
              <a:ext cx="301686" cy="369332"/>
            </a:xfrm>
            <a:prstGeom prst="rect">
              <a:avLst/>
            </a:prstGeom>
            <a:noFill/>
          </p:spPr>
          <p:txBody>
            <a:bodyPr wrap="none" rtlCol="0">
              <a:spAutoFit/>
            </a:bodyPr>
            <a:lstStyle/>
            <a:p>
              <a:r>
                <a:rPr lang="en-GB" b="1" dirty="0"/>
                <a:t>1</a:t>
              </a:r>
            </a:p>
          </p:txBody>
        </p:sp>
        <p:sp>
          <p:nvSpPr>
            <p:cNvPr id="25" name="TextBox 24">
              <a:extLst>
                <a:ext uri="{FF2B5EF4-FFF2-40B4-BE49-F238E27FC236}">
                  <a16:creationId xmlns:a16="http://schemas.microsoft.com/office/drawing/2014/main" id="{FD88BE0E-CB9B-479C-BE3D-F2CA36766C1F}"/>
                </a:ext>
              </a:extLst>
            </p:cNvPr>
            <p:cNvSpPr txBox="1"/>
            <p:nvPr/>
          </p:nvSpPr>
          <p:spPr>
            <a:xfrm>
              <a:off x="4287171" y="5227880"/>
              <a:ext cx="301686" cy="369332"/>
            </a:xfrm>
            <a:prstGeom prst="rect">
              <a:avLst/>
            </a:prstGeom>
            <a:noFill/>
          </p:spPr>
          <p:txBody>
            <a:bodyPr wrap="none" rtlCol="0">
              <a:spAutoFit/>
            </a:bodyPr>
            <a:lstStyle/>
            <a:p>
              <a:r>
                <a:rPr lang="en-GB" b="1" dirty="0"/>
                <a:t>1</a:t>
              </a:r>
            </a:p>
          </p:txBody>
        </p:sp>
      </p:grpSp>
      <p:sp>
        <p:nvSpPr>
          <p:cNvPr id="26" name="TextBox 25">
            <a:extLst>
              <a:ext uri="{FF2B5EF4-FFF2-40B4-BE49-F238E27FC236}">
                <a16:creationId xmlns:a16="http://schemas.microsoft.com/office/drawing/2014/main" id="{60834E9D-29E5-4F1E-A212-12CC6FD6D28E}"/>
              </a:ext>
            </a:extLst>
          </p:cNvPr>
          <p:cNvSpPr txBox="1"/>
          <p:nvPr/>
        </p:nvSpPr>
        <p:spPr>
          <a:xfrm>
            <a:off x="203200" y="254000"/>
            <a:ext cx="9893300" cy="369332"/>
          </a:xfrm>
          <a:prstGeom prst="rect">
            <a:avLst/>
          </a:prstGeom>
          <a:noFill/>
        </p:spPr>
        <p:txBody>
          <a:bodyPr wrap="square" rtlCol="0">
            <a:spAutoFit/>
          </a:bodyPr>
          <a:lstStyle/>
          <a:p>
            <a:r>
              <a:rPr lang="en-GB" b="1" dirty="0"/>
              <a:t>How risk was calculated for Local Authorities (and Fires &amp; Rescue Authorities in Wales)</a:t>
            </a:r>
          </a:p>
        </p:txBody>
      </p:sp>
      <p:sp>
        <p:nvSpPr>
          <p:cNvPr id="27" name="Rectangle 26">
            <a:extLst>
              <a:ext uri="{FF2B5EF4-FFF2-40B4-BE49-F238E27FC236}">
                <a16:creationId xmlns:a16="http://schemas.microsoft.com/office/drawing/2014/main" id="{A78113D3-759D-46A7-9683-5250056396E8}"/>
              </a:ext>
            </a:extLst>
          </p:cNvPr>
          <p:cNvSpPr/>
          <p:nvPr/>
        </p:nvSpPr>
        <p:spPr>
          <a:xfrm>
            <a:off x="202564" y="1511354"/>
            <a:ext cx="8596222" cy="954107"/>
          </a:xfrm>
          <a:prstGeom prst="rect">
            <a:avLst/>
          </a:prstGeom>
        </p:spPr>
        <p:txBody>
          <a:bodyPr wrap="square">
            <a:spAutoFit/>
          </a:bodyPr>
          <a:lstStyle/>
          <a:p>
            <a:r>
              <a:rPr lang="en-GB" sz="1400" dirty="0"/>
              <a:t>This means that a Local Authority will be given a score of one (highest risk) if any of its constituent neighbourhoods have a score of one. In the example here, the blue Local Authority will be classed as high-risk (score = 1) because one of its neighbourhoods (highlighted yellow) is high-risk. The red Local Authority will be given a score of two because its riskiest neighbourhood is two.</a:t>
            </a:r>
          </a:p>
        </p:txBody>
      </p:sp>
      <p:sp>
        <p:nvSpPr>
          <p:cNvPr id="29" name="Rectangle 28">
            <a:extLst>
              <a:ext uri="{FF2B5EF4-FFF2-40B4-BE49-F238E27FC236}">
                <a16:creationId xmlns:a16="http://schemas.microsoft.com/office/drawing/2014/main" id="{94A0F218-6A21-4347-9119-178A9145CC31}"/>
              </a:ext>
            </a:extLst>
          </p:cNvPr>
          <p:cNvSpPr/>
          <p:nvPr/>
        </p:nvSpPr>
        <p:spPr>
          <a:xfrm>
            <a:off x="203199" y="623332"/>
            <a:ext cx="11369675" cy="738664"/>
          </a:xfrm>
          <a:prstGeom prst="rect">
            <a:avLst/>
          </a:prstGeom>
        </p:spPr>
        <p:txBody>
          <a:bodyPr wrap="square">
            <a:spAutoFit/>
          </a:bodyPr>
          <a:lstStyle/>
          <a:p>
            <a:r>
              <a:rPr lang="en-GB" sz="1400" dirty="0"/>
              <a:t>Asylum seeker displacement data is recorded for Local Authorities but not the smaller neighbourhoods for which we have other risk data. Similarly, domestic fires in Wales are recorded for Fire &amp; Rescue Authorities (large areas containing multiple Local Authorities). To aggregate neighbourhood-level risks (e.g. for flooding) into these higher-level geographies, we selected the highest-scoring risk.</a:t>
            </a:r>
          </a:p>
        </p:txBody>
      </p:sp>
    </p:spTree>
    <p:extLst>
      <p:ext uri="{BB962C8B-B14F-4D97-AF65-F5344CB8AC3E}">
        <p14:creationId xmlns:p14="http://schemas.microsoft.com/office/powerpoint/2010/main" val="401591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Potential additions to the risk maps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5478423"/>
          </a:xfrm>
          <a:prstGeom prst="rect">
            <a:avLst/>
          </a:prstGeom>
          <a:noFill/>
        </p:spPr>
        <p:txBody>
          <a:bodyPr wrap="square" rtlCol="0">
            <a:spAutoFit/>
          </a:bodyPr>
          <a:lstStyle/>
          <a:p>
            <a:r>
              <a:rPr lang="en-GB" sz="1400" b="1" dirty="0">
                <a:solidFill>
                  <a:srgbClr val="FF0000"/>
                </a:solidFill>
              </a:rPr>
              <a:t>Disasters and Emergencies</a:t>
            </a:r>
          </a:p>
          <a:p>
            <a:r>
              <a:rPr lang="en-GB" sz="1400" dirty="0"/>
              <a:t>Flooding – Scotland</a:t>
            </a:r>
          </a:p>
          <a:p>
            <a:r>
              <a:rPr lang="en-GB" sz="1400" dirty="0"/>
              <a:t>Domestic fires – NI; Wales (at a more local level than Fire &amp; Rescue Authority)</a:t>
            </a:r>
          </a:p>
          <a:p>
            <a:r>
              <a:rPr lang="en-GB" sz="1400" dirty="0"/>
              <a:t>High-likelihood/impact risks identified Local Resilience Forums</a:t>
            </a:r>
          </a:p>
          <a:p>
            <a:r>
              <a:rPr lang="en-GB" sz="1400" dirty="0"/>
              <a:t>Terrorism risks</a:t>
            </a:r>
          </a:p>
          <a:p>
            <a:r>
              <a:rPr lang="en-GB" sz="1400" dirty="0"/>
              <a:t>Extreme weather</a:t>
            </a:r>
          </a:p>
          <a:p>
            <a:r>
              <a:rPr lang="en-GB" sz="1400" dirty="0"/>
              <a:t>Wildfires</a:t>
            </a:r>
          </a:p>
          <a:p>
            <a:endParaRPr lang="en-GB" sz="1400" dirty="0"/>
          </a:p>
          <a:p>
            <a:r>
              <a:rPr lang="en-GB" sz="1400" b="1" dirty="0">
                <a:solidFill>
                  <a:srgbClr val="FF0000"/>
                </a:solidFill>
              </a:rPr>
              <a:t>Displacement and Migration</a:t>
            </a:r>
          </a:p>
          <a:p>
            <a:r>
              <a:rPr lang="en-GB" sz="1400" dirty="0"/>
              <a:t>No. people receiving Government support (at a more local level than Local Authority)</a:t>
            </a:r>
          </a:p>
          <a:p>
            <a:r>
              <a:rPr lang="en-GB" sz="1400" dirty="0"/>
              <a:t>Trafficking hotspots</a:t>
            </a:r>
          </a:p>
          <a:p>
            <a:endParaRPr lang="en-GB" sz="1400" dirty="0"/>
          </a:p>
          <a:p>
            <a:r>
              <a:rPr lang="en-GB" sz="1400" b="1" dirty="0">
                <a:solidFill>
                  <a:srgbClr val="FF0000"/>
                </a:solidFill>
              </a:rPr>
              <a:t>Health Inequalities</a:t>
            </a:r>
          </a:p>
          <a:p>
            <a:r>
              <a:rPr lang="en-GB" sz="1400" dirty="0"/>
              <a:t>Unmet need for social care</a:t>
            </a:r>
          </a:p>
          <a:p>
            <a:r>
              <a:rPr lang="en-GB" sz="1400" dirty="0"/>
              <a:t>Frailty (older people only?)</a:t>
            </a:r>
          </a:p>
          <a:p>
            <a:endParaRPr lang="en-GB" sz="1400" dirty="0"/>
          </a:p>
          <a:p>
            <a:r>
              <a:rPr lang="en-GB" sz="1400" b="1" dirty="0">
                <a:solidFill>
                  <a:srgbClr val="FF0000"/>
                </a:solidFill>
              </a:rPr>
              <a:t>Connectedness</a:t>
            </a:r>
            <a:endParaRPr lang="en-GB" sz="1400" dirty="0"/>
          </a:p>
          <a:p>
            <a:r>
              <a:rPr lang="en-GB" sz="1400" dirty="0">
                <a:hlinkClick r:id="rId2"/>
              </a:rPr>
              <a:t>Belonging</a:t>
            </a:r>
            <a:endParaRPr lang="en-GB" sz="1400" dirty="0"/>
          </a:p>
          <a:p>
            <a:r>
              <a:rPr lang="en-GB" sz="1400" dirty="0"/>
              <a:t>Social capital</a:t>
            </a:r>
          </a:p>
          <a:p>
            <a:r>
              <a:rPr lang="en-GB" sz="1400" dirty="0">
                <a:hlinkClick r:id="rId3"/>
              </a:rPr>
              <a:t>Crime data</a:t>
            </a:r>
            <a:r>
              <a:rPr lang="en-GB" sz="1400" dirty="0"/>
              <a:t> (e.g. anti-social behaviour or public order offenses)?</a:t>
            </a:r>
          </a:p>
          <a:p>
            <a:r>
              <a:rPr lang="en-GB" sz="1400" dirty="0">
                <a:hlinkClick r:id="rId4"/>
              </a:rPr>
              <a:t>Connectivity</a:t>
            </a:r>
            <a:r>
              <a:rPr lang="en-GB" sz="1400" dirty="0"/>
              <a:t> in cities and towns</a:t>
            </a:r>
          </a:p>
          <a:p>
            <a:r>
              <a:rPr lang="en-GB" sz="1400" dirty="0">
                <a:hlinkClick r:id="rId5"/>
              </a:rPr>
              <a:t>Social fragmentation</a:t>
            </a:r>
            <a:endParaRPr lang="en-GB" sz="1400" dirty="0"/>
          </a:p>
          <a:p>
            <a:r>
              <a:rPr lang="en-GB" sz="1400" dirty="0"/>
              <a:t>Locations of charities</a:t>
            </a:r>
          </a:p>
          <a:p>
            <a:r>
              <a:rPr lang="en-GB" sz="1400" dirty="0"/>
              <a:t>Access to </a:t>
            </a:r>
            <a:r>
              <a:rPr lang="en-GB" sz="1400" dirty="0">
                <a:hlinkClick r:id="rId6"/>
              </a:rPr>
              <a:t>healthy assets and hazards</a:t>
            </a:r>
            <a:endParaRPr lang="en-GB" sz="1400" dirty="0"/>
          </a:p>
          <a:p>
            <a:endParaRPr lang="en-GB" sz="1400" dirty="0"/>
          </a:p>
        </p:txBody>
      </p:sp>
    </p:spTree>
    <p:extLst>
      <p:ext uri="{BB962C8B-B14F-4D97-AF65-F5344CB8AC3E}">
        <p14:creationId xmlns:p14="http://schemas.microsoft.com/office/powerpoint/2010/main" val="1768942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Flooding</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4616648"/>
          </a:xfrm>
          <a:prstGeom prst="rect">
            <a:avLst/>
          </a:prstGeom>
          <a:noFill/>
        </p:spPr>
        <p:txBody>
          <a:bodyPr wrap="square" rtlCol="0">
            <a:spAutoFit/>
          </a:bodyPr>
          <a:lstStyle/>
          <a:p>
            <a:r>
              <a:rPr lang="en-GB" sz="1400" b="1" dirty="0">
                <a:solidFill>
                  <a:srgbClr val="FF0000"/>
                </a:solidFill>
              </a:rPr>
              <a:t>England</a:t>
            </a:r>
          </a:p>
          <a:p>
            <a:r>
              <a:rPr lang="en-GB" sz="1400" b="1" dirty="0"/>
              <a:t>Definition: </a:t>
            </a:r>
            <a:r>
              <a:rPr lang="en-GB" sz="1400" dirty="0"/>
              <a:t>Number of people living in a neighbourhood (‘Middle Layer Super Output Area’ – a region containing 5,000 – 15,000 people) at high risk (&gt;1% per year) of flooding.</a:t>
            </a:r>
            <a:endParaRPr lang="en-GB" sz="1400" b="1" dirty="0"/>
          </a:p>
          <a:p>
            <a:endParaRPr lang="en-GB" sz="1400" dirty="0"/>
          </a:p>
          <a:p>
            <a:r>
              <a:rPr lang="en-GB" sz="1400" b="1" dirty="0"/>
              <a:t>Source: </a:t>
            </a:r>
            <a:r>
              <a:rPr lang="en-GB" sz="1400" dirty="0">
                <a:hlinkClick r:id="rId2"/>
              </a:rPr>
              <a:t>Environmental Agency</a:t>
            </a:r>
            <a:endParaRPr lang="en-GB" sz="1400" dirty="0"/>
          </a:p>
          <a:p>
            <a:endParaRPr lang="en-GB" sz="1400" dirty="0"/>
          </a:p>
          <a:p>
            <a:r>
              <a:rPr lang="en-GB" sz="1400" b="1" dirty="0">
                <a:solidFill>
                  <a:srgbClr val="FF0000"/>
                </a:solidFill>
              </a:rPr>
              <a:t>Wales</a:t>
            </a:r>
          </a:p>
          <a:p>
            <a:r>
              <a:rPr lang="en-GB" sz="1400" b="1" dirty="0"/>
              <a:t>Definition: </a:t>
            </a:r>
            <a:r>
              <a:rPr lang="en-GB" sz="1400" dirty="0"/>
              <a:t>Number of people living in a neighbourhood (‘Middle Layer Super Output Area’ – a region containing 5,000 – 15,000 people) at high risk (&gt;1% per year) of flooding.</a:t>
            </a:r>
          </a:p>
          <a:p>
            <a:endParaRPr lang="en-GB" sz="1400" dirty="0"/>
          </a:p>
          <a:p>
            <a:r>
              <a:rPr lang="en-GB" sz="1400" b="1" dirty="0"/>
              <a:t>Source:</a:t>
            </a:r>
            <a:r>
              <a:rPr lang="en-GB" sz="1400" dirty="0"/>
              <a:t> </a:t>
            </a:r>
            <a:r>
              <a:rPr lang="en-GB" sz="1400" dirty="0">
                <a:hlinkClick r:id="rId3"/>
              </a:rPr>
              <a:t>Natural Resources Wales</a:t>
            </a:r>
            <a:endParaRPr lang="en-GB" sz="1400" dirty="0"/>
          </a:p>
          <a:p>
            <a:endParaRPr lang="en-GB" sz="1400" dirty="0"/>
          </a:p>
          <a:p>
            <a:r>
              <a:rPr lang="en-GB" sz="1400" b="1" dirty="0">
                <a:solidFill>
                  <a:srgbClr val="FF0000"/>
                </a:solidFill>
              </a:rPr>
              <a:t>Scotland</a:t>
            </a:r>
          </a:p>
          <a:p>
            <a:r>
              <a:rPr lang="en-GB" sz="1400" dirty="0"/>
              <a:t>Data are not publicly available. We have applied for a licence from the Scottish Environment Protection Agency and they are currently processing our request.</a:t>
            </a:r>
          </a:p>
          <a:p>
            <a:endParaRPr lang="en-GB" sz="1400" dirty="0"/>
          </a:p>
          <a:p>
            <a:r>
              <a:rPr lang="en-GB" sz="1400" b="1" dirty="0">
                <a:solidFill>
                  <a:srgbClr val="FF0000"/>
                </a:solidFill>
              </a:rPr>
              <a:t>NI</a:t>
            </a:r>
          </a:p>
          <a:p>
            <a:r>
              <a:rPr lang="en-GB" sz="1400" b="1" dirty="0"/>
              <a:t>Definition:</a:t>
            </a:r>
            <a:r>
              <a:rPr lang="en-GB" sz="1400" dirty="0"/>
              <a:t> Number of people living in ‘Areas of Potential Significant Flood Risk’ and ‘Transitional Areas of Potential Significant Flood Risk’, within a neighbourhood (‘Super Output Area’ – a region containing 300 – 6,000 households).</a:t>
            </a:r>
          </a:p>
          <a:p>
            <a:endParaRPr lang="en-GB" sz="1400" dirty="0"/>
          </a:p>
          <a:p>
            <a:r>
              <a:rPr lang="en-GB" sz="1400" b="1" dirty="0"/>
              <a:t>Source:</a:t>
            </a:r>
            <a:r>
              <a:rPr lang="en-GB" sz="1400" dirty="0"/>
              <a:t> </a:t>
            </a:r>
            <a:r>
              <a:rPr lang="en-GB" sz="1400" dirty="0">
                <a:hlinkClick r:id="rId4"/>
              </a:rPr>
              <a:t>Department for Infrastructure</a:t>
            </a:r>
            <a:endParaRPr lang="en-GB" sz="1400" dirty="0"/>
          </a:p>
        </p:txBody>
      </p:sp>
    </p:spTree>
    <p:extLst>
      <p:ext uri="{BB962C8B-B14F-4D97-AF65-F5344CB8AC3E}">
        <p14:creationId xmlns:p14="http://schemas.microsoft.com/office/powerpoint/2010/main" val="329805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Asylum seeker displacement</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600438"/>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Number of people seeking asylum who receive Section 95 support within Local Authorities in Q4 2018.</a:t>
            </a:r>
            <a:endParaRPr lang="en-GB" sz="1400" b="1" dirty="0"/>
          </a:p>
          <a:p>
            <a:endParaRPr lang="en-GB" sz="1400" dirty="0"/>
          </a:p>
          <a:p>
            <a:r>
              <a:rPr lang="en-GB" sz="1400" b="1" dirty="0"/>
              <a:t>Source: </a:t>
            </a:r>
            <a:r>
              <a:rPr lang="en-GB" sz="1400" dirty="0">
                <a:hlinkClick r:id="rId2"/>
              </a:rPr>
              <a:t>Home Office</a:t>
            </a:r>
            <a:endParaRPr lang="en-GB" sz="1400" dirty="0"/>
          </a:p>
          <a:p>
            <a:endParaRPr lang="en-GB" sz="1400" dirty="0"/>
          </a:p>
          <a:p>
            <a:r>
              <a:rPr lang="en-GB" sz="1400" b="1" dirty="0"/>
              <a:t>Note:</a:t>
            </a:r>
            <a:r>
              <a:rPr lang="en-GB" sz="1400" dirty="0"/>
              <a:t> This data is only available at Local Authority level. We will try to access more detailed neighbourhood-level data via, e.g., a Freedom of Information Request.</a:t>
            </a:r>
          </a:p>
        </p:txBody>
      </p:sp>
    </p:spTree>
    <p:extLst>
      <p:ext uri="{BB962C8B-B14F-4D97-AF65-F5344CB8AC3E}">
        <p14:creationId xmlns:p14="http://schemas.microsoft.com/office/powerpoint/2010/main" val="35343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Migrant destitution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3754874"/>
          </a:xfrm>
          <a:prstGeom prst="rect">
            <a:avLst/>
          </a:prstGeom>
          <a:noFill/>
        </p:spPr>
        <p:txBody>
          <a:bodyPr wrap="square" rtlCol="0">
            <a:spAutoFit/>
          </a:bodyPr>
          <a:lstStyle/>
          <a:p>
            <a:r>
              <a:rPr lang="en-GB" sz="1400" b="1" dirty="0">
                <a:solidFill>
                  <a:srgbClr val="FF0000"/>
                </a:solidFill>
              </a:rPr>
              <a:t>England, Wales and Scotland</a:t>
            </a:r>
          </a:p>
          <a:p>
            <a:r>
              <a:rPr lang="en-GB" sz="1400" b="1" dirty="0"/>
              <a:t>Definition: </a:t>
            </a:r>
            <a:r>
              <a:rPr lang="en-GB" sz="1400" dirty="0"/>
              <a:t>Somebody is destitute when they lack two or more of these essentials over the past month because they couldn’t afford them:</a:t>
            </a:r>
          </a:p>
          <a:p>
            <a:pPr marL="342900" indent="-342900">
              <a:buFont typeface="+mj-lt"/>
              <a:buAutoNum type="arabicPeriod"/>
            </a:pPr>
            <a:r>
              <a:rPr lang="en-GB" sz="1400" dirty="0"/>
              <a:t>Shelter (slept rough for one or more nights)</a:t>
            </a:r>
          </a:p>
          <a:p>
            <a:pPr marL="342900" indent="-342900">
              <a:buFont typeface="+mj-lt"/>
              <a:buAutoNum type="arabicPeriod"/>
            </a:pPr>
            <a:r>
              <a:rPr lang="en-GB" sz="1400" dirty="0"/>
              <a:t>Food (ate fewer than two meals a day for two or more days)</a:t>
            </a:r>
          </a:p>
          <a:p>
            <a:pPr marL="342900" indent="-342900">
              <a:buFont typeface="+mj-lt"/>
              <a:buAutoNum type="arabicPeriod"/>
            </a:pPr>
            <a:r>
              <a:rPr lang="en-GB" sz="1400" dirty="0"/>
              <a:t>Heat (unable to heat their home for five or more days)</a:t>
            </a:r>
          </a:p>
          <a:p>
            <a:pPr marL="342900" indent="-342900">
              <a:buFont typeface="+mj-lt"/>
              <a:buAutoNum type="arabicPeriod"/>
            </a:pPr>
            <a:r>
              <a:rPr lang="en-GB" sz="1400" dirty="0"/>
              <a:t>Light (unable to light their home for five or more days)</a:t>
            </a:r>
          </a:p>
          <a:p>
            <a:pPr marL="342900" indent="-342900">
              <a:buFont typeface="+mj-lt"/>
              <a:buAutoNum type="arabicPeriod"/>
            </a:pPr>
            <a:r>
              <a:rPr lang="en-GB" sz="1400" dirty="0"/>
              <a:t>Clothing (does not have appropriate clothing for the weather)</a:t>
            </a:r>
          </a:p>
          <a:p>
            <a:pPr marL="342900" indent="-342900">
              <a:buFont typeface="+mj-lt"/>
              <a:buAutoNum type="arabicPeriod"/>
            </a:pPr>
            <a:r>
              <a:rPr lang="en-GB" sz="1400" dirty="0"/>
              <a:t>Basic toiletries (does not have soap, shampoo, toothpaste or toothbrush)</a:t>
            </a:r>
          </a:p>
          <a:p>
            <a:endParaRPr lang="en-GB" sz="1400" dirty="0"/>
          </a:p>
          <a:p>
            <a:r>
              <a:rPr lang="en-GB" sz="1400" dirty="0"/>
              <a:t>A person is also considered destitute if their income is so extremely low that they are unable to purchase these essentials for themselves.</a:t>
            </a:r>
          </a:p>
          <a:p>
            <a:endParaRPr lang="en-GB" sz="1400" dirty="0"/>
          </a:p>
          <a:p>
            <a:r>
              <a:rPr lang="en-GB" sz="1400" dirty="0"/>
              <a:t>This measure looks at destitution among migrants (not just asylum seekers but also EU/EEA nationals) without complex needs.</a:t>
            </a:r>
          </a:p>
          <a:p>
            <a:endParaRPr lang="en-GB" sz="1400" dirty="0"/>
          </a:p>
          <a:p>
            <a:r>
              <a:rPr lang="en-GB" sz="1400" b="1" dirty="0"/>
              <a:t>Source: </a:t>
            </a:r>
            <a:r>
              <a:rPr lang="en-GB" sz="1400" dirty="0">
                <a:hlinkClick r:id="rId2"/>
              </a:rPr>
              <a:t>Joseph Rowntree Foundation</a:t>
            </a:r>
            <a:endParaRPr lang="en-GB" sz="1400" dirty="0"/>
          </a:p>
          <a:p>
            <a:endParaRPr lang="en-GB" sz="1400" dirty="0"/>
          </a:p>
          <a:p>
            <a:r>
              <a:rPr lang="en-GB" sz="1400" b="1" dirty="0">
                <a:solidFill>
                  <a:srgbClr val="FF0000"/>
                </a:solidFill>
              </a:rPr>
              <a:t>NI</a:t>
            </a:r>
          </a:p>
          <a:p>
            <a:r>
              <a:rPr lang="en-GB" sz="1400" dirty="0"/>
              <a:t>No data available.</a:t>
            </a:r>
          </a:p>
        </p:txBody>
      </p:sp>
    </p:spTree>
    <p:extLst>
      <p:ext uri="{BB962C8B-B14F-4D97-AF65-F5344CB8AC3E}">
        <p14:creationId xmlns:p14="http://schemas.microsoft.com/office/powerpoint/2010/main" val="180266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Loneliness</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600438"/>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This is, more accurately, a ‘loneliness prescription index’. It is a measure of how frequently medications for conditions where loneliness is a risk factor (Alzheimer’s disease, depression, hypertension, social anxiety, and insomnia) are prescribed compared to the number of people in an area. This loneliness index is calculated for neighbourhoods (‘Middle Layer Super Output Area’ – a region containing 5,000 – 15,000 people).</a:t>
            </a:r>
          </a:p>
          <a:p>
            <a:endParaRPr lang="en-GB" sz="1400" dirty="0"/>
          </a:p>
          <a:p>
            <a:r>
              <a:rPr lang="en-GB" sz="1400" b="1" dirty="0"/>
              <a:t>Source: </a:t>
            </a:r>
            <a:r>
              <a:rPr lang="en-GB" sz="1400" dirty="0">
                <a:hlinkClick r:id="rId2"/>
              </a:rPr>
              <a:t>ONS Data Science Campus</a:t>
            </a:r>
            <a:r>
              <a:rPr lang="en-GB" sz="1400" dirty="0"/>
              <a:t>; </a:t>
            </a:r>
            <a:r>
              <a:rPr lang="en-GB" sz="1400" dirty="0">
                <a:hlinkClick r:id="rId3"/>
              </a:rPr>
              <a:t>NHS Digital</a:t>
            </a:r>
            <a:endParaRPr lang="en-GB" sz="1400" dirty="0"/>
          </a:p>
          <a:p>
            <a:endParaRPr lang="en-GB" sz="1400" dirty="0"/>
          </a:p>
        </p:txBody>
      </p:sp>
    </p:spTree>
    <p:extLst>
      <p:ext uri="{BB962C8B-B14F-4D97-AF65-F5344CB8AC3E}">
        <p14:creationId xmlns:p14="http://schemas.microsoft.com/office/powerpoint/2010/main" val="63637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Healthy life expectancy at birth</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1384995"/>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Average healthy life expectancy at birth for males and females within each Local Authority. This estimates the number of years a person can expect to live in “very good” or “good” health (based on their own perceptions of </a:t>
            </a:r>
            <a:r>
              <a:rPr lang="en-GB" sz="1400"/>
              <a:t>their general health).</a:t>
            </a:r>
            <a:endParaRPr lang="en-GB" sz="1400" b="1" dirty="0"/>
          </a:p>
          <a:p>
            <a:endParaRPr lang="en-GB" sz="1400" dirty="0"/>
          </a:p>
          <a:p>
            <a:r>
              <a:rPr lang="en-GB" sz="1400" b="1" dirty="0"/>
              <a:t>Source: </a:t>
            </a:r>
            <a:r>
              <a:rPr lang="en-GB" sz="1400" dirty="0">
                <a:hlinkClick r:id="rId2"/>
              </a:rPr>
              <a:t>ONS</a:t>
            </a:r>
            <a:endParaRPr lang="en-GB" sz="1400" dirty="0"/>
          </a:p>
          <a:p>
            <a:endParaRPr lang="en-GB" sz="1400" dirty="0"/>
          </a:p>
        </p:txBody>
      </p:sp>
    </p:spTree>
    <p:extLst>
      <p:ext uri="{BB962C8B-B14F-4D97-AF65-F5344CB8AC3E}">
        <p14:creationId xmlns:p14="http://schemas.microsoft.com/office/powerpoint/2010/main" val="19679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Health deprivation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6124754"/>
          </a:xfrm>
          <a:prstGeom prst="rect">
            <a:avLst/>
          </a:prstGeom>
          <a:noFill/>
        </p:spPr>
        <p:txBody>
          <a:bodyPr wrap="square" rtlCol="0">
            <a:spAutoFit/>
          </a:bodyPr>
          <a:lstStyle/>
          <a:p>
            <a:r>
              <a:rPr lang="en-GB" sz="1400" b="1" dirty="0">
                <a:solidFill>
                  <a:srgbClr val="FF0000"/>
                </a:solidFill>
              </a:rPr>
              <a:t>England</a:t>
            </a:r>
          </a:p>
          <a:p>
            <a:r>
              <a:rPr lang="en-GB" sz="1400" b="1" dirty="0"/>
              <a:t>Definition: </a:t>
            </a:r>
            <a:r>
              <a:rPr lang="en-GB" sz="1400" dirty="0"/>
              <a:t>The ‘Health Deprivation and Disability’ domain from the Index of Multiple Deprivation, from 2015. Deprivation scores are available for neighbourhoods (‘Middle Layer Super Output Area’ – a region containing 5,000 – 15,000 people). Health deprivation in England is comprised of: years of potential life lost; comparative illness and disability ratio; acute morbidity; and mood and anxiety disorders.</a:t>
            </a:r>
          </a:p>
          <a:p>
            <a:endParaRPr lang="en-GB" sz="1400" dirty="0"/>
          </a:p>
          <a:p>
            <a:r>
              <a:rPr lang="en-GB" sz="1400" b="1" dirty="0"/>
              <a:t>Source: </a:t>
            </a:r>
            <a:r>
              <a:rPr lang="en-GB" sz="1400" dirty="0">
                <a:hlinkClick r:id="rId2"/>
              </a:rPr>
              <a:t>Ministry of Housing, Communities &amp; Local Government</a:t>
            </a:r>
            <a:endParaRPr lang="en-GB" sz="1400" dirty="0"/>
          </a:p>
          <a:p>
            <a:endParaRPr lang="en-GB" sz="1400" dirty="0"/>
          </a:p>
          <a:p>
            <a:r>
              <a:rPr lang="en-GB" sz="1400" b="1" dirty="0">
                <a:solidFill>
                  <a:srgbClr val="FF0000"/>
                </a:solidFill>
              </a:rPr>
              <a:t>Wales</a:t>
            </a:r>
          </a:p>
          <a:p>
            <a:r>
              <a:rPr lang="en-GB" sz="1400" b="1" dirty="0"/>
              <a:t>Definition:</a:t>
            </a:r>
            <a:r>
              <a:rPr lang="en-GB" sz="1400" dirty="0"/>
              <a:t> The ‘Health’ domain from the Welsh Index of Multiple Deprivation, from 2014. Deprivation scores are available for neighbourhoods (‘Middle Layer Super Output Area’ – a region containing 5,000 – 15,000 people). Health deprivation in Wales is comprised of: limiting long-term illness; all-cause death rate; cancer incidence; low weight single births.</a:t>
            </a:r>
          </a:p>
          <a:p>
            <a:endParaRPr lang="en-GB" sz="1400" dirty="0"/>
          </a:p>
          <a:p>
            <a:r>
              <a:rPr lang="en-GB" sz="1400" b="1" dirty="0"/>
              <a:t>Source:</a:t>
            </a:r>
            <a:r>
              <a:rPr lang="en-GB" sz="1400" dirty="0"/>
              <a:t> </a:t>
            </a:r>
            <a:r>
              <a:rPr lang="en-GB" sz="1400" dirty="0">
                <a:hlinkClick r:id="rId3"/>
              </a:rPr>
              <a:t>Welsh Government</a:t>
            </a:r>
            <a:endParaRPr lang="en-GB" sz="1400" dirty="0"/>
          </a:p>
          <a:p>
            <a:endParaRPr lang="en-GB" sz="1400" dirty="0"/>
          </a:p>
          <a:p>
            <a:r>
              <a:rPr lang="en-GB" sz="1400" b="1" dirty="0">
                <a:solidFill>
                  <a:srgbClr val="FF0000"/>
                </a:solidFill>
              </a:rPr>
              <a:t>Scotland</a:t>
            </a:r>
          </a:p>
          <a:p>
            <a:r>
              <a:rPr lang="en-GB" sz="1400" dirty="0"/>
              <a:t>Definition: The ‘Health’ domain from the Scottish Index of Multiple Deprivation, from 2016. Deprivation scores are available for neighbourhoods (‘Intermediate Zone’ – a region containing 2,500 – 6,000 people). Health deprivation in Scotland is comprised of: standardised mortality ratio; emergency stays in hospital; proportion of population prescribed drugs for anxiety, depression or psychosis; hospital stays related to alcohol misuse; hospital stays related to drug misuse; the “Comparative Illness Factor”; low birth weight.</a:t>
            </a:r>
          </a:p>
          <a:p>
            <a:endParaRPr lang="en-GB" sz="1400" dirty="0"/>
          </a:p>
          <a:p>
            <a:r>
              <a:rPr lang="en-GB" sz="1400" b="1" dirty="0"/>
              <a:t>Source:</a:t>
            </a:r>
            <a:r>
              <a:rPr lang="en-GB" sz="1400" dirty="0"/>
              <a:t> </a:t>
            </a:r>
            <a:r>
              <a:rPr lang="en-GB" sz="1400" dirty="0">
                <a:hlinkClick r:id="rId4"/>
              </a:rPr>
              <a:t>Scottish Government</a:t>
            </a:r>
            <a:endParaRPr lang="en-GB" sz="1400" dirty="0"/>
          </a:p>
          <a:p>
            <a:endParaRPr lang="en-GB" sz="1400" dirty="0"/>
          </a:p>
          <a:p>
            <a:r>
              <a:rPr lang="en-GB" sz="1400" b="1" dirty="0">
                <a:solidFill>
                  <a:srgbClr val="FF0000"/>
                </a:solidFill>
              </a:rPr>
              <a:t>NI</a:t>
            </a:r>
          </a:p>
          <a:p>
            <a:r>
              <a:rPr lang="en-GB" sz="1400" dirty="0"/>
              <a:t>Definition: The ‘Health and Disability’ domain from the Northern Ireland Multiple Deprivation Measure, from 2017. Deprivation scores are available for neighbourhoods (‘Super Output Area’ – a region containing 300 – 6,000 households). Health deprivation in Northern Ireland is comprised of: preventable death ratio; physical health-related benefit ratio; ratio of cancer registrations; emergency admissions; low birth rate; children’s dental extractions; people on multiple prescriptions on a regular basis; people with a long-term health problem or disability; a “combined mental health indicator”.</a:t>
            </a:r>
          </a:p>
        </p:txBody>
      </p:sp>
    </p:spTree>
    <p:extLst>
      <p:ext uri="{BB962C8B-B14F-4D97-AF65-F5344CB8AC3E}">
        <p14:creationId xmlns:p14="http://schemas.microsoft.com/office/powerpoint/2010/main" val="90906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Digital exclusion</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3754874"/>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Digital exclusion is a combination of </a:t>
            </a:r>
            <a:r>
              <a:rPr lang="en-GB" sz="1400" u="sng" dirty="0"/>
              <a:t>infrastructure</a:t>
            </a:r>
            <a:r>
              <a:rPr lang="en-GB" sz="1400" dirty="0"/>
              <a:t>, percentage of people who are </a:t>
            </a:r>
            <a:r>
              <a:rPr lang="en-GB" sz="1400" u="sng" dirty="0"/>
              <a:t>offline</a:t>
            </a:r>
            <a:r>
              <a:rPr lang="en-GB" sz="1400" dirty="0"/>
              <a:t>, percentage of people lacking </a:t>
            </a:r>
            <a:r>
              <a:rPr lang="en-GB" sz="1400" u="sng" dirty="0"/>
              <a:t>Basic Digital Skills</a:t>
            </a:r>
            <a:r>
              <a:rPr lang="en-GB" sz="1400" dirty="0"/>
              <a:t>, and percentage of people not </a:t>
            </a:r>
            <a:r>
              <a:rPr lang="en-GB" sz="1400" u="sng" dirty="0"/>
              <a:t>using Basic Digital Skills</a:t>
            </a:r>
            <a:r>
              <a:rPr lang="en-GB" sz="1400" dirty="0"/>
              <a:t>.</a:t>
            </a:r>
          </a:p>
          <a:p>
            <a:endParaRPr lang="en-GB" sz="1400" b="1" dirty="0"/>
          </a:p>
          <a:p>
            <a:r>
              <a:rPr lang="en-GB" sz="1400" dirty="0"/>
              <a:t>The </a:t>
            </a:r>
            <a:r>
              <a:rPr lang="en-GB" sz="1400" u="sng" dirty="0"/>
              <a:t>infrastructure</a:t>
            </a:r>
            <a:r>
              <a:rPr lang="en-GB" sz="1400" dirty="0"/>
              <a:t> metric is made up of two sets of data: household broadband speeds; and the household availability of 4G mobile data.</a:t>
            </a:r>
          </a:p>
          <a:p>
            <a:endParaRPr lang="en-GB" sz="1400" dirty="0"/>
          </a:p>
          <a:p>
            <a:r>
              <a:rPr lang="en-GB" sz="1400" u="sng" dirty="0"/>
              <a:t>Offline</a:t>
            </a:r>
            <a:r>
              <a:rPr lang="en-GB" sz="1400" dirty="0"/>
              <a:t> refers to the percentage of people who have never used the internet or last used the internet more than 3 months ago.</a:t>
            </a:r>
          </a:p>
          <a:p>
            <a:endParaRPr lang="en-GB" sz="1400" dirty="0"/>
          </a:p>
          <a:p>
            <a:r>
              <a:rPr lang="en-GB" sz="1400" dirty="0"/>
              <a:t>The </a:t>
            </a:r>
            <a:r>
              <a:rPr lang="en-GB" sz="1400" u="sng" dirty="0"/>
              <a:t>Basic Digital Skills</a:t>
            </a:r>
            <a:r>
              <a:rPr lang="en-GB" sz="1400" dirty="0"/>
              <a:t> data shows the percentage of adults that say they have all five Basic Digital Skills. The combined digital indicator has been calculated using the 11 survey questions that were used to measure these 5 skill categories. Basic Digital Skills have been tracked using a survey based on Go ON UK’s Basic Digital Skills framework.</a:t>
            </a:r>
          </a:p>
          <a:p>
            <a:endParaRPr lang="en-GB" sz="1400" dirty="0"/>
          </a:p>
          <a:p>
            <a:r>
              <a:rPr lang="en-GB" sz="1400" u="sng" dirty="0"/>
              <a:t>Use of Basic Digital Skills</a:t>
            </a:r>
            <a:r>
              <a:rPr lang="en-GB" sz="1400" dirty="0"/>
              <a:t> refers to the percentage of adults who say they have used all five skills in the last three months.</a:t>
            </a:r>
          </a:p>
          <a:p>
            <a:endParaRPr lang="en-GB" sz="1400" dirty="0"/>
          </a:p>
          <a:p>
            <a:r>
              <a:rPr lang="en-GB" sz="1400" b="1" dirty="0"/>
              <a:t>Source: </a:t>
            </a:r>
            <a:r>
              <a:rPr lang="en-GB" sz="1400" dirty="0">
                <a:hlinkClick r:id="rId2"/>
              </a:rPr>
              <a:t>The Tech Partnership</a:t>
            </a:r>
            <a:endParaRPr lang="en-GB" sz="1400" dirty="0"/>
          </a:p>
          <a:p>
            <a:endParaRPr lang="en-GB" sz="1400" dirty="0"/>
          </a:p>
          <a:p>
            <a:r>
              <a:rPr lang="en-GB" sz="1400" b="1" dirty="0"/>
              <a:t>Note:</a:t>
            </a:r>
            <a:r>
              <a:rPr lang="en-GB" sz="1400" dirty="0"/>
              <a:t> This data is only available at Local Authority level.</a:t>
            </a:r>
          </a:p>
        </p:txBody>
      </p:sp>
    </p:spTree>
    <p:extLst>
      <p:ext uri="{BB962C8B-B14F-4D97-AF65-F5344CB8AC3E}">
        <p14:creationId xmlns:p14="http://schemas.microsoft.com/office/powerpoint/2010/main" val="292472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1E8B9C-6A64-4AAD-A765-838D094995AD}"/>
              </a:ext>
            </a:extLst>
          </p:cNvPr>
          <p:cNvSpPr txBox="1"/>
          <p:nvPr/>
        </p:nvSpPr>
        <p:spPr>
          <a:xfrm>
            <a:off x="133349" y="180975"/>
            <a:ext cx="7858125" cy="369332"/>
          </a:xfrm>
          <a:prstGeom prst="rect">
            <a:avLst/>
          </a:prstGeom>
          <a:noFill/>
        </p:spPr>
        <p:txBody>
          <a:bodyPr wrap="square" rtlCol="0">
            <a:spAutoFit/>
          </a:bodyPr>
          <a:lstStyle/>
          <a:p>
            <a:r>
              <a:rPr lang="en-GB" b="1" dirty="0"/>
              <a:t>Definitions of risk data: Living alone</a:t>
            </a:r>
          </a:p>
        </p:txBody>
      </p:sp>
      <p:sp>
        <p:nvSpPr>
          <p:cNvPr id="3" name="TextBox 2">
            <a:extLst>
              <a:ext uri="{FF2B5EF4-FFF2-40B4-BE49-F238E27FC236}">
                <a16:creationId xmlns:a16="http://schemas.microsoft.com/office/drawing/2014/main" id="{99AF29F5-EDCD-4A19-9DB3-6B497E3CF5FD}"/>
              </a:ext>
            </a:extLst>
          </p:cNvPr>
          <p:cNvSpPr txBox="1"/>
          <p:nvPr/>
        </p:nvSpPr>
        <p:spPr>
          <a:xfrm>
            <a:off x="228600" y="647700"/>
            <a:ext cx="11468100" cy="2031325"/>
          </a:xfrm>
          <a:prstGeom prst="rect">
            <a:avLst/>
          </a:prstGeom>
          <a:noFill/>
        </p:spPr>
        <p:txBody>
          <a:bodyPr wrap="square" rtlCol="0">
            <a:spAutoFit/>
          </a:bodyPr>
          <a:lstStyle/>
          <a:p>
            <a:r>
              <a:rPr lang="en-GB" sz="1400" b="1" dirty="0">
                <a:solidFill>
                  <a:srgbClr val="FF0000"/>
                </a:solidFill>
              </a:rPr>
              <a:t>Whole UK</a:t>
            </a:r>
          </a:p>
          <a:p>
            <a:r>
              <a:rPr lang="en-GB" sz="1400" b="1" dirty="0"/>
              <a:t>Definition: </a:t>
            </a:r>
            <a:r>
              <a:rPr lang="en-GB" sz="1400" dirty="0"/>
              <a:t>The proportion of one-person households and lone parent households compared to the total number of households within a neighbourhood (Lower Layer Super Output Area in England and Wales, Data Zone in Scotland, and Super Output Area in Northern Ireland).</a:t>
            </a:r>
          </a:p>
          <a:p>
            <a:endParaRPr lang="en-GB" sz="1400" dirty="0"/>
          </a:p>
          <a:p>
            <a:r>
              <a:rPr lang="en-GB" sz="1400" b="1" dirty="0"/>
              <a:t>Source: </a:t>
            </a:r>
          </a:p>
          <a:p>
            <a:r>
              <a:rPr lang="en-GB" sz="1400" dirty="0"/>
              <a:t>England and Wales: census table </a:t>
            </a:r>
            <a:r>
              <a:rPr lang="en-GB" sz="1400" dirty="0">
                <a:hlinkClick r:id="rId2"/>
              </a:rPr>
              <a:t>QS112EW</a:t>
            </a:r>
            <a:r>
              <a:rPr lang="en-GB" sz="1400" dirty="0"/>
              <a:t> (Household composition - People)</a:t>
            </a:r>
          </a:p>
          <a:p>
            <a:r>
              <a:rPr lang="en-GB" sz="1400" dirty="0"/>
              <a:t>Scotland: census table </a:t>
            </a:r>
            <a:r>
              <a:rPr lang="en-GB" sz="1400" dirty="0">
                <a:hlinkClick r:id="rId3"/>
              </a:rPr>
              <a:t>QS112SC</a:t>
            </a:r>
            <a:r>
              <a:rPr lang="en-GB" sz="1400" dirty="0"/>
              <a:t> (Household composition - People)</a:t>
            </a:r>
          </a:p>
          <a:p>
            <a:r>
              <a:rPr lang="en-GB" sz="1400" dirty="0"/>
              <a:t>Northern Ireland: census table </a:t>
            </a:r>
            <a:r>
              <a:rPr lang="en-GB" sz="1400" dirty="0">
                <a:hlinkClick r:id="rId4"/>
              </a:rPr>
              <a:t>QS110NI</a:t>
            </a:r>
            <a:r>
              <a:rPr lang="en-GB" sz="1400" dirty="0"/>
              <a:t> (Household Composition - Usual Residents)</a:t>
            </a:r>
          </a:p>
          <a:p>
            <a:endParaRPr lang="en-GB" sz="1400" dirty="0"/>
          </a:p>
        </p:txBody>
      </p:sp>
    </p:spTree>
    <p:extLst>
      <p:ext uri="{BB962C8B-B14F-4D97-AF65-F5344CB8AC3E}">
        <p14:creationId xmlns:p14="http://schemas.microsoft.com/office/powerpoint/2010/main" val="959073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2034</Words>
  <Application>Microsoft Office PowerPoint</Application>
  <PresentationFormat>Widescreen</PresentationFormat>
  <Paragraphs>236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Thomas</dc:creator>
  <cp:lastModifiedBy>Matt Thomas</cp:lastModifiedBy>
  <cp:revision>74</cp:revision>
  <dcterms:created xsi:type="dcterms:W3CDTF">2019-06-25T09:14:33Z</dcterms:created>
  <dcterms:modified xsi:type="dcterms:W3CDTF">2020-03-10T17:37:36Z</dcterms:modified>
</cp:coreProperties>
</file>