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60" r:id="rId5"/>
    <p:sldId id="261" r:id="rId6"/>
    <p:sldId id="267" r:id="rId7"/>
    <p:sldId id="266" r:id="rId8"/>
    <p:sldId id="276" r:id="rId9"/>
    <p:sldId id="277" r:id="rId10"/>
    <p:sldId id="268" r:id="rId11"/>
    <p:sldId id="280" r:id="rId12"/>
    <p:sldId id="275" r:id="rId13"/>
    <p:sldId id="281" r:id="rId14"/>
    <p:sldId id="278" r:id="rId15"/>
    <p:sldId id="274" r:id="rId16"/>
    <p:sldId id="273" r:id="rId17"/>
    <p:sldId id="272" r:id="rId18"/>
    <p:sldId id="282" r:id="rId19"/>
    <p:sldId id="271" r:id="rId20"/>
    <p:sldId id="265" r:id="rId21"/>
    <p:sldId id="269" r:id="rId22"/>
    <p:sldId id="262" r:id="rId23"/>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8" autoAdjust="0"/>
  </p:normalViewPr>
  <p:slideViewPr>
    <p:cSldViewPr snapToGrid="0">
      <p:cViewPr varScale="1">
        <p:scale>
          <a:sx n="81" d="100"/>
          <a:sy n="81" d="100"/>
        </p:scale>
        <p:origin x="754" y="4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CD4E46-6F9C-4EDA-BD2C-21F9D4A0C47D}" type="datetimeFigureOut">
              <a:rPr lang="ko-KR" altLang="en-US" smtClean="0"/>
              <a:t>2021-06-02</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507DD8-5C89-43FC-BC98-A6C7D38D1C25}" type="slidenum">
              <a:rPr lang="ko-KR" altLang="en-US" smtClean="0"/>
              <a:t>‹#›</a:t>
            </a:fld>
            <a:endParaRPr lang="ko-KR" altLang="en-US"/>
          </a:p>
        </p:txBody>
      </p:sp>
    </p:spTree>
    <p:extLst>
      <p:ext uri="{BB962C8B-B14F-4D97-AF65-F5344CB8AC3E}">
        <p14:creationId xmlns:p14="http://schemas.microsoft.com/office/powerpoint/2010/main" val="27100247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D1A114A-6346-4036-84B3-2DFF5E610D7B}"/>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C8D56E9D-BA2A-4075-AB5E-3BDA8DE4EC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BF0F0732-B5D0-416B-B6A4-54801E2153FD}"/>
              </a:ext>
            </a:extLst>
          </p:cNvPr>
          <p:cNvSpPr>
            <a:spLocks noGrp="1"/>
          </p:cNvSpPr>
          <p:nvPr>
            <p:ph type="dt" sz="half" idx="10"/>
          </p:nvPr>
        </p:nvSpPr>
        <p:spPr/>
        <p:txBody>
          <a:bodyPr/>
          <a:lstStyle/>
          <a:p>
            <a:fld id="{C55F1180-64FD-46AF-9424-310DD9BBF2E7}" type="datetimeFigureOut">
              <a:rPr lang="ko-KR" altLang="en-US" smtClean="0"/>
              <a:t>2021-06-02</a:t>
            </a:fld>
            <a:endParaRPr lang="ko-KR" altLang="en-US"/>
          </a:p>
        </p:txBody>
      </p:sp>
      <p:sp>
        <p:nvSpPr>
          <p:cNvPr id="5" name="바닥글 개체 틀 4">
            <a:extLst>
              <a:ext uri="{FF2B5EF4-FFF2-40B4-BE49-F238E27FC236}">
                <a16:creationId xmlns:a16="http://schemas.microsoft.com/office/drawing/2014/main" id="{B5FBADEC-3351-4F37-9AE3-0A14348B1EC6}"/>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DDA8AA01-5E75-41B8-AA6C-3434596C23AF}"/>
              </a:ext>
            </a:extLst>
          </p:cNvPr>
          <p:cNvSpPr>
            <a:spLocks noGrp="1"/>
          </p:cNvSpPr>
          <p:nvPr>
            <p:ph type="sldNum" sz="quarter" idx="12"/>
          </p:nvPr>
        </p:nvSpPr>
        <p:spPr/>
        <p:txBody>
          <a:bodyPr/>
          <a:lstStyle/>
          <a:p>
            <a:fld id="{43BCD23F-F06E-46BF-8C49-EA415CB961BC}" type="slidenum">
              <a:rPr lang="ko-KR" altLang="en-US" smtClean="0"/>
              <a:t>‹#›</a:t>
            </a:fld>
            <a:endParaRPr lang="ko-KR" altLang="en-US"/>
          </a:p>
        </p:txBody>
      </p:sp>
    </p:spTree>
    <p:extLst>
      <p:ext uri="{BB962C8B-B14F-4D97-AF65-F5344CB8AC3E}">
        <p14:creationId xmlns:p14="http://schemas.microsoft.com/office/powerpoint/2010/main" val="205344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845D58F-7CBD-43B1-B2DC-1BC99365626F}"/>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9173D720-D697-4E5D-83D9-368DBE185CC6}"/>
              </a:ext>
            </a:extLst>
          </p:cNvPr>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6A8B5186-8F3F-4F41-AC13-A3663D8927D0}"/>
              </a:ext>
            </a:extLst>
          </p:cNvPr>
          <p:cNvSpPr>
            <a:spLocks noGrp="1"/>
          </p:cNvSpPr>
          <p:nvPr>
            <p:ph type="dt" sz="half" idx="10"/>
          </p:nvPr>
        </p:nvSpPr>
        <p:spPr/>
        <p:txBody>
          <a:bodyPr/>
          <a:lstStyle/>
          <a:p>
            <a:fld id="{C55F1180-64FD-46AF-9424-310DD9BBF2E7}" type="datetimeFigureOut">
              <a:rPr lang="ko-KR" altLang="en-US" smtClean="0"/>
              <a:t>2021-06-02</a:t>
            </a:fld>
            <a:endParaRPr lang="ko-KR" altLang="en-US"/>
          </a:p>
        </p:txBody>
      </p:sp>
      <p:sp>
        <p:nvSpPr>
          <p:cNvPr id="5" name="바닥글 개체 틀 4">
            <a:extLst>
              <a:ext uri="{FF2B5EF4-FFF2-40B4-BE49-F238E27FC236}">
                <a16:creationId xmlns:a16="http://schemas.microsoft.com/office/drawing/2014/main" id="{F8796C63-DD8F-4860-8A7A-FD46DC0E3A3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EA9536EB-05F9-4EE9-B013-A84987BB6128}"/>
              </a:ext>
            </a:extLst>
          </p:cNvPr>
          <p:cNvSpPr>
            <a:spLocks noGrp="1"/>
          </p:cNvSpPr>
          <p:nvPr>
            <p:ph type="sldNum" sz="quarter" idx="12"/>
          </p:nvPr>
        </p:nvSpPr>
        <p:spPr/>
        <p:txBody>
          <a:bodyPr/>
          <a:lstStyle/>
          <a:p>
            <a:fld id="{43BCD23F-F06E-46BF-8C49-EA415CB961BC}" type="slidenum">
              <a:rPr lang="ko-KR" altLang="en-US" smtClean="0"/>
              <a:t>‹#›</a:t>
            </a:fld>
            <a:endParaRPr lang="ko-KR" altLang="en-US"/>
          </a:p>
        </p:txBody>
      </p:sp>
    </p:spTree>
    <p:extLst>
      <p:ext uri="{BB962C8B-B14F-4D97-AF65-F5344CB8AC3E}">
        <p14:creationId xmlns:p14="http://schemas.microsoft.com/office/powerpoint/2010/main" val="200206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0201E285-5313-429E-A7E7-B8BDC7E30145}"/>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A39B5DB3-C789-4F28-B60B-3DDB83DC0E9B}"/>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0588DECD-E990-4DE2-9D54-EA98F834BA19}"/>
              </a:ext>
            </a:extLst>
          </p:cNvPr>
          <p:cNvSpPr>
            <a:spLocks noGrp="1"/>
          </p:cNvSpPr>
          <p:nvPr>
            <p:ph type="dt" sz="half" idx="10"/>
          </p:nvPr>
        </p:nvSpPr>
        <p:spPr/>
        <p:txBody>
          <a:bodyPr/>
          <a:lstStyle/>
          <a:p>
            <a:fld id="{C55F1180-64FD-46AF-9424-310DD9BBF2E7}" type="datetimeFigureOut">
              <a:rPr lang="ko-KR" altLang="en-US" smtClean="0"/>
              <a:t>2021-06-02</a:t>
            </a:fld>
            <a:endParaRPr lang="ko-KR" altLang="en-US"/>
          </a:p>
        </p:txBody>
      </p:sp>
      <p:sp>
        <p:nvSpPr>
          <p:cNvPr id="5" name="바닥글 개체 틀 4">
            <a:extLst>
              <a:ext uri="{FF2B5EF4-FFF2-40B4-BE49-F238E27FC236}">
                <a16:creationId xmlns:a16="http://schemas.microsoft.com/office/drawing/2014/main" id="{589EF220-1439-4F48-BC3B-FF729050908A}"/>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0AF34B5-AD2A-4300-B5E2-8FABC7C264DD}"/>
              </a:ext>
            </a:extLst>
          </p:cNvPr>
          <p:cNvSpPr>
            <a:spLocks noGrp="1"/>
          </p:cNvSpPr>
          <p:nvPr>
            <p:ph type="sldNum" sz="quarter" idx="12"/>
          </p:nvPr>
        </p:nvSpPr>
        <p:spPr/>
        <p:txBody>
          <a:bodyPr/>
          <a:lstStyle/>
          <a:p>
            <a:fld id="{43BCD23F-F06E-46BF-8C49-EA415CB961BC}" type="slidenum">
              <a:rPr lang="ko-KR" altLang="en-US" smtClean="0"/>
              <a:t>‹#›</a:t>
            </a:fld>
            <a:endParaRPr lang="ko-KR" altLang="en-US"/>
          </a:p>
        </p:txBody>
      </p:sp>
    </p:spTree>
    <p:extLst>
      <p:ext uri="{BB962C8B-B14F-4D97-AF65-F5344CB8AC3E}">
        <p14:creationId xmlns:p14="http://schemas.microsoft.com/office/powerpoint/2010/main" val="1838404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637A501-D950-47EA-B6A7-50A9DD47B29E}"/>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9DE45CD4-BFA7-4C78-A9E2-E0B39A19B1F4}"/>
              </a:ext>
            </a:extLst>
          </p:cNvPr>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B8C03FFA-F780-4C68-AEE8-7ACC1EB552FC}"/>
              </a:ext>
            </a:extLst>
          </p:cNvPr>
          <p:cNvSpPr>
            <a:spLocks noGrp="1"/>
          </p:cNvSpPr>
          <p:nvPr>
            <p:ph type="dt" sz="half" idx="10"/>
          </p:nvPr>
        </p:nvSpPr>
        <p:spPr/>
        <p:txBody>
          <a:bodyPr/>
          <a:lstStyle/>
          <a:p>
            <a:fld id="{C55F1180-64FD-46AF-9424-310DD9BBF2E7}" type="datetimeFigureOut">
              <a:rPr lang="ko-KR" altLang="en-US" smtClean="0"/>
              <a:t>2021-06-02</a:t>
            </a:fld>
            <a:endParaRPr lang="ko-KR" altLang="en-US"/>
          </a:p>
        </p:txBody>
      </p:sp>
      <p:sp>
        <p:nvSpPr>
          <p:cNvPr id="5" name="바닥글 개체 틀 4">
            <a:extLst>
              <a:ext uri="{FF2B5EF4-FFF2-40B4-BE49-F238E27FC236}">
                <a16:creationId xmlns:a16="http://schemas.microsoft.com/office/drawing/2014/main" id="{288EECE9-EB82-4844-B92C-CFC2DF73F0F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7A340A8-0DC7-4F73-8C51-9AEF99691718}"/>
              </a:ext>
            </a:extLst>
          </p:cNvPr>
          <p:cNvSpPr>
            <a:spLocks noGrp="1"/>
          </p:cNvSpPr>
          <p:nvPr>
            <p:ph type="sldNum" sz="quarter" idx="12"/>
          </p:nvPr>
        </p:nvSpPr>
        <p:spPr/>
        <p:txBody>
          <a:bodyPr/>
          <a:lstStyle/>
          <a:p>
            <a:fld id="{43BCD23F-F06E-46BF-8C49-EA415CB961BC}" type="slidenum">
              <a:rPr lang="ko-KR" altLang="en-US" smtClean="0"/>
              <a:t>‹#›</a:t>
            </a:fld>
            <a:endParaRPr lang="ko-KR" altLang="en-US"/>
          </a:p>
        </p:txBody>
      </p:sp>
    </p:spTree>
    <p:extLst>
      <p:ext uri="{BB962C8B-B14F-4D97-AF65-F5344CB8AC3E}">
        <p14:creationId xmlns:p14="http://schemas.microsoft.com/office/powerpoint/2010/main" val="2872216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DDD8ECB-909A-4587-A092-F2F99B70DB47}"/>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C1528FFB-8C51-4172-8764-27D9500C5E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a:extLst>
              <a:ext uri="{FF2B5EF4-FFF2-40B4-BE49-F238E27FC236}">
                <a16:creationId xmlns:a16="http://schemas.microsoft.com/office/drawing/2014/main" id="{B705C910-C617-4B15-984E-9084A062DD4B}"/>
              </a:ext>
            </a:extLst>
          </p:cNvPr>
          <p:cNvSpPr>
            <a:spLocks noGrp="1"/>
          </p:cNvSpPr>
          <p:nvPr>
            <p:ph type="dt" sz="half" idx="10"/>
          </p:nvPr>
        </p:nvSpPr>
        <p:spPr/>
        <p:txBody>
          <a:bodyPr/>
          <a:lstStyle/>
          <a:p>
            <a:fld id="{C55F1180-64FD-46AF-9424-310DD9BBF2E7}" type="datetimeFigureOut">
              <a:rPr lang="ko-KR" altLang="en-US" smtClean="0"/>
              <a:t>2021-06-02</a:t>
            </a:fld>
            <a:endParaRPr lang="ko-KR" altLang="en-US"/>
          </a:p>
        </p:txBody>
      </p:sp>
      <p:sp>
        <p:nvSpPr>
          <p:cNvPr id="5" name="바닥글 개체 틀 4">
            <a:extLst>
              <a:ext uri="{FF2B5EF4-FFF2-40B4-BE49-F238E27FC236}">
                <a16:creationId xmlns:a16="http://schemas.microsoft.com/office/drawing/2014/main" id="{ABEDCB6C-04C7-49F8-9213-B1F9CE71581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A0E9CF2-EB30-4098-AA62-11BFB502AFA4}"/>
              </a:ext>
            </a:extLst>
          </p:cNvPr>
          <p:cNvSpPr>
            <a:spLocks noGrp="1"/>
          </p:cNvSpPr>
          <p:nvPr>
            <p:ph type="sldNum" sz="quarter" idx="12"/>
          </p:nvPr>
        </p:nvSpPr>
        <p:spPr/>
        <p:txBody>
          <a:bodyPr/>
          <a:lstStyle/>
          <a:p>
            <a:fld id="{43BCD23F-F06E-46BF-8C49-EA415CB961BC}" type="slidenum">
              <a:rPr lang="ko-KR" altLang="en-US" smtClean="0"/>
              <a:t>‹#›</a:t>
            </a:fld>
            <a:endParaRPr lang="ko-KR" altLang="en-US"/>
          </a:p>
        </p:txBody>
      </p:sp>
    </p:spTree>
    <p:extLst>
      <p:ext uri="{BB962C8B-B14F-4D97-AF65-F5344CB8AC3E}">
        <p14:creationId xmlns:p14="http://schemas.microsoft.com/office/powerpoint/2010/main" val="1167551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59C8836-57EC-47A1-B2C6-44933FB39431}"/>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B67CCEAF-78DB-43CE-9DAD-5ACB4057CD28}"/>
              </a:ext>
            </a:extLst>
          </p:cNvPr>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a:extLst>
              <a:ext uri="{FF2B5EF4-FFF2-40B4-BE49-F238E27FC236}">
                <a16:creationId xmlns:a16="http://schemas.microsoft.com/office/drawing/2014/main" id="{597D4ED3-4029-4D6B-A38A-3ACBB1C81B11}"/>
              </a:ext>
            </a:extLst>
          </p:cNvPr>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a:extLst>
              <a:ext uri="{FF2B5EF4-FFF2-40B4-BE49-F238E27FC236}">
                <a16:creationId xmlns:a16="http://schemas.microsoft.com/office/drawing/2014/main" id="{861524A8-1EF5-40EF-A367-5E62F56B1CF8}"/>
              </a:ext>
            </a:extLst>
          </p:cNvPr>
          <p:cNvSpPr>
            <a:spLocks noGrp="1"/>
          </p:cNvSpPr>
          <p:nvPr>
            <p:ph type="dt" sz="half" idx="10"/>
          </p:nvPr>
        </p:nvSpPr>
        <p:spPr/>
        <p:txBody>
          <a:bodyPr/>
          <a:lstStyle/>
          <a:p>
            <a:fld id="{C55F1180-64FD-46AF-9424-310DD9BBF2E7}" type="datetimeFigureOut">
              <a:rPr lang="ko-KR" altLang="en-US" smtClean="0"/>
              <a:t>2021-06-02</a:t>
            </a:fld>
            <a:endParaRPr lang="ko-KR" altLang="en-US"/>
          </a:p>
        </p:txBody>
      </p:sp>
      <p:sp>
        <p:nvSpPr>
          <p:cNvPr id="6" name="바닥글 개체 틀 5">
            <a:extLst>
              <a:ext uri="{FF2B5EF4-FFF2-40B4-BE49-F238E27FC236}">
                <a16:creationId xmlns:a16="http://schemas.microsoft.com/office/drawing/2014/main" id="{AEF5208F-64AD-4E94-B560-0A33EBF8F3FC}"/>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65908531-C62D-4C43-B646-D4EF1C30468F}"/>
              </a:ext>
            </a:extLst>
          </p:cNvPr>
          <p:cNvSpPr>
            <a:spLocks noGrp="1"/>
          </p:cNvSpPr>
          <p:nvPr>
            <p:ph type="sldNum" sz="quarter" idx="12"/>
          </p:nvPr>
        </p:nvSpPr>
        <p:spPr/>
        <p:txBody>
          <a:bodyPr/>
          <a:lstStyle/>
          <a:p>
            <a:fld id="{43BCD23F-F06E-46BF-8C49-EA415CB961BC}" type="slidenum">
              <a:rPr lang="ko-KR" altLang="en-US" smtClean="0"/>
              <a:t>‹#›</a:t>
            </a:fld>
            <a:endParaRPr lang="ko-KR" altLang="en-US"/>
          </a:p>
        </p:txBody>
      </p:sp>
    </p:spTree>
    <p:extLst>
      <p:ext uri="{BB962C8B-B14F-4D97-AF65-F5344CB8AC3E}">
        <p14:creationId xmlns:p14="http://schemas.microsoft.com/office/powerpoint/2010/main" val="1945537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5F3052C-D9D0-4F13-A335-E24F210381C2}"/>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6B9FB308-3F8D-40FE-A664-D19FBBAFE5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a:extLst>
              <a:ext uri="{FF2B5EF4-FFF2-40B4-BE49-F238E27FC236}">
                <a16:creationId xmlns:a16="http://schemas.microsoft.com/office/drawing/2014/main" id="{69F50725-3E0A-4BAF-81E3-7AAD40E75732}"/>
              </a:ext>
            </a:extLst>
          </p:cNvPr>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a:extLst>
              <a:ext uri="{FF2B5EF4-FFF2-40B4-BE49-F238E27FC236}">
                <a16:creationId xmlns:a16="http://schemas.microsoft.com/office/drawing/2014/main" id="{E6ADB77E-1131-4ADA-90B1-F0FAFF0833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a:extLst>
              <a:ext uri="{FF2B5EF4-FFF2-40B4-BE49-F238E27FC236}">
                <a16:creationId xmlns:a16="http://schemas.microsoft.com/office/drawing/2014/main" id="{87EF3575-5894-40E7-A0D8-A075A37E4445}"/>
              </a:ext>
            </a:extLst>
          </p:cNvPr>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a:extLst>
              <a:ext uri="{FF2B5EF4-FFF2-40B4-BE49-F238E27FC236}">
                <a16:creationId xmlns:a16="http://schemas.microsoft.com/office/drawing/2014/main" id="{8683B6E5-5E97-4267-BBA7-2C05E4A11BFE}"/>
              </a:ext>
            </a:extLst>
          </p:cNvPr>
          <p:cNvSpPr>
            <a:spLocks noGrp="1"/>
          </p:cNvSpPr>
          <p:nvPr>
            <p:ph type="dt" sz="half" idx="10"/>
          </p:nvPr>
        </p:nvSpPr>
        <p:spPr/>
        <p:txBody>
          <a:bodyPr/>
          <a:lstStyle/>
          <a:p>
            <a:fld id="{C55F1180-64FD-46AF-9424-310DD9BBF2E7}" type="datetimeFigureOut">
              <a:rPr lang="ko-KR" altLang="en-US" smtClean="0"/>
              <a:t>2021-06-02</a:t>
            </a:fld>
            <a:endParaRPr lang="ko-KR" altLang="en-US"/>
          </a:p>
        </p:txBody>
      </p:sp>
      <p:sp>
        <p:nvSpPr>
          <p:cNvPr id="8" name="바닥글 개체 틀 7">
            <a:extLst>
              <a:ext uri="{FF2B5EF4-FFF2-40B4-BE49-F238E27FC236}">
                <a16:creationId xmlns:a16="http://schemas.microsoft.com/office/drawing/2014/main" id="{EDB1FE3C-B43D-478D-9E9C-23BDE4DF0081}"/>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7DB1F1C5-DA6F-4211-BE42-D517C9493AA2}"/>
              </a:ext>
            </a:extLst>
          </p:cNvPr>
          <p:cNvSpPr>
            <a:spLocks noGrp="1"/>
          </p:cNvSpPr>
          <p:nvPr>
            <p:ph type="sldNum" sz="quarter" idx="12"/>
          </p:nvPr>
        </p:nvSpPr>
        <p:spPr/>
        <p:txBody>
          <a:bodyPr/>
          <a:lstStyle/>
          <a:p>
            <a:fld id="{43BCD23F-F06E-46BF-8C49-EA415CB961BC}" type="slidenum">
              <a:rPr lang="ko-KR" altLang="en-US" smtClean="0"/>
              <a:t>‹#›</a:t>
            </a:fld>
            <a:endParaRPr lang="ko-KR" altLang="en-US"/>
          </a:p>
        </p:txBody>
      </p:sp>
    </p:spTree>
    <p:extLst>
      <p:ext uri="{BB962C8B-B14F-4D97-AF65-F5344CB8AC3E}">
        <p14:creationId xmlns:p14="http://schemas.microsoft.com/office/powerpoint/2010/main" val="4223397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7B82894-F6F1-42D0-9AA8-90617F1AD008}"/>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68EBA27E-78F4-45FC-A202-15EF89A9873E}"/>
              </a:ext>
            </a:extLst>
          </p:cNvPr>
          <p:cNvSpPr>
            <a:spLocks noGrp="1"/>
          </p:cNvSpPr>
          <p:nvPr>
            <p:ph type="dt" sz="half" idx="10"/>
          </p:nvPr>
        </p:nvSpPr>
        <p:spPr/>
        <p:txBody>
          <a:bodyPr/>
          <a:lstStyle/>
          <a:p>
            <a:fld id="{C55F1180-64FD-46AF-9424-310DD9BBF2E7}" type="datetimeFigureOut">
              <a:rPr lang="ko-KR" altLang="en-US" smtClean="0"/>
              <a:t>2021-06-02</a:t>
            </a:fld>
            <a:endParaRPr lang="ko-KR" altLang="en-US"/>
          </a:p>
        </p:txBody>
      </p:sp>
      <p:sp>
        <p:nvSpPr>
          <p:cNvPr id="4" name="바닥글 개체 틀 3">
            <a:extLst>
              <a:ext uri="{FF2B5EF4-FFF2-40B4-BE49-F238E27FC236}">
                <a16:creationId xmlns:a16="http://schemas.microsoft.com/office/drawing/2014/main" id="{7CE39EAD-46A7-4032-9D29-806CB728B062}"/>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705B94E7-841D-4B1E-858A-97E8719EDCD3}"/>
              </a:ext>
            </a:extLst>
          </p:cNvPr>
          <p:cNvSpPr>
            <a:spLocks noGrp="1"/>
          </p:cNvSpPr>
          <p:nvPr>
            <p:ph type="sldNum" sz="quarter" idx="12"/>
          </p:nvPr>
        </p:nvSpPr>
        <p:spPr/>
        <p:txBody>
          <a:bodyPr/>
          <a:lstStyle/>
          <a:p>
            <a:fld id="{43BCD23F-F06E-46BF-8C49-EA415CB961BC}" type="slidenum">
              <a:rPr lang="ko-KR" altLang="en-US" smtClean="0"/>
              <a:t>‹#›</a:t>
            </a:fld>
            <a:endParaRPr lang="ko-KR" altLang="en-US"/>
          </a:p>
        </p:txBody>
      </p:sp>
    </p:spTree>
    <p:extLst>
      <p:ext uri="{BB962C8B-B14F-4D97-AF65-F5344CB8AC3E}">
        <p14:creationId xmlns:p14="http://schemas.microsoft.com/office/powerpoint/2010/main" val="3538110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F88F3D22-B291-4D3D-8BAC-2375604BA1DD}"/>
              </a:ext>
            </a:extLst>
          </p:cNvPr>
          <p:cNvSpPr>
            <a:spLocks noGrp="1"/>
          </p:cNvSpPr>
          <p:nvPr>
            <p:ph type="dt" sz="half" idx="10"/>
          </p:nvPr>
        </p:nvSpPr>
        <p:spPr/>
        <p:txBody>
          <a:bodyPr/>
          <a:lstStyle/>
          <a:p>
            <a:fld id="{C55F1180-64FD-46AF-9424-310DD9BBF2E7}" type="datetimeFigureOut">
              <a:rPr lang="ko-KR" altLang="en-US" smtClean="0"/>
              <a:t>2021-06-02</a:t>
            </a:fld>
            <a:endParaRPr lang="ko-KR" altLang="en-US"/>
          </a:p>
        </p:txBody>
      </p:sp>
      <p:sp>
        <p:nvSpPr>
          <p:cNvPr id="3" name="바닥글 개체 틀 2">
            <a:extLst>
              <a:ext uri="{FF2B5EF4-FFF2-40B4-BE49-F238E27FC236}">
                <a16:creationId xmlns:a16="http://schemas.microsoft.com/office/drawing/2014/main" id="{CE1622C9-ABE9-479A-B96C-2C5D6ECE420E}"/>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438C746A-5E9E-42A6-A4F3-A7DEB05AB7CE}"/>
              </a:ext>
            </a:extLst>
          </p:cNvPr>
          <p:cNvSpPr>
            <a:spLocks noGrp="1"/>
          </p:cNvSpPr>
          <p:nvPr>
            <p:ph type="sldNum" sz="quarter" idx="12"/>
          </p:nvPr>
        </p:nvSpPr>
        <p:spPr/>
        <p:txBody>
          <a:bodyPr/>
          <a:lstStyle/>
          <a:p>
            <a:fld id="{43BCD23F-F06E-46BF-8C49-EA415CB961BC}" type="slidenum">
              <a:rPr lang="ko-KR" altLang="en-US" smtClean="0"/>
              <a:t>‹#›</a:t>
            </a:fld>
            <a:endParaRPr lang="ko-KR" altLang="en-US"/>
          </a:p>
        </p:txBody>
      </p:sp>
    </p:spTree>
    <p:extLst>
      <p:ext uri="{BB962C8B-B14F-4D97-AF65-F5344CB8AC3E}">
        <p14:creationId xmlns:p14="http://schemas.microsoft.com/office/powerpoint/2010/main" val="3277745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D2FAA7D-FDA8-4E01-B293-CD2B943C74C2}"/>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3A1F4524-5C0A-4A8B-86D6-5512CD79FB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a:extLst>
              <a:ext uri="{FF2B5EF4-FFF2-40B4-BE49-F238E27FC236}">
                <a16:creationId xmlns:a16="http://schemas.microsoft.com/office/drawing/2014/main" id="{34ED45EF-0C6E-4A04-A8AC-9105E74156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F727ECB8-B672-4BAE-99DE-70C93A69BA28}"/>
              </a:ext>
            </a:extLst>
          </p:cNvPr>
          <p:cNvSpPr>
            <a:spLocks noGrp="1"/>
          </p:cNvSpPr>
          <p:nvPr>
            <p:ph type="dt" sz="half" idx="10"/>
          </p:nvPr>
        </p:nvSpPr>
        <p:spPr/>
        <p:txBody>
          <a:bodyPr/>
          <a:lstStyle/>
          <a:p>
            <a:fld id="{C55F1180-64FD-46AF-9424-310DD9BBF2E7}" type="datetimeFigureOut">
              <a:rPr lang="ko-KR" altLang="en-US" smtClean="0"/>
              <a:t>2021-06-02</a:t>
            </a:fld>
            <a:endParaRPr lang="ko-KR" altLang="en-US"/>
          </a:p>
        </p:txBody>
      </p:sp>
      <p:sp>
        <p:nvSpPr>
          <p:cNvPr id="6" name="바닥글 개체 틀 5">
            <a:extLst>
              <a:ext uri="{FF2B5EF4-FFF2-40B4-BE49-F238E27FC236}">
                <a16:creationId xmlns:a16="http://schemas.microsoft.com/office/drawing/2014/main" id="{52872F81-CCBE-4427-BACA-AB7FFD6FEC2A}"/>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5C42770F-7BA5-4441-80C1-D3502F1F4F40}"/>
              </a:ext>
            </a:extLst>
          </p:cNvPr>
          <p:cNvSpPr>
            <a:spLocks noGrp="1"/>
          </p:cNvSpPr>
          <p:nvPr>
            <p:ph type="sldNum" sz="quarter" idx="12"/>
          </p:nvPr>
        </p:nvSpPr>
        <p:spPr/>
        <p:txBody>
          <a:bodyPr/>
          <a:lstStyle/>
          <a:p>
            <a:fld id="{43BCD23F-F06E-46BF-8C49-EA415CB961BC}" type="slidenum">
              <a:rPr lang="ko-KR" altLang="en-US" smtClean="0"/>
              <a:t>‹#›</a:t>
            </a:fld>
            <a:endParaRPr lang="ko-KR" altLang="en-US"/>
          </a:p>
        </p:txBody>
      </p:sp>
    </p:spTree>
    <p:extLst>
      <p:ext uri="{BB962C8B-B14F-4D97-AF65-F5344CB8AC3E}">
        <p14:creationId xmlns:p14="http://schemas.microsoft.com/office/powerpoint/2010/main" val="1042120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4082F8B-DFA6-423B-B1A6-B0930766B121}"/>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6ECF3EEA-86A4-4D1A-AD1A-E22363D991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9A9CDF3C-5395-4B2E-B76D-58660FD8D4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82C5ABC0-861F-4997-A64D-C11FE3D4CF30}"/>
              </a:ext>
            </a:extLst>
          </p:cNvPr>
          <p:cNvSpPr>
            <a:spLocks noGrp="1"/>
          </p:cNvSpPr>
          <p:nvPr>
            <p:ph type="dt" sz="half" idx="10"/>
          </p:nvPr>
        </p:nvSpPr>
        <p:spPr/>
        <p:txBody>
          <a:bodyPr/>
          <a:lstStyle/>
          <a:p>
            <a:fld id="{C55F1180-64FD-46AF-9424-310DD9BBF2E7}" type="datetimeFigureOut">
              <a:rPr lang="ko-KR" altLang="en-US" smtClean="0"/>
              <a:t>2021-06-02</a:t>
            </a:fld>
            <a:endParaRPr lang="ko-KR" altLang="en-US"/>
          </a:p>
        </p:txBody>
      </p:sp>
      <p:sp>
        <p:nvSpPr>
          <p:cNvPr id="6" name="바닥글 개체 틀 5">
            <a:extLst>
              <a:ext uri="{FF2B5EF4-FFF2-40B4-BE49-F238E27FC236}">
                <a16:creationId xmlns:a16="http://schemas.microsoft.com/office/drawing/2014/main" id="{74422E47-6315-488B-8921-7594645BBF65}"/>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6AB3FEC1-ED7C-4955-A8F4-757192453741}"/>
              </a:ext>
            </a:extLst>
          </p:cNvPr>
          <p:cNvSpPr>
            <a:spLocks noGrp="1"/>
          </p:cNvSpPr>
          <p:nvPr>
            <p:ph type="sldNum" sz="quarter" idx="12"/>
          </p:nvPr>
        </p:nvSpPr>
        <p:spPr/>
        <p:txBody>
          <a:bodyPr/>
          <a:lstStyle/>
          <a:p>
            <a:fld id="{43BCD23F-F06E-46BF-8C49-EA415CB961BC}" type="slidenum">
              <a:rPr lang="ko-KR" altLang="en-US" smtClean="0"/>
              <a:t>‹#›</a:t>
            </a:fld>
            <a:endParaRPr lang="ko-KR" altLang="en-US"/>
          </a:p>
        </p:txBody>
      </p:sp>
    </p:spTree>
    <p:extLst>
      <p:ext uri="{BB962C8B-B14F-4D97-AF65-F5344CB8AC3E}">
        <p14:creationId xmlns:p14="http://schemas.microsoft.com/office/powerpoint/2010/main" val="1326903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148D7925-07F3-4CCF-807B-58A8A22A5A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ACDC8AE2-33A8-4F7D-9527-CCF39017CD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5F243416-9B46-4758-84F5-813D2032A1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5F1180-64FD-46AF-9424-310DD9BBF2E7}" type="datetimeFigureOut">
              <a:rPr lang="ko-KR" altLang="en-US" smtClean="0"/>
              <a:t>2021-06-02</a:t>
            </a:fld>
            <a:endParaRPr lang="ko-KR" altLang="en-US"/>
          </a:p>
        </p:txBody>
      </p:sp>
      <p:sp>
        <p:nvSpPr>
          <p:cNvPr id="5" name="바닥글 개체 틀 4">
            <a:extLst>
              <a:ext uri="{FF2B5EF4-FFF2-40B4-BE49-F238E27FC236}">
                <a16:creationId xmlns:a16="http://schemas.microsoft.com/office/drawing/2014/main" id="{905209B5-4F59-4BEB-8B67-3DA8254A60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4A928EF2-8982-4696-9469-70C4032732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BCD23F-F06E-46BF-8C49-EA415CB961BC}" type="slidenum">
              <a:rPr lang="ko-KR" altLang="en-US" smtClean="0"/>
              <a:t>‹#›</a:t>
            </a:fld>
            <a:endParaRPr lang="ko-KR" altLang="en-US"/>
          </a:p>
        </p:txBody>
      </p:sp>
    </p:spTree>
    <p:extLst>
      <p:ext uri="{BB962C8B-B14F-4D97-AF65-F5344CB8AC3E}">
        <p14:creationId xmlns:p14="http://schemas.microsoft.com/office/powerpoint/2010/main" val="3037326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7BABAEC-E22F-4A9D-9E24-23821B854450}"/>
              </a:ext>
            </a:extLst>
          </p:cNvPr>
          <p:cNvSpPr>
            <a:spLocks noGrp="1"/>
          </p:cNvSpPr>
          <p:nvPr>
            <p:ph type="ctrTitle"/>
          </p:nvPr>
        </p:nvSpPr>
        <p:spPr/>
        <p:txBody>
          <a:bodyPr>
            <a:normAutofit fontScale="90000"/>
          </a:bodyPr>
          <a:lstStyle/>
          <a:p>
            <a:r>
              <a:rPr lang="en-US" altLang="ko-KR" dirty="0"/>
              <a:t>wafer map defect classification</a:t>
            </a:r>
            <a:br>
              <a:rPr lang="en-US" altLang="ko-KR" dirty="0"/>
            </a:br>
            <a:r>
              <a:rPr lang="en-US" altLang="ko-KR" dirty="0"/>
              <a:t>by deep learning</a:t>
            </a:r>
            <a:endParaRPr lang="ko-KR" altLang="en-US" dirty="0"/>
          </a:p>
        </p:txBody>
      </p:sp>
      <p:sp>
        <p:nvSpPr>
          <p:cNvPr id="3" name="부제목 2">
            <a:extLst>
              <a:ext uri="{FF2B5EF4-FFF2-40B4-BE49-F238E27FC236}">
                <a16:creationId xmlns:a16="http://schemas.microsoft.com/office/drawing/2014/main" id="{52DD1FE6-E56C-44A1-BB43-087FFB054E42}"/>
              </a:ext>
            </a:extLst>
          </p:cNvPr>
          <p:cNvSpPr>
            <a:spLocks noGrp="1"/>
          </p:cNvSpPr>
          <p:nvPr>
            <p:ph type="subTitle" idx="1"/>
          </p:nvPr>
        </p:nvSpPr>
        <p:spPr>
          <a:xfrm>
            <a:off x="1524000" y="4364038"/>
            <a:ext cx="9144000" cy="1655762"/>
          </a:xfrm>
        </p:spPr>
        <p:txBody>
          <a:bodyPr>
            <a:normAutofit/>
          </a:bodyPr>
          <a:lstStyle/>
          <a:p>
            <a:r>
              <a:rPr lang="ko-KR" altLang="en-US" dirty="0"/>
              <a:t>조원 </a:t>
            </a:r>
            <a:r>
              <a:rPr lang="en-US" altLang="ko-KR" dirty="0"/>
              <a:t>: </a:t>
            </a:r>
            <a:r>
              <a:rPr lang="ko-KR" altLang="en-US" dirty="0"/>
              <a:t>김영훈</a:t>
            </a:r>
            <a:r>
              <a:rPr lang="en-US" altLang="ko-KR" dirty="0"/>
              <a:t>, </a:t>
            </a:r>
            <a:r>
              <a:rPr lang="ko-KR" altLang="en-US" dirty="0" err="1"/>
              <a:t>고영국</a:t>
            </a:r>
            <a:r>
              <a:rPr lang="en-US" altLang="ko-KR" dirty="0"/>
              <a:t>, </a:t>
            </a:r>
            <a:r>
              <a:rPr lang="ko-KR" altLang="en-US" dirty="0"/>
              <a:t>문석진</a:t>
            </a:r>
            <a:endParaRPr lang="en-US" altLang="ko-KR" dirty="0"/>
          </a:p>
          <a:p>
            <a:r>
              <a:rPr lang="ko-KR" altLang="en-US" dirty="0" err="1"/>
              <a:t>팀명</a:t>
            </a:r>
            <a:r>
              <a:rPr lang="ko-KR" altLang="en-US" dirty="0"/>
              <a:t> </a:t>
            </a:r>
            <a:r>
              <a:rPr lang="en-US" altLang="ko-KR" dirty="0"/>
              <a:t>: </a:t>
            </a:r>
            <a:r>
              <a:rPr lang="ko-KR" altLang="en-US" dirty="0"/>
              <a:t>원미 엔지니어링 </a:t>
            </a:r>
            <a:endParaRPr lang="en-US" altLang="ko-KR" dirty="0"/>
          </a:p>
          <a:p>
            <a:r>
              <a:rPr lang="ko-KR" altLang="en-US" dirty="0"/>
              <a:t>지도교수 </a:t>
            </a:r>
            <a:r>
              <a:rPr lang="en-US" altLang="ko-KR" dirty="0"/>
              <a:t>: </a:t>
            </a:r>
            <a:r>
              <a:rPr lang="ko-KR" altLang="en-US" dirty="0" err="1"/>
              <a:t>김태선교수님</a:t>
            </a:r>
            <a:endParaRPr lang="en-US" altLang="ko-KR" dirty="0"/>
          </a:p>
          <a:p>
            <a:endParaRPr lang="en-US" altLang="ko-KR" dirty="0"/>
          </a:p>
          <a:p>
            <a:endParaRPr lang="ko-KR" altLang="en-US" dirty="0"/>
          </a:p>
        </p:txBody>
      </p:sp>
    </p:spTree>
    <p:extLst>
      <p:ext uri="{BB962C8B-B14F-4D97-AF65-F5344CB8AC3E}">
        <p14:creationId xmlns:p14="http://schemas.microsoft.com/office/powerpoint/2010/main" val="3838197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A98A0B2-D89C-4D8A-9FA7-A078DC39294C}"/>
              </a:ext>
            </a:extLst>
          </p:cNvPr>
          <p:cNvSpPr>
            <a:spLocks noGrp="1"/>
          </p:cNvSpPr>
          <p:nvPr>
            <p:ph type="title"/>
          </p:nvPr>
        </p:nvSpPr>
        <p:spPr/>
        <p:txBody>
          <a:bodyPr>
            <a:normAutofit/>
          </a:bodyPr>
          <a:lstStyle/>
          <a:p>
            <a:r>
              <a:rPr lang="ko-KR" altLang="en-US" sz="3200" dirty="0"/>
              <a:t>데이터셋 </a:t>
            </a:r>
            <a:r>
              <a:rPr lang="ko-KR" altLang="en-US" sz="3200" dirty="0" err="1"/>
              <a:t>전처리</a:t>
            </a:r>
            <a:r>
              <a:rPr lang="ko-KR" altLang="en-US" sz="3200" dirty="0"/>
              <a:t>            </a:t>
            </a:r>
          </a:p>
        </p:txBody>
      </p:sp>
      <p:sp>
        <p:nvSpPr>
          <p:cNvPr id="3" name="내용 개체 틀 2">
            <a:extLst>
              <a:ext uri="{FF2B5EF4-FFF2-40B4-BE49-F238E27FC236}">
                <a16:creationId xmlns:a16="http://schemas.microsoft.com/office/drawing/2014/main" id="{2D80E8CA-AF68-46FA-AB36-394EDE8897D6}"/>
              </a:ext>
            </a:extLst>
          </p:cNvPr>
          <p:cNvSpPr>
            <a:spLocks noGrp="1"/>
          </p:cNvSpPr>
          <p:nvPr>
            <p:ph idx="1"/>
          </p:nvPr>
        </p:nvSpPr>
        <p:spPr>
          <a:xfrm>
            <a:off x="838200" y="1825625"/>
            <a:ext cx="10515600" cy="2693109"/>
          </a:xfrm>
        </p:spPr>
        <p:txBody>
          <a:bodyPr/>
          <a:lstStyle/>
          <a:p>
            <a:r>
              <a:rPr lang="ko-KR" altLang="en-US" sz="2200" dirty="0"/>
              <a:t>데이터셋 전처리의 필요성</a:t>
            </a:r>
            <a:br>
              <a:rPr lang="en-US" altLang="ko-KR" sz="2200" dirty="0"/>
            </a:br>
            <a:r>
              <a:rPr lang="en-US" altLang="ko-KR" sz="2200" dirty="0"/>
              <a:t>- </a:t>
            </a:r>
            <a:r>
              <a:rPr lang="ko-KR" altLang="en-US" sz="2200" dirty="0"/>
              <a:t>데이터셋은 </a:t>
            </a:r>
            <a:r>
              <a:rPr lang="en-US" altLang="ko-KR" sz="2200" dirty="0"/>
              <a:t>TSMC</a:t>
            </a:r>
            <a:r>
              <a:rPr lang="ko-KR" altLang="en-US" sz="2200" dirty="0"/>
              <a:t>의 </a:t>
            </a:r>
            <a:r>
              <a:rPr lang="en-US" altLang="ko-KR" sz="2200" dirty="0"/>
              <a:t>WM-811K</a:t>
            </a:r>
            <a:r>
              <a:rPr lang="ko-KR" altLang="en-US" sz="2200" dirty="0"/>
              <a:t>를 이용한다</a:t>
            </a:r>
            <a:r>
              <a:rPr lang="en-US" altLang="ko-KR" sz="2200" dirty="0"/>
              <a:t>.</a:t>
            </a:r>
            <a:br>
              <a:rPr lang="en-US" altLang="ko-KR" sz="2200" dirty="0"/>
            </a:br>
            <a:r>
              <a:rPr lang="en-US" altLang="ko-KR" sz="2200" dirty="0"/>
              <a:t>  </a:t>
            </a:r>
            <a:r>
              <a:rPr lang="ko-KR" altLang="en-US" sz="2200" dirty="0"/>
              <a:t>클래스 불균형이 있는 경우 개수가 적은 레이블에 대해 정확도가 낮아진다</a:t>
            </a:r>
            <a:r>
              <a:rPr lang="en-US" altLang="ko-KR" sz="2200" dirty="0"/>
              <a:t>.</a:t>
            </a:r>
          </a:p>
          <a:p>
            <a:r>
              <a:rPr lang="ko-KR" altLang="en-US" sz="2200" dirty="0"/>
              <a:t>데이터셋 </a:t>
            </a:r>
            <a:r>
              <a:rPr lang="ko-KR" altLang="en-US" sz="2200" dirty="0" err="1"/>
              <a:t>전처리</a:t>
            </a:r>
            <a:r>
              <a:rPr lang="ko-KR" altLang="en-US" sz="2200" dirty="0"/>
              <a:t> 구현 방법</a:t>
            </a:r>
            <a:endParaRPr lang="en-US" altLang="ko-KR" sz="2200" dirty="0"/>
          </a:p>
          <a:p>
            <a:pPr marL="0" indent="0">
              <a:buNone/>
            </a:pPr>
            <a:r>
              <a:rPr lang="en-US" altLang="ko-KR" sz="2200" dirty="0"/>
              <a:t>  - input wafer encode =&gt;</a:t>
            </a:r>
            <a:r>
              <a:rPr lang="ko-KR" altLang="en-US" sz="2200" dirty="0"/>
              <a:t>　</a:t>
            </a:r>
            <a:r>
              <a:rPr lang="en-US" altLang="ko-KR" sz="2200" dirty="0"/>
              <a:t>dummy array </a:t>
            </a:r>
            <a:r>
              <a:rPr lang="ko-KR" altLang="en-US" sz="2200" dirty="0"/>
              <a:t>제작 </a:t>
            </a:r>
            <a:r>
              <a:rPr lang="en-US" altLang="ko-KR" sz="2200" dirty="0"/>
              <a:t>=&gt; noised wafer</a:t>
            </a:r>
            <a:r>
              <a:rPr lang="ko-KR" altLang="en-US" sz="2200" dirty="0"/>
              <a:t>를 </a:t>
            </a:r>
            <a:r>
              <a:rPr lang="en-US" altLang="ko-KR" sz="2200" dirty="0"/>
              <a:t>2000</a:t>
            </a:r>
            <a:r>
              <a:rPr lang="ko-KR" altLang="en-US" sz="2200" dirty="0"/>
              <a:t>개 생성하고 </a:t>
            </a:r>
            <a:r>
              <a:rPr lang="en-US" altLang="ko-KR" sz="2200" dirty="0"/>
              <a:t>decode =&gt; </a:t>
            </a:r>
            <a:r>
              <a:rPr lang="ko-KR" altLang="en-US" sz="2200" dirty="0"/>
              <a:t>같은 길이로 </a:t>
            </a:r>
            <a:r>
              <a:rPr lang="en-US" altLang="ko-KR" sz="2200" dirty="0"/>
              <a:t>label wafer </a:t>
            </a:r>
            <a:r>
              <a:rPr lang="ko-KR" altLang="en-US" sz="2200" dirty="0"/>
              <a:t>생성 </a:t>
            </a:r>
            <a:r>
              <a:rPr lang="en-US" altLang="ko-KR" sz="2200" dirty="0"/>
              <a:t>=&gt; dummy data</a:t>
            </a:r>
            <a:r>
              <a:rPr lang="ko-KR" altLang="en-US" sz="2200" dirty="0"/>
              <a:t>에 </a:t>
            </a:r>
            <a:r>
              <a:rPr lang="en-US" altLang="ko-KR" sz="2200" dirty="0"/>
              <a:t>input.</a:t>
            </a:r>
          </a:p>
        </p:txBody>
      </p:sp>
      <p:pic>
        <p:nvPicPr>
          <p:cNvPr id="5" name="그림 4">
            <a:extLst>
              <a:ext uri="{FF2B5EF4-FFF2-40B4-BE49-F238E27FC236}">
                <a16:creationId xmlns:a16="http://schemas.microsoft.com/office/drawing/2014/main" id="{CDDF166D-9670-43C5-80A2-D9A07DF36F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4064" y="4262304"/>
            <a:ext cx="1956152" cy="1905523"/>
          </a:xfrm>
          <a:prstGeom prst="rect">
            <a:avLst/>
          </a:prstGeom>
        </p:spPr>
      </p:pic>
      <p:pic>
        <p:nvPicPr>
          <p:cNvPr id="7" name="그림 6">
            <a:extLst>
              <a:ext uri="{FF2B5EF4-FFF2-40B4-BE49-F238E27FC236}">
                <a16:creationId xmlns:a16="http://schemas.microsoft.com/office/drawing/2014/main" id="{CC51A91B-EE1A-4885-AFAA-E88EFAB092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5129" y="4262304"/>
            <a:ext cx="1956153" cy="1905523"/>
          </a:xfrm>
          <a:prstGeom prst="rect">
            <a:avLst/>
          </a:prstGeom>
        </p:spPr>
      </p:pic>
      <p:sp>
        <p:nvSpPr>
          <p:cNvPr id="8" name="TextBox 7">
            <a:extLst>
              <a:ext uri="{FF2B5EF4-FFF2-40B4-BE49-F238E27FC236}">
                <a16:creationId xmlns:a16="http://schemas.microsoft.com/office/drawing/2014/main" id="{182EFEEB-6F60-4D40-8B34-376042FC9A56}"/>
              </a:ext>
            </a:extLst>
          </p:cNvPr>
          <p:cNvSpPr txBox="1"/>
          <p:nvPr/>
        </p:nvSpPr>
        <p:spPr>
          <a:xfrm>
            <a:off x="959666" y="4136502"/>
            <a:ext cx="4757554" cy="1815882"/>
          </a:xfrm>
          <a:prstGeom prst="rect">
            <a:avLst/>
          </a:prstGeom>
          <a:noFill/>
        </p:spPr>
        <p:txBody>
          <a:bodyPr wrap="square" rtlCol="0">
            <a:spAutoFit/>
          </a:bodyPr>
          <a:lstStyle/>
          <a:p>
            <a:pPr marL="285750" indent="-285750">
              <a:buFont typeface="Wingdings" panose="05000000000000000000" pitchFamily="2" charset="2"/>
              <a:buChar char="Ø"/>
            </a:pPr>
            <a:r>
              <a:rPr lang="ko-KR" altLang="en-US" sz="1600" dirty="0"/>
              <a:t>압축 후 압축을 풀 때 자동으로 생성되는 </a:t>
            </a:r>
            <a:r>
              <a:rPr lang="en-US" altLang="ko-KR" sz="1600" dirty="0"/>
              <a:t>noise</a:t>
            </a:r>
            <a:r>
              <a:rPr lang="ko-KR" altLang="en-US" sz="1600" dirty="0"/>
              <a:t>를 이용한 방식입니다</a:t>
            </a:r>
            <a:r>
              <a:rPr lang="en-US" altLang="ko-KR" sz="1600" dirty="0"/>
              <a:t>.</a:t>
            </a:r>
            <a:br>
              <a:rPr lang="en-US" altLang="ko-KR" sz="1600" dirty="0"/>
            </a:br>
            <a:endParaRPr lang="en-US" altLang="ko-KR" sz="1600" dirty="0"/>
          </a:p>
          <a:p>
            <a:r>
              <a:rPr lang="ko-KR" altLang="en-US" sz="1600" dirty="0"/>
              <a:t>일반적인 </a:t>
            </a:r>
            <a:r>
              <a:rPr lang="en-US" altLang="ko-KR" sz="1600" dirty="0" err="1"/>
              <a:t>keras</a:t>
            </a:r>
            <a:r>
              <a:rPr lang="en-US" altLang="ko-KR" sz="1600" dirty="0"/>
              <a:t> image generator </a:t>
            </a:r>
            <a:r>
              <a:rPr lang="ko-KR" altLang="en-US" sz="1600" dirty="0"/>
              <a:t>함수</a:t>
            </a:r>
            <a:r>
              <a:rPr lang="en-US" altLang="ko-KR" sz="1600" dirty="0"/>
              <a:t>(</a:t>
            </a:r>
            <a:r>
              <a:rPr lang="ko-KR" altLang="en-US" sz="1600" dirty="0"/>
              <a:t>회전</a:t>
            </a:r>
            <a:r>
              <a:rPr lang="en-US" altLang="ko-KR" sz="1600" dirty="0"/>
              <a:t>, </a:t>
            </a:r>
            <a:r>
              <a:rPr lang="ko-KR" altLang="en-US" sz="1600" dirty="0"/>
              <a:t>확대</a:t>
            </a:r>
            <a:r>
              <a:rPr lang="en-US" altLang="ko-KR" sz="1600" dirty="0"/>
              <a:t>, crop </a:t>
            </a:r>
            <a:r>
              <a:rPr lang="ko-KR" altLang="en-US" sz="1600" dirty="0"/>
              <a:t>방식</a:t>
            </a:r>
            <a:r>
              <a:rPr lang="en-US" altLang="ko-KR" sz="1600" dirty="0"/>
              <a:t>) </a:t>
            </a:r>
            <a:r>
              <a:rPr lang="ko-KR" altLang="en-US" sz="1600" dirty="0"/>
              <a:t>대신 이용했는데</a:t>
            </a:r>
            <a:r>
              <a:rPr lang="en-US" altLang="ko-KR" sz="1600" dirty="0"/>
              <a:t>, </a:t>
            </a:r>
            <a:r>
              <a:rPr lang="ko-KR" altLang="en-US" sz="1600" dirty="0"/>
              <a:t>이 방식이 더욱 정확도 향상에 도움을 줍니다</a:t>
            </a:r>
            <a:r>
              <a:rPr lang="en-US" altLang="ko-KR" sz="1600" dirty="0"/>
              <a:t>. </a:t>
            </a:r>
            <a:br>
              <a:rPr lang="en-US" altLang="ko-KR" sz="1600" dirty="0"/>
            </a:br>
            <a:r>
              <a:rPr lang="en-US" altLang="ko-KR" sz="1600" dirty="0"/>
              <a:t>=&gt; </a:t>
            </a:r>
            <a:r>
              <a:rPr lang="ko-KR" altLang="en-US" sz="1600" dirty="0"/>
              <a:t>이유 </a:t>
            </a:r>
            <a:r>
              <a:rPr lang="en-US" altLang="ko-KR" sz="1600" dirty="0"/>
              <a:t>: wafer</a:t>
            </a:r>
            <a:r>
              <a:rPr lang="ko-KR" altLang="en-US" sz="1600" dirty="0"/>
              <a:t>의 원형 </a:t>
            </a:r>
            <a:r>
              <a:rPr lang="ko-KR" altLang="en-US" sz="1600" dirty="0" err="1"/>
              <a:t>형식은유지</a:t>
            </a:r>
            <a:r>
              <a:rPr lang="en-US" altLang="ko-KR" sz="1600" dirty="0"/>
              <a:t>.</a:t>
            </a:r>
            <a:endParaRPr lang="ko-KR" altLang="en-US" sz="1600" dirty="0"/>
          </a:p>
        </p:txBody>
      </p:sp>
      <p:pic>
        <p:nvPicPr>
          <p:cNvPr id="12" name="그림 11">
            <a:extLst>
              <a:ext uri="{FF2B5EF4-FFF2-40B4-BE49-F238E27FC236}">
                <a16:creationId xmlns:a16="http://schemas.microsoft.com/office/drawing/2014/main" id="{BA06C3B3-09A3-406B-963B-C477E0A77100}"/>
              </a:ext>
            </a:extLst>
          </p:cNvPr>
          <p:cNvPicPr>
            <a:picLocks noChangeAspect="1"/>
          </p:cNvPicPr>
          <p:nvPr/>
        </p:nvPicPr>
        <p:blipFill>
          <a:blip r:embed="rId4"/>
          <a:stretch>
            <a:fillRect/>
          </a:stretch>
        </p:blipFill>
        <p:spPr>
          <a:xfrm>
            <a:off x="7618932" y="294103"/>
            <a:ext cx="3562350" cy="1933575"/>
          </a:xfrm>
          <a:prstGeom prst="rect">
            <a:avLst/>
          </a:prstGeom>
        </p:spPr>
      </p:pic>
    </p:spTree>
    <p:extLst>
      <p:ext uri="{BB962C8B-B14F-4D97-AF65-F5344CB8AC3E}">
        <p14:creationId xmlns:p14="http://schemas.microsoft.com/office/powerpoint/2010/main" val="4247665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D846137-E3A8-4239-AC76-CC96A3C3F204}"/>
              </a:ext>
            </a:extLst>
          </p:cNvPr>
          <p:cNvSpPr>
            <a:spLocks noGrp="1"/>
          </p:cNvSpPr>
          <p:nvPr>
            <p:ph type="title"/>
          </p:nvPr>
        </p:nvSpPr>
        <p:spPr/>
        <p:txBody>
          <a:bodyPr>
            <a:normAutofit/>
          </a:bodyPr>
          <a:lstStyle/>
          <a:p>
            <a:r>
              <a:rPr lang="ko-KR" altLang="en-US" sz="3200" dirty="0"/>
              <a:t>데이터셋 분리</a:t>
            </a:r>
          </a:p>
        </p:txBody>
      </p:sp>
      <p:sp>
        <p:nvSpPr>
          <p:cNvPr id="3" name="내용 개체 틀 2">
            <a:extLst>
              <a:ext uri="{FF2B5EF4-FFF2-40B4-BE49-F238E27FC236}">
                <a16:creationId xmlns:a16="http://schemas.microsoft.com/office/drawing/2014/main" id="{327BE983-2BC9-4C3A-92A9-31D1E6C99EBB}"/>
              </a:ext>
            </a:extLst>
          </p:cNvPr>
          <p:cNvSpPr>
            <a:spLocks noGrp="1"/>
          </p:cNvSpPr>
          <p:nvPr>
            <p:ph idx="1"/>
          </p:nvPr>
        </p:nvSpPr>
        <p:spPr/>
        <p:txBody>
          <a:bodyPr>
            <a:normAutofit/>
          </a:bodyPr>
          <a:lstStyle/>
          <a:p>
            <a:pPr marL="0" indent="0">
              <a:buNone/>
            </a:pPr>
            <a:r>
              <a:rPr lang="en-US" altLang="ko-KR" sz="2200" dirty="0"/>
              <a:t>(code)</a:t>
            </a:r>
          </a:p>
          <a:p>
            <a:pPr marL="0" indent="0">
              <a:buNone/>
            </a:pPr>
            <a:r>
              <a:rPr lang="en-US" altLang="ko-KR" sz="2200" dirty="0" err="1"/>
              <a:t>x_train</a:t>
            </a:r>
            <a:r>
              <a:rPr lang="en-US" altLang="ko-KR" sz="2200" dirty="0"/>
              <a:t>, </a:t>
            </a:r>
            <a:r>
              <a:rPr lang="en-US" altLang="ko-KR" sz="2200" dirty="0" err="1"/>
              <a:t>x_test</a:t>
            </a:r>
            <a:r>
              <a:rPr lang="en-US" altLang="ko-KR" sz="2200" dirty="0"/>
              <a:t>, </a:t>
            </a:r>
            <a:r>
              <a:rPr lang="en-US" altLang="ko-KR" sz="2200" dirty="0" err="1"/>
              <a:t>y_train</a:t>
            </a:r>
            <a:r>
              <a:rPr lang="en-US" altLang="ko-KR" sz="2200" dirty="0"/>
              <a:t>, </a:t>
            </a:r>
            <a:r>
              <a:rPr lang="en-US" altLang="ko-KR" sz="2200" dirty="0" err="1"/>
              <a:t>y_test</a:t>
            </a:r>
            <a:r>
              <a:rPr lang="en-US" altLang="ko-KR" sz="2200" dirty="0"/>
              <a:t> = </a:t>
            </a:r>
            <a:r>
              <a:rPr lang="en-US" altLang="ko-KR" sz="2200" dirty="0" err="1"/>
              <a:t>train_test_split</a:t>
            </a:r>
            <a:r>
              <a:rPr lang="en-US" altLang="ko-KR" sz="2200" dirty="0"/>
              <a:t>(</a:t>
            </a:r>
            <a:r>
              <a:rPr lang="en-US" altLang="ko-KR" sz="2200" dirty="0" err="1"/>
              <a:t>new_X</a:t>
            </a:r>
            <a:r>
              <a:rPr lang="en-US" altLang="ko-KR" sz="2200" dirty="0"/>
              <a:t>, </a:t>
            </a:r>
            <a:r>
              <a:rPr lang="en-US" altLang="ko-KR" sz="2200" dirty="0" err="1"/>
              <a:t>new_Y</a:t>
            </a:r>
            <a:r>
              <a:rPr lang="en-US" altLang="ko-KR" sz="2200" dirty="0"/>
              <a:t>,</a:t>
            </a:r>
          </a:p>
          <a:p>
            <a:pPr marL="0" indent="0">
              <a:buNone/>
            </a:pPr>
            <a:r>
              <a:rPr lang="en-US" altLang="ko-KR" sz="2200" dirty="0"/>
              <a:t>                                                    </a:t>
            </a:r>
            <a:r>
              <a:rPr lang="en-US" altLang="ko-KR" sz="2200" dirty="0" err="1"/>
              <a:t>test_size</a:t>
            </a:r>
            <a:r>
              <a:rPr lang="en-US" altLang="ko-KR" sz="2200" dirty="0"/>
              <a:t>=0.33,</a:t>
            </a:r>
          </a:p>
          <a:p>
            <a:pPr marL="0" indent="0">
              <a:buNone/>
            </a:pPr>
            <a:r>
              <a:rPr lang="en-US" altLang="ko-KR" sz="2200" dirty="0"/>
              <a:t>                                                    </a:t>
            </a:r>
            <a:r>
              <a:rPr lang="en-US" altLang="ko-KR" sz="2200" dirty="0" err="1"/>
              <a:t>random_state</a:t>
            </a:r>
            <a:r>
              <a:rPr lang="en-US" altLang="ko-KR" sz="2200" dirty="0"/>
              <a:t>=2019)</a:t>
            </a:r>
          </a:p>
          <a:p>
            <a:endParaRPr lang="en-US" altLang="ko-KR" sz="2200" dirty="0"/>
          </a:p>
          <a:p>
            <a:r>
              <a:rPr lang="en-US" altLang="ko-KR" sz="2200" dirty="0"/>
              <a:t>Python , </a:t>
            </a:r>
            <a:r>
              <a:rPr lang="en-US" altLang="ko-KR" sz="2200" dirty="0" err="1"/>
              <a:t>train_test_split</a:t>
            </a:r>
            <a:r>
              <a:rPr lang="en-US" altLang="ko-KR" sz="2200" dirty="0"/>
              <a:t> </a:t>
            </a:r>
            <a:r>
              <a:rPr lang="ko-KR" altLang="en-US" sz="2200" dirty="0"/>
              <a:t>함수를 이용하여 </a:t>
            </a:r>
            <a:r>
              <a:rPr lang="en-US" altLang="ko-KR" sz="2200" dirty="0"/>
              <a:t>train data</a:t>
            </a:r>
            <a:r>
              <a:rPr lang="ko-KR" altLang="en-US" sz="2200" dirty="0"/>
              <a:t>와 </a:t>
            </a:r>
            <a:r>
              <a:rPr lang="en-US" altLang="ko-KR" sz="2200" dirty="0"/>
              <a:t>test data</a:t>
            </a:r>
            <a:r>
              <a:rPr lang="ko-KR" altLang="en-US" sz="2200" dirty="0"/>
              <a:t>를 </a:t>
            </a:r>
            <a:r>
              <a:rPr lang="en-US" altLang="ko-KR" sz="2200" dirty="0"/>
              <a:t>2:1</a:t>
            </a:r>
            <a:r>
              <a:rPr lang="ko-KR" altLang="en-US" sz="2200" dirty="0"/>
              <a:t>로 분리</a:t>
            </a:r>
          </a:p>
        </p:txBody>
      </p:sp>
    </p:spTree>
    <p:extLst>
      <p:ext uri="{BB962C8B-B14F-4D97-AF65-F5344CB8AC3E}">
        <p14:creationId xmlns:p14="http://schemas.microsoft.com/office/powerpoint/2010/main" val="338009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B624BA6-1CC0-462E-ABFF-67418D2E6CAA}"/>
              </a:ext>
            </a:extLst>
          </p:cNvPr>
          <p:cNvSpPr>
            <a:spLocks noGrp="1"/>
          </p:cNvSpPr>
          <p:nvPr>
            <p:ph type="title"/>
          </p:nvPr>
        </p:nvSpPr>
        <p:spPr/>
        <p:txBody>
          <a:bodyPr>
            <a:normAutofit/>
          </a:bodyPr>
          <a:lstStyle/>
          <a:p>
            <a:r>
              <a:rPr lang="ko-KR" altLang="en-US" sz="3200" dirty="0"/>
              <a:t>모델</a:t>
            </a:r>
            <a:r>
              <a:rPr lang="en-US" altLang="ko-KR" sz="3200" dirty="0"/>
              <a:t>,</a:t>
            </a:r>
            <a:r>
              <a:rPr lang="ko-KR" altLang="en-US" sz="3200" dirty="0" err="1"/>
              <a:t>하이퍼</a:t>
            </a:r>
            <a:r>
              <a:rPr lang="ko-KR" altLang="en-US" sz="3200" dirty="0"/>
              <a:t> 파라미터</a:t>
            </a:r>
          </a:p>
        </p:txBody>
      </p:sp>
      <p:sp>
        <p:nvSpPr>
          <p:cNvPr id="3" name="내용 개체 틀 2">
            <a:extLst>
              <a:ext uri="{FF2B5EF4-FFF2-40B4-BE49-F238E27FC236}">
                <a16:creationId xmlns:a16="http://schemas.microsoft.com/office/drawing/2014/main" id="{BC9B273A-E2BC-4DD2-B6C9-6637E974D2B3}"/>
              </a:ext>
            </a:extLst>
          </p:cNvPr>
          <p:cNvSpPr>
            <a:spLocks noGrp="1"/>
          </p:cNvSpPr>
          <p:nvPr>
            <p:ph idx="1"/>
          </p:nvPr>
        </p:nvSpPr>
        <p:spPr/>
        <p:txBody>
          <a:bodyPr>
            <a:normAutofit/>
          </a:bodyPr>
          <a:lstStyle/>
          <a:p>
            <a:r>
              <a:rPr lang="en-US" altLang="ko-KR" sz="2200" dirty="0"/>
              <a:t>overfitting</a:t>
            </a:r>
            <a:r>
              <a:rPr lang="ko-KR" altLang="en-US" sz="2200" dirty="0"/>
              <a:t>을 예방하는 모델 사용</a:t>
            </a:r>
          </a:p>
        </p:txBody>
      </p:sp>
      <p:pic>
        <p:nvPicPr>
          <p:cNvPr id="5" name="그림 4">
            <a:extLst>
              <a:ext uri="{FF2B5EF4-FFF2-40B4-BE49-F238E27FC236}">
                <a16:creationId xmlns:a16="http://schemas.microsoft.com/office/drawing/2014/main" id="{4C7D0282-F0E2-4008-B27B-AFDECCE2A3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451954"/>
            <a:ext cx="4523913" cy="3327572"/>
          </a:xfrm>
          <a:prstGeom prst="rect">
            <a:avLst/>
          </a:prstGeom>
        </p:spPr>
      </p:pic>
      <p:sp>
        <p:nvSpPr>
          <p:cNvPr id="6" name="내용 개체 틀 2">
            <a:extLst>
              <a:ext uri="{FF2B5EF4-FFF2-40B4-BE49-F238E27FC236}">
                <a16:creationId xmlns:a16="http://schemas.microsoft.com/office/drawing/2014/main" id="{34F0E3F8-3E76-4EA9-BE05-054CB6EE4A10}"/>
              </a:ext>
            </a:extLst>
          </p:cNvPr>
          <p:cNvSpPr txBox="1">
            <a:spLocks/>
          </p:cNvSpPr>
          <p:nvPr/>
        </p:nvSpPr>
        <p:spPr>
          <a:xfrm>
            <a:off x="838200" y="6311900"/>
            <a:ext cx="10515600" cy="797259"/>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2000" dirty="0"/>
              <a:t>[6] https://tykimos.github.io/DeepBrick/</a:t>
            </a:r>
            <a:endParaRPr lang="ko-KR" altLang="en-US" sz="2000" dirty="0"/>
          </a:p>
        </p:txBody>
      </p:sp>
      <p:sp>
        <p:nvSpPr>
          <p:cNvPr id="9" name="TextBox 8">
            <a:extLst>
              <a:ext uri="{FF2B5EF4-FFF2-40B4-BE49-F238E27FC236}">
                <a16:creationId xmlns:a16="http://schemas.microsoft.com/office/drawing/2014/main" id="{B9F85779-D89A-49C5-A7C9-2D2752B9DE3F}"/>
              </a:ext>
            </a:extLst>
          </p:cNvPr>
          <p:cNvSpPr txBox="1"/>
          <p:nvPr/>
        </p:nvSpPr>
        <p:spPr>
          <a:xfrm>
            <a:off x="5726097" y="2451954"/>
            <a:ext cx="5255581" cy="3416320"/>
          </a:xfrm>
          <a:prstGeom prst="rect">
            <a:avLst/>
          </a:prstGeom>
          <a:noFill/>
        </p:spPr>
        <p:txBody>
          <a:bodyPr wrap="square" rtlCol="0">
            <a:spAutoFit/>
          </a:bodyPr>
          <a:lstStyle/>
          <a:p>
            <a:r>
              <a:rPr lang="en-US" altLang="ko-KR" dirty="0"/>
              <a:t>conv2d : </a:t>
            </a:r>
            <a:r>
              <a:rPr lang="ko-KR" altLang="en-US" dirty="0"/>
              <a:t>필터를 이용하여 영상 특징을 추출합니다</a:t>
            </a:r>
            <a:r>
              <a:rPr lang="en-US" altLang="ko-KR" dirty="0"/>
              <a:t>.</a:t>
            </a:r>
            <a:br>
              <a:rPr lang="en-US" altLang="ko-KR" dirty="0"/>
            </a:br>
            <a:endParaRPr lang="en-US" altLang="ko-KR" dirty="0"/>
          </a:p>
          <a:p>
            <a:r>
              <a:rPr lang="en-US" altLang="ko-KR" dirty="0"/>
              <a:t>maxpooling2d : </a:t>
            </a:r>
            <a:r>
              <a:rPr lang="ko-KR" altLang="en-US" dirty="0"/>
              <a:t>영상에서의 사소한 변화가 특징 추출에 크게 영향을 미치지 않도록 합니다</a:t>
            </a:r>
            <a:r>
              <a:rPr lang="en-US" altLang="ko-KR" dirty="0"/>
              <a:t>.</a:t>
            </a:r>
          </a:p>
          <a:p>
            <a:endParaRPr lang="en-US" altLang="ko-KR" dirty="0"/>
          </a:p>
          <a:p>
            <a:r>
              <a:rPr lang="en-US" altLang="ko-KR" dirty="0"/>
              <a:t>flatten : 2</a:t>
            </a:r>
            <a:r>
              <a:rPr lang="ko-KR" altLang="en-US" dirty="0"/>
              <a:t>차원의 </a:t>
            </a:r>
            <a:r>
              <a:rPr lang="ko-KR" altLang="en-US" dirty="0" err="1"/>
              <a:t>특징맵을</a:t>
            </a:r>
            <a:r>
              <a:rPr lang="ko-KR" altLang="en-US" dirty="0"/>
              <a:t> 전결합층으로 전달하기 위해서 </a:t>
            </a:r>
            <a:r>
              <a:rPr lang="en-US" altLang="ko-KR" dirty="0"/>
              <a:t>1</a:t>
            </a:r>
            <a:r>
              <a:rPr lang="ko-KR" altLang="en-US" dirty="0"/>
              <a:t>차원 형식으로 바꿔줍니다</a:t>
            </a:r>
            <a:r>
              <a:rPr lang="en-US" altLang="ko-KR" dirty="0"/>
              <a:t>.</a:t>
            </a:r>
          </a:p>
          <a:p>
            <a:endParaRPr lang="en-US" altLang="ko-KR" dirty="0"/>
          </a:p>
          <a:p>
            <a:r>
              <a:rPr lang="en-US" altLang="ko-KR" dirty="0"/>
              <a:t>dropout : </a:t>
            </a:r>
            <a:r>
              <a:rPr lang="ko-KR" altLang="en-US" dirty="0"/>
              <a:t>과적합을 방지하기 위해서 학습시에 지정된 임의의 비율만큼 임의의 입력 뉴런</a:t>
            </a:r>
            <a:r>
              <a:rPr lang="en-US" altLang="ko-KR" dirty="0"/>
              <a:t>(2</a:t>
            </a:r>
            <a:r>
              <a:rPr lang="ko-KR" altLang="en-US" dirty="0"/>
              <a:t>차원</a:t>
            </a:r>
            <a:r>
              <a:rPr lang="en-US" altLang="ko-KR" dirty="0"/>
              <a:t>)</a:t>
            </a:r>
            <a:r>
              <a:rPr lang="ko-KR" altLang="en-US" dirty="0"/>
              <a:t>을 제외시킵니다</a:t>
            </a:r>
            <a:r>
              <a:rPr lang="en-US" altLang="ko-KR" dirty="0"/>
              <a:t>.  </a:t>
            </a:r>
            <a:endParaRPr lang="ko-KR" altLang="en-US" dirty="0"/>
          </a:p>
        </p:txBody>
      </p:sp>
    </p:spTree>
    <p:extLst>
      <p:ext uri="{BB962C8B-B14F-4D97-AF65-F5344CB8AC3E}">
        <p14:creationId xmlns:p14="http://schemas.microsoft.com/office/powerpoint/2010/main" val="4111106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A39B8A76-4AB3-41E7-A52E-CDB83716DC20}"/>
              </a:ext>
            </a:extLst>
          </p:cNvPr>
          <p:cNvSpPr>
            <a:spLocks noGrp="1"/>
          </p:cNvSpPr>
          <p:nvPr>
            <p:ph idx="1"/>
          </p:nvPr>
        </p:nvSpPr>
        <p:spPr/>
        <p:txBody>
          <a:bodyPr>
            <a:normAutofit/>
          </a:bodyPr>
          <a:lstStyle/>
          <a:p>
            <a:r>
              <a:rPr lang="en-US" altLang="ko-KR" sz="2200" dirty="0"/>
              <a:t>3-fold cross validation </a:t>
            </a:r>
            <a:r>
              <a:rPr lang="ko-KR" altLang="en-US" sz="2200" dirty="0"/>
              <a:t>진행 </a:t>
            </a:r>
            <a:r>
              <a:rPr lang="en-US" altLang="ko-KR" sz="2200" dirty="0"/>
              <a:t>(K=3)</a:t>
            </a:r>
          </a:p>
          <a:p>
            <a:pPr marL="0" indent="0">
              <a:buNone/>
            </a:pPr>
            <a:r>
              <a:rPr lang="en-US" altLang="ko-KR" sz="1400" dirty="0"/>
              <a:t>Epoch 10/10</a:t>
            </a:r>
          </a:p>
          <a:p>
            <a:pPr marL="0" indent="0">
              <a:buNone/>
            </a:pPr>
            <a:r>
              <a:rPr lang="en-US" altLang="ko-KR" sz="1400" dirty="0"/>
              <a:t> - 3s - loss: 0.0277 – acc: 0.9934</a:t>
            </a:r>
          </a:p>
          <a:p>
            <a:pPr marL="0" indent="0">
              <a:buNone/>
            </a:pPr>
            <a:r>
              <a:rPr lang="en-US" altLang="ko-KR" sz="1400" dirty="0"/>
              <a:t>Epoch 10/10</a:t>
            </a:r>
          </a:p>
          <a:p>
            <a:pPr marL="0" indent="0">
              <a:buNone/>
            </a:pPr>
            <a:r>
              <a:rPr lang="en-US" altLang="ko-KR" sz="1400" dirty="0"/>
              <a:t> - 3s – loss: 0.0132 – acc: 0.9972</a:t>
            </a:r>
          </a:p>
          <a:p>
            <a:pPr marL="0" indent="0">
              <a:buNone/>
            </a:pPr>
            <a:r>
              <a:rPr lang="en-US" altLang="ko-KR" sz="1400" dirty="0"/>
              <a:t>Epoch 10/10</a:t>
            </a:r>
          </a:p>
          <a:p>
            <a:pPr marL="0" indent="0">
              <a:buNone/>
            </a:pPr>
            <a:r>
              <a:rPr lang="en-US" altLang="ko-KR" sz="1400" dirty="0"/>
              <a:t> - 3s – loss: 0.0422 - acc: 0.9823</a:t>
            </a:r>
          </a:p>
          <a:p>
            <a:pPr marL="0" indent="0">
              <a:buNone/>
            </a:pPr>
            <a:r>
              <a:rPr lang="en-US" altLang="ko-KR" sz="1400" dirty="0"/>
              <a:t>                  </a:t>
            </a:r>
          </a:p>
          <a:p>
            <a:pPr marL="0" indent="0">
              <a:buNone/>
            </a:pPr>
            <a:r>
              <a:rPr lang="en-US" altLang="ko-KR" sz="1400" dirty="0">
                <a:solidFill>
                  <a:srgbClr val="FF0000"/>
                </a:solidFill>
              </a:rPr>
              <a:t> Cross validation score : 0.9909</a:t>
            </a:r>
          </a:p>
          <a:p>
            <a:endParaRPr lang="en-US" altLang="ko-KR" sz="2200" dirty="0"/>
          </a:p>
          <a:p>
            <a:r>
              <a:rPr lang="en-US" altLang="ko-KR" sz="2200" dirty="0"/>
              <a:t>3-fold</a:t>
            </a:r>
            <a:r>
              <a:rPr lang="ko-KR" altLang="en-US" sz="2200" dirty="0"/>
              <a:t> </a:t>
            </a:r>
            <a:r>
              <a:rPr lang="en-US" altLang="ko-KR" sz="2200" dirty="0"/>
              <a:t>cross validation </a:t>
            </a:r>
            <a:r>
              <a:rPr lang="ko-KR" altLang="en-US" sz="2200" dirty="0"/>
              <a:t>결과 </a:t>
            </a:r>
            <a:r>
              <a:rPr lang="en-US" altLang="ko-KR" sz="2200" dirty="0"/>
              <a:t>model</a:t>
            </a:r>
            <a:r>
              <a:rPr lang="ko-KR" altLang="en-US" sz="2200" dirty="0"/>
              <a:t>이 적절하게 설정되었음을 확인가능</a:t>
            </a:r>
            <a:r>
              <a:rPr lang="en-US" altLang="ko-KR" sz="2200" dirty="0"/>
              <a:t>.</a:t>
            </a:r>
          </a:p>
          <a:p>
            <a:endParaRPr lang="ko-KR" altLang="en-US" dirty="0"/>
          </a:p>
        </p:txBody>
      </p:sp>
      <p:sp>
        <p:nvSpPr>
          <p:cNvPr id="5" name="제목 4">
            <a:extLst>
              <a:ext uri="{FF2B5EF4-FFF2-40B4-BE49-F238E27FC236}">
                <a16:creationId xmlns:a16="http://schemas.microsoft.com/office/drawing/2014/main" id="{F2505A42-958C-450F-99E2-7624B4ABAD14}"/>
              </a:ext>
            </a:extLst>
          </p:cNvPr>
          <p:cNvSpPr>
            <a:spLocks noGrp="1"/>
          </p:cNvSpPr>
          <p:nvPr>
            <p:ph type="title"/>
          </p:nvPr>
        </p:nvSpPr>
        <p:spPr/>
        <p:txBody>
          <a:bodyPr>
            <a:normAutofit/>
          </a:bodyPr>
          <a:lstStyle/>
          <a:p>
            <a:r>
              <a:rPr lang="en-US" altLang="ko-KR" sz="3200" dirty="0"/>
              <a:t>k-fold cross validation</a:t>
            </a:r>
            <a:r>
              <a:rPr lang="ko-KR" altLang="en-US" sz="3200" dirty="0"/>
              <a:t>을 통한 모델평가</a:t>
            </a:r>
          </a:p>
        </p:txBody>
      </p:sp>
    </p:spTree>
    <p:extLst>
      <p:ext uri="{BB962C8B-B14F-4D97-AF65-F5344CB8AC3E}">
        <p14:creationId xmlns:p14="http://schemas.microsoft.com/office/powerpoint/2010/main" val="3070769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C99F96F-0ABE-40AE-968B-D1952A3F00A7}"/>
              </a:ext>
            </a:extLst>
          </p:cNvPr>
          <p:cNvSpPr>
            <a:spLocks noGrp="1"/>
          </p:cNvSpPr>
          <p:nvPr>
            <p:ph type="title"/>
          </p:nvPr>
        </p:nvSpPr>
        <p:spPr/>
        <p:txBody>
          <a:bodyPr>
            <a:normAutofit/>
          </a:bodyPr>
          <a:lstStyle/>
          <a:p>
            <a:r>
              <a:rPr lang="ko-KR" altLang="en-US" sz="3200" dirty="0"/>
              <a:t>모델</a:t>
            </a:r>
            <a:r>
              <a:rPr lang="en-US" altLang="ko-KR" sz="3200" dirty="0"/>
              <a:t>,</a:t>
            </a:r>
            <a:r>
              <a:rPr lang="ko-KR" altLang="en-US" sz="3200" dirty="0" err="1"/>
              <a:t>하이퍼</a:t>
            </a:r>
            <a:r>
              <a:rPr lang="ko-KR" altLang="en-US" sz="3200" dirty="0"/>
              <a:t> 파라미터</a:t>
            </a:r>
            <a:r>
              <a:rPr lang="en-US" altLang="ko-KR" sz="3200" dirty="0"/>
              <a:t>,Over fitting</a:t>
            </a:r>
            <a:r>
              <a:rPr lang="ko-KR" altLang="en-US" sz="3200" dirty="0"/>
              <a:t>에 대한 문제 해결</a:t>
            </a:r>
          </a:p>
        </p:txBody>
      </p:sp>
      <p:sp>
        <p:nvSpPr>
          <p:cNvPr id="3" name="내용 개체 틀 2">
            <a:extLst>
              <a:ext uri="{FF2B5EF4-FFF2-40B4-BE49-F238E27FC236}">
                <a16:creationId xmlns:a16="http://schemas.microsoft.com/office/drawing/2014/main" id="{B4F70094-8432-4587-B4AC-A767C66AA700}"/>
              </a:ext>
            </a:extLst>
          </p:cNvPr>
          <p:cNvSpPr>
            <a:spLocks noGrp="1"/>
          </p:cNvSpPr>
          <p:nvPr>
            <p:ph idx="1"/>
          </p:nvPr>
        </p:nvSpPr>
        <p:spPr>
          <a:xfrm>
            <a:off x="838200" y="1825624"/>
            <a:ext cx="10515600" cy="5032375"/>
          </a:xfrm>
        </p:spPr>
        <p:txBody>
          <a:bodyPr>
            <a:normAutofit/>
          </a:bodyPr>
          <a:lstStyle/>
          <a:p>
            <a:endParaRPr lang="en-US" altLang="ko-KR" sz="2200" dirty="0"/>
          </a:p>
          <a:p>
            <a:endParaRPr lang="en-US" altLang="ko-KR" sz="2200" dirty="0"/>
          </a:p>
          <a:p>
            <a:endParaRPr lang="en-US" altLang="ko-KR" sz="2200" dirty="0"/>
          </a:p>
          <a:p>
            <a:endParaRPr lang="en-US" altLang="ko-KR" sz="2200" dirty="0"/>
          </a:p>
          <a:p>
            <a:endParaRPr lang="en-US" altLang="ko-KR" sz="2200" dirty="0"/>
          </a:p>
          <a:p>
            <a:endParaRPr lang="en-US" altLang="ko-KR" sz="2200" dirty="0"/>
          </a:p>
          <a:p>
            <a:endParaRPr lang="en-US" altLang="ko-KR" sz="2200" dirty="0"/>
          </a:p>
          <a:p>
            <a:endParaRPr lang="en-US" altLang="ko-KR" sz="2200" dirty="0"/>
          </a:p>
          <a:p>
            <a:pPr marL="0" indent="0">
              <a:buNone/>
            </a:pPr>
            <a:r>
              <a:rPr lang="en-US" altLang="ko-KR" sz="2200" dirty="0"/>
              <a:t>    &lt; epoch=30 &gt;                             &lt; epoch=15 &gt;</a:t>
            </a:r>
          </a:p>
          <a:p>
            <a:pPr marL="0" indent="0">
              <a:buNone/>
            </a:pPr>
            <a:endParaRPr lang="en-US" altLang="ko-KR" sz="1600" dirty="0"/>
          </a:p>
          <a:p>
            <a:pPr marL="0" indent="0">
              <a:buNone/>
            </a:pPr>
            <a:r>
              <a:rPr lang="en-US" altLang="ko-KR" sz="1600" dirty="0"/>
              <a:t>(</a:t>
            </a:r>
            <a:r>
              <a:rPr lang="ko-KR" altLang="en-US" sz="1600" dirty="0"/>
              <a:t>상단의 </a:t>
            </a:r>
            <a:r>
              <a:rPr lang="en-US" altLang="ko-KR" sz="1600" dirty="0"/>
              <a:t>wafer map</a:t>
            </a:r>
            <a:r>
              <a:rPr lang="ko-KR" altLang="en-US" sz="1600" dirty="0"/>
              <a:t>은 </a:t>
            </a:r>
            <a:r>
              <a:rPr lang="en-US" altLang="ko-KR" sz="1600" dirty="0"/>
              <a:t>untrained </a:t>
            </a:r>
            <a:r>
              <a:rPr lang="en-US" altLang="ko-KR" sz="1600" dirty="0" err="1"/>
              <a:t>wafermap</a:t>
            </a:r>
            <a:r>
              <a:rPr lang="en-US" altLang="ko-KR" sz="1600" dirty="0"/>
              <a:t>)</a:t>
            </a:r>
          </a:p>
        </p:txBody>
      </p:sp>
      <p:pic>
        <p:nvPicPr>
          <p:cNvPr id="4" name="그림 3">
            <a:extLst>
              <a:ext uri="{FF2B5EF4-FFF2-40B4-BE49-F238E27FC236}">
                <a16:creationId xmlns:a16="http://schemas.microsoft.com/office/drawing/2014/main" id="{F8258065-AE80-45B1-B72D-1A701165001C}"/>
              </a:ext>
            </a:extLst>
          </p:cNvPr>
          <p:cNvPicPr>
            <a:picLocks noChangeAspect="1"/>
          </p:cNvPicPr>
          <p:nvPr/>
        </p:nvPicPr>
        <p:blipFill>
          <a:blip r:embed="rId2"/>
          <a:stretch>
            <a:fillRect/>
          </a:stretch>
        </p:blipFill>
        <p:spPr>
          <a:xfrm>
            <a:off x="838200" y="1825625"/>
            <a:ext cx="9795164" cy="3443326"/>
          </a:xfrm>
          <a:prstGeom prst="rect">
            <a:avLst/>
          </a:prstGeom>
        </p:spPr>
      </p:pic>
    </p:spTree>
    <p:extLst>
      <p:ext uri="{BB962C8B-B14F-4D97-AF65-F5344CB8AC3E}">
        <p14:creationId xmlns:p14="http://schemas.microsoft.com/office/powerpoint/2010/main" val="611283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DDF2DCB-87DC-4E8F-AA57-A245EC065BE1}"/>
              </a:ext>
            </a:extLst>
          </p:cNvPr>
          <p:cNvSpPr>
            <a:spLocks noGrp="1"/>
          </p:cNvSpPr>
          <p:nvPr>
            <p:ph type="title"/>
          </p:nvPr>
        </p:nvSpPr>
        <p:spPr/>
        <p:txBody>
          <a:bodyPr>
            <a:normAutofit/>
          </a:bodyPr>
          <a:lstStyle/>
          <a:p>
            <a:r>
              <a:rPr lang="ko-KR" altLang="en-US" sz="3200" dirty="0"/>
              <a:t>성능평가 </a:t>
            </a:r>
            <a:r>
              <a:rPr lang="en-US" altLang="ko-KR" sz="3200" dirty="0"/>
              <a:t>(</a:t>
            </a:r>
            <a:r>
              <a:rPr lang="ko-KR" altLang="en-US" sz="3200" dirty="0"/>
              <a:t>정확도</a:t>
            </a:r>
            <a:r>
              <a:rPr lang="en-US" altLang="ko-KR" sz="3200" dirty="0"/>
              <a:t>) (</a:t>
            </a:r>
            <a:r>
              <a:rPr lang="ko-KR" altLang="en-US" sz="3200" dirty="0"/>
              <a:t>수정</a:t>
            </a:r>
            <a:r>
              <a:rPr lang="en-US" altLang="ko-KR" sz="3200" dirty="0"/>
              <a:t>)</a:t>
            </a:r>
            <a:endParaRPr lang="ko-KR" altLang="en-US" sz="3200" dirty="0"/>
          </a:p>
        </p:txBody>
      </p:sp>
      <p:sp>
        <p:nvSpPr>
          <p:cNvPr id="3" name="내용 개체 틀 2">
            <a:extLst>
              <a:ext uri="{FF2B5EF4-FFF2-40B4-BE49-F238E27FC236}">
                <a16:creationId xmlns:a16="http://schemas.microsoft.com/office/drawing/2014/main" id="{BC175E76-D055-4292-B429-511437BB09AC}"/>
              </a:ext>
            </a:extLst>
          </p:cNvPr>
          <p:cNvSpPr>
            <a:spLocks noGrp="1"/>
          </p:cNvSpPr>
          <p:nvPr>
            <p:ph idx="1"/>
          </p:nvPr>
        </p:nvSpPr>
        <p:spPr/>
        <p:txBody>
          <a:bodyPr>
            <a:normAutofit fontScale="55000" lnSpcReduction="20000"/>
          </a:bodyPr>
          <a:lstStyle/>
          <a:p>
            <a:endParaRPr lang="en-US" altLang="ko-KR" sz="2200" dirty="0"/>
          </a:p>
          <a:p>
            <a:r>
              <a:rPr lang="en-US" altLang="ko-KR" sz="2200" dirty="0"/>
              <a:t>……</a:t>
            </a:r>
          </a:p>
          <a:p>
            <a:r>
              <a:rPr lang="en-US" altLang="ko-KR" sz="2200" dirty="0"/>
              <a:t>Epoch 11/15</a:t>
            </a:r>
          </a:p>
          <a:p>
            <a:r>
              <a:rPr lang="en-US" altLang="ko-KR" sz="2200" dirty="0"/>
              <a:t>809/809 [==============================] - 3s 4ms/step - loss: 0.0436 - accuracy: 0.9842 - </a:t>
            </a:r>
            <a:r>
              <a:rPr lang="en-US" altLang="ko-KR" sz="2200" dirty="0" err="1"/>
              <a:t>val_loss</a:t>
            </a:r>
            <a:r>
              <a:rPr lang="en-US" altLang="ko-KR" sz="2200" dirty="0"/>
              <a:t>: 0.0274 - </a:t>
            </a:r>
            <a:r>
              <a:rPr lang="en-US" altLang="ko-KR" sz="2200" dirty="0" err="1"/>
              <a:t>val_accuracy</a:t>
            </a:r>
            <a:r>
              <a:rPr lang="en-US" altLang="ko-KR" sz="2200" dirty="0"/>
              <a:t>: 0.9929</a:t>
            </a:r>
          </a:p>
          <a:p>
            <a:r>
              <a:rPr lang="en-US" altLang="ko-KR" sz="2200" dirty="0"/>
              <a:t>Epoch 12/15</a:t>
            </a:r>
          </a:p>
          <a:p>
            <a:r>
              <a:rPr lang="en-US" altLang="ko-KR" sz="2200" dirty="0"/>
              <a:t>809/809 [==============================] - 3s 4ms/step - loss: 0.0459 - accuracy: 0.9852 - </a:t>
            </a:r>
            <a:r>
              <a:rPr lang="en-US" altLang="ko-KR" sz="2200" dirty="0" err="1"/>
              <a:t>val_loss</a:t>
            </a:r>
            <a:r>
              <a:rPr lang="en-US" altLang="ko-KR" sz="2200" dirty="0"/>
              <a:t>: 0.0320 - </a:t>
            </a:r>
            <a:r>
              <a:rPr lang="en-US" altLang="ko-KR" sz="2200" dirty="0" err="1"/>
              <a:t>val_accuracy</a:t>
            </a:r>
            <a:r>
              <a:rPr lang="en-US" altLang="ko-KR" sz="2200" dirty="0"/>
              <a:t>: 0.9918</a:t>
            </a:r>
          </a:p>
          <a:p>
            <a:r>
              <a:rPr lang="en-US" altLang="ko-KR" sz="2200" dirty="0"/>
              <a:t>Epoch 13/15</a:t>
            </a:r>
          </a:p>
          <a:p>
            <a:r>
              <a:rPr lang="en-US" altLang="ko-KR" sz="2200" dirty="0"/>
              <a:t>809/809 [==============================] - 3s 4ms/step - loss: 0.0400 - accuracy: 0.9860 - </a:t>
            </a:r>
            <a:r>
              <a:rPr lang="en-US" altLang="ko-KR" sz="2200" dirty="0" err="1"/>
              <a:t>val_loss</a:t>
            </a:r>
            <a:r>
              <a:rPr lang="en-US" altLang="ko-KR" sz="2200" dirty="0"/>
              <a:t>: 0.0236 - </a:t>
            </a:r>
            <a:r>
              <a:rPr lang="en-US" altLang="ko-KR" sz="2200" dirty="0" err="1"/>
              <a:t>val_accuracy</a:t>
            </a:r>
            <a:r>
              <a:rPr lang="en-US" altLang="ko-KR" sz="2200" dirty="0"/>
              <a:t>: 0.9937</a:t>
            </a:r>
          </a:p>
          <a:p>
            <a:r>
              <a:rPr lang="en-US" altLang="ko-KR" sz="2200" dirty="0"/>
              <a:t>Epoch 14/15</a:t>
            </a:r>
          </a:p>
          <a:p>
            <a:r>
              <a:rPr lang="en-US" altLang="ko-KR" sz="2200" dirty="0"/>
              <a:t>809/809 [==============================] - 3s 4ms/step - loss: 0.0321 - accuracy: 0.9910 - </a:t>
            </a:r>
            <a:r>
              <a:rPr lang="en-US" altLang="ko-KR" sz="2200" dirty="0" err="1"/>
              <a:t>val_loss</a:t>
            </a:r>
            <a:r>
              <a:rPr lang="en-US" altLang="ko-KR" sz="2200" dirty="0"/>
              <a:t>: 0.0199 - </a:t>
            </a:r>
            <a:r>
              <a:rPr lang="en-US" altLang="ko-KR" sz="2200" dirty="0" err="1"/>
              <a:t>val_accuracy</a:t>
            </a:r>
            <a:r>
              <a:rPr lang="en-US" altLang="ko-KR" sz="2200" dirty="0"/>
              <a:t>: 0.9956</a:t>
            </a:r>
          </a:p>
          <a:p>
            <a:r>
              <a:rPr lang="en-US" altLang="ko-KR" sz="2200" dirty="0"/>
              <a:t>Epoch 15/15</a:t>
            </a:r>
          </a:p>
          <a:p>
            <a:r>
              <a:rPr lang="en-US" altLang="ko-KR" sz="2200" dirty="0"/>
              <a:t>809/809 [==============================] - 3s 4ms/step - loss: 0.0291 - accuracy: 0.9898 - </a:t>
            </a:r>
            <a:r>
              <a:rPr lang="en-US" altLang="ko-KR" sz="2200" dirty="0" err="1"/>
              <a:t>val_loss</a:t>
            </a:r>
            <a:r>
              <a:rPr lang="en-US" altLang="ko-KR" sz="2200" dirty="0"/>
              <a:t>: 0.0235 - </a:t>
            </a:r>
            <a:r>
              <a:rPr lang="en-US" altLang="ko-KR" sz="2200" dirty="0" err="1"/>
              <a:t>val_accuracy</a:t>
            </a:r>
            <a:r>
              <a:rPr lang="en-US" altLang="ko-KR" sz="2200" dirty="0"/>
              <a:t>: 0.9933</a:t>
            </a:r>
          </a:p>
          <a:p>
            <a:endParaRPr lang="en-US" altLang="ko-KR" sz="2200" dirty="0"/>
          </a:p>
          <a:p>
            <a:r>
              <a:rPr lang="ko-KR" altLang="en-US" sz="2200" dirty="0"/>
              <a:t>매우 우수한 정확도인 </a:t>
            </a:r>
            <a:r>
              <a:rPr lang="en-US" altLang="ko-KR" sz="2200" dirty="0"/>
              <a:t>0.9933 </a:t>
            </a:r>
            <a:r>
              <a:rPr lang="ko-KR" altLang="en-US" sz="2200" dirty="0"/>
              <a:t>제공 </a:t>
            </a:r>
            <a:r>
              <a:rPr lang="en-US" altLang="ko-KR" sz="2200" dirty="0"/>
              <a:t>, </a:t>
            </a:r>
            <a:r>
              <a:rPr lang="en-US" altLang="ko-KR" sz="2200" dirty="0" err="1"/>
              <a:t>tensorflow</a:t>
            </a:r>
            <a:r>
              <a:rPr lang="ko-KR" altLang="en-US" sz="2200" dirty="0"/>
              <a:t>의 </a:t>
            </a:r>
            <a:r>
              <a:rPr lang="en-US" altLang="ko-KR" sz="2200" dirty="0"/>
              <a:t>check point </a:t>
            </a:r>
            <a:r>
              <a:rPr lang="ko-KR" altLang="en-US" sz="2200" dirty="0"/>
              <a:t>기능을 이용해 과적합을 </a:t>
            </a:r>
            <a:r>
              <a:rPr lang="ko-KR" altLang="en-US" sz="2200" dirty="0" err="1"/>
              <a:t>최소화시킨</a:t>
            </a:r>
            <a:r>
              <a:rPr lang="ko-KR" altLang="en-US" sz="2200" dirty="0"/>
              <a:t> 모델은 </a:t>
            </a:r>
            <a:r>
              <a:rPr lang="en-US" altLang="ko-KR" sz="2200" dirty="0"/>
              <a:t>0.9956</a:t>
            </a:r>
            <a:r>
              <a:rPr lang="ko-KR" altLang="en-US" sz="2200" dirty="0"/>
              <a:t>의 정확도 제공</a:t>
            </a:r>
          </a:p>
        </p:txBody>
      </p:sp>
    </p:spTree>
    <p:extLst>
      <p:ext uri="{BB962C8B-B14F-4D97-AF65-F5344CB8AC3E}">
        <p14:creationId xmlns:p14="http://schemas.microsoft.com/office/powerpoint/2010/main" val="2043466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AF96322-8C66-46EB-A13E-E79C7F5168ED}"/>
              </a:ext>
            </a:extLst>
          </p:cNvPr>
          <p:cNvSpPr>
            <a:spLocks noGrp="1"/>
          </p:cNvSpPr>
          <p:nvPr>
            <p:ph type="title"/>
          </p:nvPr>
        </p:nvSpPr>
        <p:spPr/>
        <p:txBody>
          <a:bodyPr>
            <a:normAutofit/>
          </a:bodyPr>
          <a:lstStyle/>
          <a:p>
            <a:r>
              <a:rPr lang="ko-KR" altLang="en-US" sz="3200" dirty="0"/>
              <a:t>훈련되지 않은 이미지 </a:t>
            </a:r>
            <a:r>
              <a:rPr lang="ko-KR" altLang="en-US" sz="3200" dirty="0" err="1"/>
              <a:t>전처리</a:t>
            </a:r>
            <a:endParaRPr lang="ko-KR" altLang="en-US" sz="3200" dirty="0"/>
          </a:p>
        </p:txBody>
      </p:sp>
      <p:pic>
        <p:nvPicPr>
          <p:cNvPr id="4" name="내용 개체 틀 3">
            <a:extLst>
              <a:ext uri="{FF2B5EF4-FFF2-40B4-BE49-F238E27FC236}">
                <a16:creationId xmlns:a16="http://schemas.microsoft.com/office/drawing/2014/main" id="{642A6567-B2EB-436B-875C-1564D8029624}"/>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947980" y="562611"/>
            <a:ext cx="4743912" cy="2029669"/>
          </a:xfrm>
          <a:prstGeom prst="rect">
            <a:avLst/>
          </a:prstGeom>
        </p:spPr>
      </p:pic>
      <p:sp>
        <p:nvSpPr>
          <p:cNvPr id="5" name="TextBox 4">
            <a:extLst>
              <a:ext uri="{FF2B5EF4-FFF2-40B4-BE49-F238E27FC236}">
                <a16:creationId xmlns:a16="http://schemas.microsoft.com/office/drawing/2014/main" id="{3E2CD23E-403F-441C-80AE-26DB3D7C3A41}"/>
              </a:ext>
            </a:extLst>
          </p:cNvPr>
          <p:cNvSpPr txBox="1"/>
          <p:nvPr/>
        </p:nvSpPr>
        <p:spPr>
          <a:xfrm>
            <a:off x="8558074" y="2564029"/>
            <a:ext cx="2308194" cy="369332"/>
          </a:xfrm>
          <a:prstGeom prst="rect">
            <a:avLst/>
          </a:prstGeom>
          <a:noFill/>
        </p:spPr>
        <p:txBody>
          <a:bodyPr wrap="square" rtlCol="0">
            <a:spAutoFit/>
          </a:bodyPr>
          <a:lstStyle/>
          <a:p>
            <a:r>
              <a:rPr lang="en-US" altLang="ko-KR" dirty="0"/>
              <a:t>&lt; 3</a:t>
            </a:r>
            <a:r>
              <a:rPr lang="ko-KR" altLang="en-US" dirty="0"/>
              <a:t>차원배열화 </a:t>
            </a:r>
            <a:r>
              <a:rPr lang="en-US" altLang="ko-KR" dirty="0"/>
              <a:t>&gt;</a:t>
            </a:r>
            <a:endParaRPr lang="ko-KR" altLang="en-US" dirty="0"/>
          </a:p>
        </p:txBody>
      </p:sp>
      <p:pic>
        <p:nvPicPr>
          <p:cNvPr id="6" name="그림 5" descr="EMB0000228c2d89">
            <a:extLst>
              <a:ext uri="{FF2B5EF4-FFF2-40B4-BE49-F238E27FC236}">
                <a16:creationId xmlns:a16="http://schemas.microsoft.com/office/drawing/2014/main" id="{1E9023E4-56CC-4C76-9FEC-486454306240}"/>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3507816"/>
            <a:ext cx="2552700" cy="1892935"/>
          </a:xfrm>
          <a:prstGeom prst="rect">
            <a:avLst/>
          </a:prstGeom>
          <a:noFill/>
        </p:spPr>
      </p:pic>
      <p:pic>
        <p:nvPicPr>
          <p:cNvPr id="7" name="그림 6">
            <a:extLst>
              <a:ext uri="{FF2B5EF4-FFF2-40B4-BE49-F238E27FC236}">
                <a16:creationId xmlns:a16="http://schemas.microsoft.com/office/drawing/2014/main" id="{53DDD126-9F1C-4A83-85AD-5E26CBC12507}"/>
              </a:ext>
            </a:extLst>
          </p:cNvPr>
          <p:cNvPicPr/>
          <p:nvPr/>
        </p:nvPicPr>
        <p:blipFill>
          <a:blip r:embed="rId4">
            <a:extLst>
              <a:ext uri="{28A0092B-C50C-407E-A947-70E740481C1C}">
                <a14:useLocalDpi xmlns:a14="http://schemas.microsoft.com/office/drawing/2010/main" val="0"/>
              </a:ext>
            </a:extLst>
          </a:blip>
          <a:stretch>
            <a:fillRect/>
          </a:stretch>
        </p:blipFill>
        <p:spPr>
          <a:xfrm>
            <a:off x="4403759" y="3429000"/>
            <a:ext cx="2172335" cy="2172335"/>
          </a:xfrm>
          <a:prstGeom prst="rect">
            <a:avLst/>
          </a:prstGeom>
        </p:spPr>
      </p:pic>
      <p:pic>
        <p:nvPicPr>
          <p:cNvPr id="8" name="그림 7">
            <a:extLst>
              <a:ext uri="{FF2B5EF4-FFF2-40B4-BE49-F238E27FC236}">
                <a16:creationId xmlns:a16="http://schemas.microsoft.com/office/drawing/2014/main" id="{849C1876-737C-4898-9800-2B330252228C}"/>
              </a:ext>
            </a:extLst>
          </p:cNvPr>
          <p:cNvPicPr/>
          <p:nvPr/>
        </p:nvPicPr>
        <p:blipFill>
          <a:blip r:embed="rId5">
            <a:extLst>
              <a:ext uri="{28A0092B-C50C-407E-A947-70E740481C1C}">
                <a14:useLocalDpi xmlns:a14="http://schemas.microsoft.com/office/drawing/2010/main" val="0"/>
              </a:ext>
            </a:extLst>
          </a:blip>
          <a:stretch>
            <a:fillRect/>
          </a:stretch>
        </p:blipFill>
        <p:spPr>
          <a:xfrm>
            <a:off x="8041286" y="3429000"/>
            <a:ext cx="2398853" cy="2305975"/>
          </a:xfrm>
          <a:prstGeom prst="rect">
            <a:avLst/>
          </a:prstGeom>
        </p:spPr>
      </p:pic>
      <p:sp>
        <p:nvSpPr>
          <p:cNvPr id="9" name="직사각형 8">
            <a:extLst>
              <a:ext uri="{FF2B5EF4-FFF2-40B4-BE49-F238E27FC236}">
                <a16:creationId xmlns:a16="http://schemas.microsoft.com/office/drawing/2014/main" id="{DD38BB3B-1B4A-4AF1-B5A6-F5BA60BF6B98}"/>
              </a:ext>
            </a:extLst>
          </p:cNvPr>
          <p:cNvSpPr/>
          <p:nvPr/>
        </p:nvSpPr>
        <p:spPr>
          <a:xfrm>
            <a:off x="1146176" y="5963081"/>
            <a:ext cx="1936748" cy="364972"/>
          </a:xfrm>
          <a:prstGeom prst="rect">
            <a:avLst/>
          </a:prstGeom>
        </p:spPr>
        <p:txBody>
          <a:bodyPr wrap="none">
            <a:spAutoFit/>
          </a:bodyPr>
          <a:lstStyle/>
          <a:p>
            <a:pPr algn="ctr">
              <a:lnSpc>
                <a:spcPct val="107000"/>
              </a:lnSpc>
              <a:spcAft>
                <a:spcPts val="800"/>
              </a:spcAft>
            </a:pPr>
            <a:r>
              <a:rPr lang="en-US" altLang="ko-KR" kern="100">
                <a:latin typeface="맑은 고딕" panose="020B0503020000020004" pitchFamily="50" charset="-127"/>
                <a:cs typeface="Times New Roman" panose="02020603050405020304" pitchFamily="18" charset="0"/>
              </a:rPr>
              <a:t>&lt; input image &gt;</a:t>
            </a:r>
            <a:endParaRPr lang="ko-KR" altLang="ko-KR" kern="100" dirty="0">
              <a:latin typeface="맑은 고딕" panose="020B0503020000020004" pitchFamily="50" charset="-127"/>
              <a:cs typeface="Times New Roman" panose="02020603050405020304" pitchFamily="18" charset="0"/>
            </a:endParaRPr>
          </a:p>
        </p:txBody>
      </p:sp>
      <p:sp>
        <p:nvSpPr>
          <p:cNvPr id="10" name="직사각형 9">
            <a:extLst>
              <a:ext uri="{FF2B5EF4-FFF2-40B4-BE49-F238E27FC236}">
                <a16:creationId xmlns:a16="http://schemas.microsoft.com/office/drawing/2014/main" id="{BD292358-06B8-4CE3-B7EB-2B53A4AD220C}"/>
              </a:ext>
            </a:extLst>
          </p:cNvPr>
          <p:cNvSpPr/>
          <p:nvPr/>
        </p:nvSpPr>
        <p:spPr>
          <a:xfrm>
            <a:off x="3923664" y="5963081"/>
            <a:ext cx="3132524" cy="364972"/>
          </a:xfrm>
          <a:prstGeom prst="rect">
            <a:avLst/>
          </a:prstGeom>
        </p:spPr>
        <p:txBody>
          <a:bodyPr wrap="none">
            <a:spAutoFit/>
          </a:bodyPr>
          <a:lstStyle/>
          <a:p>
            <a:pPr algn="ctr">
              <a:lnSpc>
                <a:spcPct val="107000"/>
              </a:lnSpc>
              <a:spcAft>
                <a:spcPts val="800"/>
              </a:spcAft>
            </a:pPr>
            <a:r>
              <a:rPr lang="en-US" altLang="ko-KR" kern="100" dirty="0">
                <a:latin typeface="맑은 고딕" panose="020B0503020000020004" pitchFamily="50" charset="-127"/>
                <a:cs typeface="Times New Roman" panose="02020603050405020304" pitchFamily="18" charset="0"/>
              </a:rPr>
              <a:t>&lt; input image processing &gt;</a:t>
            </a:r>
            <a:endParaRPr lang="ko-KR" altLang="ko-KR" kern="100" dirty="0">
              <a:latin typeface="맑은 고딕" panose="020B0503020000020004" pitchFamily="50" charset="-127"/>
              <a:cs typeface="Times New Roman" panose="02020603050405020304" pitchFamily="18" charset="0"/>
            </a:endParaRPr>
          </a:p>
        </p:txBody>
      </p:sp>
      <p:sp>
        <p:nvSpPr>
          <p:cNvPr id="11" name="직사각형 10">
            <a:extLst>
              <a:ext uri="{FF2B5EF4-FFF2-40B4-BE49-F238E27FC236}">
                <a16:creationId xmlns:a16="http://schemas.microsoft.com/office/drawing/2014/main" id="{747541F4-81C5-43F6-8629-E8525D7FCCB6}"/>
              </a:ext>
            </a:extLst>
          </p:cNvPr>
          <p:cNvSpPr/>
          <p:nvPr/>
        </p:nvSpPr>
        <p:spPr>
          <a:xfrm>
            <a:off x="7549553" y="5963081"/>
            <a:ext cx="3804247" cy="364972"/>
          </a:xfrm>
          <a:prstGeom prst="rect">
            <a:avLst/>
          </a:prstGeom>
        </p:spPr>
        <p:txBody>
          <a:bodyPr wrap="none">
            <a:spAutoFit/>
          </a:bodyPr>
          <a:lstStyle/>
          <a:p>
            <a:pPr algn="ctr">
              <a:lnSpc>
                <a:spcPct val="107000"/>
              </a:lnSpc>
              <a:spcAft>
                <a:spcPts val="800"/>
              </a:spcAft>
            </a:pPr>
            <a:r>
              <a:rPr lang="en-US" altLang="ko-KR" kern="100" dirty="0">
                <a:latin typeface="맑은 고딕" panose="020B0503020000020004" pitchFamily="50" charset="-127"/>
                <a:cs typeface="Times New Roman" panose="02020603050405020304" pitchFamily="18" charset="0"/>
              </a:rPr>
              <a:t>&lt; input image array </a:t>
            </a:r>
            <a:r>
              <a:rPr lang="ko-KR" altLang="ko-KR" kern="100" dirty="0">
                <a:latin typeface="맑은 고딕" panose="020B0503020000020004" pitchFamily="50" charset="-127"/>
                <a:cs typeface="Times New Roman" panose="02020603050405020304" pitchFamily="18" charset="0"/>
              </a:rPr>
              <a:t>를 </a:t>
            </a:r>
            <a:r>
              <a:rPr lang="en-US" altLang="ko-KR" kern="100" dirty="0">
                <a:latin typeface="맑은 고딕" panose="020B0503020000020004" pitchFamily="50" charset="-127"/>
                <a:cs typeface="Times New Roman" panose="02020603050405020304" pitchFamily="18" charset="0"/>
              </a:rPr>
              <a:t>image</a:t>
            </a:r>
            <a:r>
              <a:rPr lang="ko-KR" altLang="ko-KR" kern="100" dirty="0">
                <a:latin typeface="맑은 고딕" panose="020B0503020000020004" pitchFamily="50" charset="-127"/>
                <a:cs typeface="Times New Roman" panose="02020603050405020304" pitchFamily="18" charset="0"/>
              </a:rPr>
              <a:t>화</a:t>
            </a:r>
            <a:r>
              <a:rPr lang="en-US" altLang="ko-KR" kern="100" dirty="0">
                <a:latin typeface="맑은 고딕" panose="020B0503020000020004" pitchFamily="50" charset="-127"/>
                <a:cs typeface="Times New Roman" panose="02020603050405020304" pitchFamily="18" charset="0"/>
              </a:rPr>
              <a:t> &gt;</a:t>
            </a:r>
            <a:endParaRPr lang="ko-KR" altLang="ko-KR" kern="100" dirty="0">
              <a:latin typeface="맑은 고딕" panose="020B0503020000020004" pitchFamily="50" charset="-127"/>
              <a:cs typeface="Times New Roman" panose="02020603050405020304" pitchFamily="18" charset="0"/>
            </a:endParaRPr>
          </a:p>
        </p:txBody>
      </p:sp>
    </p:spTree>
    <p:extLst>
      <p:ext uri="{BB962C8B-B14F-4D97-AF65-F5344CB8AC3E}">
        <p14:creationId xmlns:p14="http://schemas.microsoft.com/office/powerpoint/2010/main" val="3332974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30B0E30-BDB5-4104-9F61-99732A59AD17}"/>
              </a:ext>
            </a:extLst>
          </p:cNvPr>
          <p:cNvSpPr>
            <a:spLocks noGrp="1"/>
          </p:cNvSpPr>
          <p:nvPr>
            <p:ph type="title"/>
          </p:nvPr>
        </p:nvSpPr>
        <p:spPr/>
        <p:txBody>
          <a:bodyPr>
            <a:normAutofit/>
          </a:bodyPr>
          <a:lstStyle/>
          <a:p>
            <a:r>
              <a:rPr lang="ko-KR" altLang="en-US" sz="3200" dirty="0"/>
              <a:t>정성적 레이블링 기준에 따라 만들어진</a:t>
            </a:r>
            <a:r>
              <a:rPr lang="en-US" altLang="ko-KR" sz="3200" dirty="0"/>
              <a:t> image</a:t>
            </a:r>
            <a:r>
              <a:rPr lang="ko-KR" altLang="en-US" sz="3200" dirty="0"/>
              <a:t>에 대한 성능 평가 </a:t>
            </a:r>
            <a:r>
              <a:rPr lang="en-US" altLang="ko-KR" sz="3200" dirty="0"/>
              <a:t>,</a:t>
            </a:r>
            <a:r>
              <a:rPr lang="ko-KR" altLang="en-US" sz="3200" dirty="0"/>
              <a:t>정확도</a:t>
            </a:r>
          </a:p>
        </p:txBody>
      </p:sp>
      <p:sp>
        <p:nvSpPr>
          <p:cNvPr id="3" name="내용 개체 틀 2">
            <a:extLst>
              <a:ext uri="{FF2B5EF4-FFF2-40B4-BE49-F238E27FC236}">
                <a16:creationId xmlns:a16="http://schemas.microsoft.com/office/drawing/2014/main" id="{FCCBFB4D-72BA-46D6-A9B2-6FC5BDE6CF80}"/>
              </a:ext>
            </a:extLst>
          </p:cNvPr>
          <p:cNvSpPr>
            <a:spLocks noGrp="1"/>
          </p:cNvSpPr>
          <p:nvPr>
            <p:ph idx="1"/>
          </p:nvPr>
        </p:nvSpPr>
        <p:spPr>
          <a:xfrm>
            <a:off x="838200" y="1825624"/>
            <a:ext cx="10515600" cy="4885893"/>
          </a:xfrm>
        </p:spPr>
        <p:txBody>
          <a:bodyPr>
            <a:normAutofit/>
          </a:bodyPr>
          <a:lstStyle/>
          <a:p>
            <a:endParaRPr lang="en-US" altLang="ko-KR" sz="2200" dirty="0"/>
          </a:p>
          <a:p>
            <a:endParaRPr lang="en-US" altLang="ko-KR" sz="2200" dirty="0"/>
          </a:p>
          <a:p>
            <a:endParaRPr lang="en-US" altLang="ko-KR" sz="2200" dirty="0"/>
          </a:p>
          <a:p>
            <a:endParaRPr lang="en-US" altLang="ko-KR" sz="2200" dirty="0"/>
          </a:p>
          <a:p>
            <a:endParaRPr lang="en-US" altLang="ko-KR" sz="2200" dirty="0"/>
          </a:p>
          <a:p>
            <a:pPr marL="0" indent="0">
              <a:buNone/>
            </a:pPr>
            <a:endParaRPr lang="en-US" altLang="ko-KR" sz="2200" dirty="0"/>
          </a:p>
          <a:p>
            <a:r>
              <a:rPr lang="ko-KR" altLang="en-US" sz="2200" dirty="0"/>
              <a:t>정확도 </a:t>
            </a:r>
            <a:r>
              <a:rPr lang="en-US" altLang="ko-KR" sz="2200" dirty="0"/>
              <a:t>: 82% ( vs 99.3% )</a:t>
            </a:r>
          </a:p>
          <a:p>
            <a:r>
              <a:rPr lang="en-US" altLang="ko-KR" sz="2200" dirty="0"/>
              <a:t>donut</a:t>
            </a:r>
            <a:r>
              <a:rPr lang="ko-KR" altLang="en-US" sz="2200" dirty="0"/>
              <a:t> </a:t>
            </a:r>
            <a:r>
              <a:rPr lang="en-US" altLang="ko-KR" sz="2200" dirty="0"/>
              <a:t>, near-full </a:t>
            </a:r>
            <a:r>
              <a:rPr lang="ko-KR" altLang="en-US" sz="2200" dirty="0"/>
              <a:t>분류 실패이유</a:t>
            </a:r>
            <a:br>
              <a:rPr lang="en-US" altLang="ko-KR" sz="2200" dirty="0"/>
            </a:br>
            <a:br>
              <a:rPr lang="en-US" altLang="ko-KR" sz="2200" dirty="0"/>
            </a:br>
            <a:r>
              <a:rPr lang="ko-KR" altLang="en-US" sz="2200" dirty="0"/>
              <a:t>도넛 패턴을 가진 </a:t>
            </a:r>
            <a:r>
              <a:rPr lang="ko-KR" altLang="en-US" sz="2200" dirty="0" err="1"/>
              <a:t>웨이퍼맵이</a:t>
            </a:r>
            <a:r>
              <a:rPr lang="ko-KR" altLang="en-US" sz="2200" dirty="0"/>
              <a:t> </a:t>
            </a:r>
            <a:r>
              <a:rPr lang="en-US" altLang="ko-KR" sz="2200" dirty="0"/>
              <a:t>1</a:t>
            </a:r>
            <a:r>
              <a:rPr lang="ko-KR" altLang="en-US" sz="2200" dirty="0"/>
              <a:t>개였으므로 이미지개수를 증식해도 유사성을 띄는 이미지만이 증식되기 때문에 데이터셋이 충분히 확보되었다고 보기 어렵다</a:t>
            </a:r>
            <a:r>
              <a:rPr lang="en-US" altLang="ko-KR" sz="2200" dirty="0"/>
              <a:t>.</a:t>
            </a:r>
          </a:p>
        </p:txBody>
      </p:sp>
      <p:graphicFrame>
        <p:nvGraphicFramePr>
          <p:cNvPr id="4" name="표 3">
            <a:extLst>
              <a:ext uri="{FF2B5EF4-FFF2-40B4-BE49-F238E27FC236}">
                <a16:creationId xmlns:a16="http://schemas.microsoft.com/office/drawing/2014/main" id="{F281671A-0100-46CF-8199-B6A21F565A2C}"/>
              </a:ext>
            </a:extLst>
          </p:cNvPr>
          <p:cNvGraphicFramePr>
            <a:graphicFrameLocks noGrp="1"/>
          </p:cNvGraphicFramePr>
          <p:nvPr>
            <p:extLst>
              <p:ext uri="{D42A27DB-BD31-4B8C-83A1-F6EECF244321}">
                <p14:modId xmlns:p14="http://schemas.microsoft.com/office/powerpoint/2010/main" val="1594247107"/>
              </p:ext>
            </p:extLst>
          </p:nvPr>
        </p:nvGraphicFramePr>
        <p:xfrm>
          <a:off x="838200" y="1690688"/>
          <a:ext cx="7404100" cy="2430780"/>
        </p:xfrm>
        <a:graphic>
          <a:graphicData uri="http://schemas.openxmlformats.org/drawingml/2006/table">
            <a:tbl>
              <a:tblPr>
                <a:tableStyleId>{5C22544A-7EE6-4342-B048-85BDC9FD1C3A}</a:tableStyleId>
              </a:tblPr>
              <a:tblGrid>
                <a:gridCol w="673100">
                  <a:extLst>
                    <a:ext uri="{9D8B030D-6E8A-4147-A177-3AD203B41FA5}">
                      <a16:colId xmlns:a16="http://schemas.microsoft.com/office/drawing/2014/main" val="584804115"/>
                    </a:ext>
                  </a:extLst>
                </a:gridCol>
                <a:gridCol w="673100">
                  <a:extLst>
                    <a:ext uri="{9D8B030D-6E8A-4147-A177-3AD203B41FA5}">
                      <a16:colId xmlns:a16="http://schemas.microsoft.com/office/drawing/2014/main" val="1901826243"/>
                    </a:ext>
                  </a:extLst>
                </a:gridCol>
                <a:gridCol w="673100">
                  <a:extLst>
                    <a:ext uri="{9D8B030D-6E8A-4147-A177-3AD203B41FA5}">
                      <a16:colId xmlns:a16="http://schemas.microsoft.com/office/drawing/2014/main" val="2046749579"/>
                    </a:ext>
                  </a:extLst>
                </a:gridCol>
                <a:gridCol w="673100">
                  <a:extLst>
                    <a:ext uri="{9D8B030D-6E8A-4147-A177-3AD203B41FA5}">
                      <a16:colId xmlns:a16="http://schemas.microsoft.com/office/drawing/2014/main" val="1213064834"/>
                    </a:ext>
                  </a:extLst>
                </a:gridCol>
                <a:gridCol w="673100">
                  <a:extLst>
                    <a:ext uri="{9D8B030D-6E8A-4147-A177-3AD203B41FA5}">
                      <a16:colId xmlns:a16="http://schemas.microsoft.com/office/drawing/2014/main" val="644574225"/>
                    </a:ext>
                  </a:extLst>
                </a:gridCol>
                <a:gridCol w="673100">
                  <a:extLst>
                    <a:ext uri="{9D8B030D-6E8A-4147-A177-3AD203B41FA5}">
                      <a16:colId xmlns:a16="http://schemas.microsoft.com/office/drawing/2014/main" val="867130725"/>
                    </a:ext>
                  </a:extLst>
                </a:gridCol>
                <a:gridCol w="673100">
                  <a:extLst>
                    <a:ext uri="{9D8B030D-6E8A-4147-A177-3AD203B41FA5}">
                      <a16:colId xmlns:a16="http://schemas.microsoft.com/office/drawing/2014/main" val="2642198882"/>
                    </a:ext>
                  </a:extLst>
                </a:gridCol>
                <a:gridCol w="673100">
                  <a:extLst>
                    <a:ext uri="{9D8B030D-6E8A-4147-A177-3AD203B41FA5}">
                      <a16:colId xmlns:a16="http://schemas.microsoft.com/office/drawing/2014/main" val="3168089535"/>
                    </a:ext>
                  </a:extLst>
                </a:gridCol>
                <a:gridCol w="673100">
                  <a:extLst>
                    <a:ext uri="{9D8B030D-6E8A-4147-A177-3AD203B41FA5}">
                      <a16:colId xmlns:a16="http://schemas.microsoft.com/office/drawing/2014/main" val="1997314258"/>
                    </a:ext>
                  </a:extLst>
                </a:gridCol>
                <a:gridCol w="673100">
                  <a:extLst>
                    <a:ext uri="{9D8B030D-6E8A-4147-A177-3AD203B41FA5}">
                      <a16:colId xmlns:a16="http://schemas.microsoft.com/office/drawing/2014/main" val="3501800177"/>
                    </a:ext>
                  </a:extLst>
                </a:gridCol>
                <a:gridCol w="673100">
                  <a:extLst>
                    <a:ext uri="{9D8B030D-6E8A-4147-A177-3AD203B41FA5}">
                      <a16:colId xmlns:a16="http://schemas.microsoft.com/office/drawing/2014/main" val="3831471233"/>
                    </a:ext>
                  </a:extLst>
                </a:gridCol>
              </a:tblGrid>
              <a:tr h="220980">
                <a:tc>
                  <a:txBody>
                    <a:bodyPr/>
                    <a:lstStyle/>
                    <a:p>
                      <a:pPr algn="l" fontAlgn="ctr"/>
                      <a:r>
                        <a:rPr lang="ko-KR" altLang="en-US" sz="1100" u="none" strike="noStrike" dirty="0">
                          <a:effectLst/>
                        </a:rPr>
                        <a:t>예측</a:t>
                      </a:r>
                      <a:r>
                        <a:rPr lang="en-US" altLang="ko-KR" sz="1100" u="none" strike="noStrike" dirty="0">
                          <a:effectLst/>
                        </a:rPr>
                        <a:t>/</a:t>
                      </a:r>
                      <a:r>
                        <a:rPr lang="ko-KR" altLang="en-US" sz="1100" u="none" strike="noStrike" dirty="0">
                          <a:effectLst/>
                        </a:rPr>
                        <a:t>입력</a:t>
                      </a:r>
                      <a:endParaRPr lang="ko-KR" altLang="en-US"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r>
                        <a:rPr lang="en-US" sz="1100" u="none" strike="noStrike">
                          <a:effectLst/>
                        </a:rPr>
                        <a:t>center </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r>
                        <a:rPr lang="en-US" sz="1100" u="none" strike="noStrike" dirty="0">
                          <a:effectLst/>
                        </a:rPr>
                        <a:t>donut</a:t>
                      </a:r>
                      <a:endParaRPr lang="en-US"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r>
                        <a:rPr lang="en-US" sz="1100" u="none" strike="noStrike">
                          <a:effectLst/>
                        </a:rPr>
                        <a:t>edgeloc</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r>
                        <a:rPr lang="en-US" sz="1100" u="none" strike="noStrike">
                          <a:effectLst/>
                        </a:rPr>
                        <a:t>edgering</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r>
                        <a:rPr lang="en-US" sz="1100" u="none" strike="noStrike">
                          <a:effectLst/>
                        </a:rPr>
                        <a:t>local</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r>
                        <a:rPr lang="en-US" sz="1100" u="none" strike="noStrike">
                          <a:effectLst/>
                        </a:rPr>
                        <a:t>nearfull</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r>
                        <a:rPr lang="en-US" sz="1100" u="none" strike="noStrike">
                          <a:effectLst/>
                        </a:rPr>
                        <a:t>random</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r>
                        <a:rPr lang="en-US" sz="1100" u="none" strike="noStrike">
                          <a:effectLst/>
                        </a:rPr>
                        <a:t>scratch</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r>
                        <a:rPr lang="en-US" sz="1100" u="none" strike="noStrike">
                          <a:effectLst/>
                        </a:rPr>
                        <a:t>none</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extLst>
                  <a:ext uri="{0D108BD9-81ED-4DB2-BD59-A6C34878D82A}">
                    <a16:rowId xmlns:a16="http://schemas.microsoft.com/office/drawing/2014/main" val="1808105372"/>
                  </a:ext>
                </a:extLst>
              </a:tr>
              <a:tr h="220980">
                <a:tc>
                  <a:txBody>
                    <a:bodyPr/>
                    <a:lstStyle/>
                    <a:p>
                      <a:pPr algn="l" fontAlgn="ctr"/>
                      <a:r>
                        <a:rPr lang="en-US" sz="1100" u="none" strike="noStrike">
                          <a:effectLst/>
                        </a:rPr>
                        <a:t>center</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r" fontAlgn="ctr"/>
                      <a:r>
                        <a:rPr lang="en-US" altLang="ko-KR" sz="1100" u="none" strike="noStrike" dirty="0">
                          <a:effectLst/>
                        </a:rPr>
                        <a:t>9</a:t>
                      </a:r>
                      <a:endParaRPr lang="en-US" altLang="ko-KR"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r" fontAlgn="ctr"/>
                      <a:r>
                        <a:rPr lang="en-US" altLang="ko-KR" sz="1100" u="none" strike="noStrike">
                          <a:effectLst/>
                        </a:rPr>
                        <a:t>1</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extLst>
                  <a:ext uri="{0D108BD9-81ED-4DB2-BD59-A6C34878D82A}">
                    <a16:rowId xmlns:a16="http://schemas.microsoft.com/office/drawing/2014/main" val="1469048464"/>
                  </a:ext>
                </a:extLst>
              </a:tr>
              <a:tr h="220980">
                <a:tc>
                  <a:txBody>
                    <a:bodyPr/>
                    <a:lstStyle/>
                    <a:p>
                      <a:pPr algn="l" fontAlgn="ctr"/>
                      <a:r>
                        <a:rPr lang="en-US" sz="1100" u="none" strike="noStrike">
                          <a:effectLst/>
                        </a:rPr>
                        <a:t>donut</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r" fontAlgn="ctr"/>
                      <a:r>
                        <a:rPr lang="en-US" altLang="ko-KR" sz="1100" u="none" strike="noStrike">
                          <a:effectLst/>
                        </a:rPr>
                        <a:t>0</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extLst>
                  <a:ext uri="{0D108BD9-81ED-4DB2-BD59-A6C34878D82A}">
                    <a16:rowId xmlns:a16="http://schemas.microsoft.com/office/drawing/2014/main" val="471259528"/>
                  </a:ext>
                </a:extLst>
              </a:tr>
              <a:tr h="220980">
                <a:tc>
                  <a:txBody>
                    <a:bodyPr/>
                    <a:lstStyle/>
                    <a:p>
                      <a:pPr algn="l" fontAlgn="ctr"/>
                      <a:r>
                        <a:rPr lang="en-US" sz="1100" u="none" strike="noStrike">
                          <a:effectLst/>
                        </a:rPr>
                        <a:t>edgeloc</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r" fontAlgn="ctr"/>
                      <a:r>
                        <a:rPr lang="en-US" altLang="ko-KR" sz="1100" u="none" strike="noStrike">
                          <a:effectLst/>
                        </a:rPr>
                        <a:t>8</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r" fontAlgn="ctr"/>
                      <a:r>
                        <a:rPr lang="en-US" altLang="ko-KR" sz="1100" u="none" strike="noStrike">
                          <a:effectLst/>
                        </a:rPr>
                        <a:t>1</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r" fontAlgn="ctr"/>
                      <a:r>
                        <a:rPr lang="en-US" altLang="ko-KR" sz="1100" u="none" strike="noStrike">
                          <a:effectLst/>
                        </a:rPr>
                        <a:t>1</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extLst>
                  <a:ext uri="{0D108BD9-81ED-4DB2-BD59-A6C34878D82A}">
                    <a16:rowId xmlns:a16="http://schemas.microsoft.com/office/drawing/2014/main" val="2791040177"/>
                  </a:ext>
                </a:extLst>
              </a:tr>
              <a:tr h="220980">
                <a:tc>
                  <a:txBody>
                    <a:bodyPr/>
                    <a:lstStyle/>
                    <a:p>
                      <a:pPr algn="l" fontAlgn="ctr"/>
                      <a:r>
                        <a:rPr lang="en-US" sz="1100" u="none" strike="noStrike">
                          <a:effectLst/>
                        </a:rPr>
                        <a:t>edgering</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r" fontAlgn="ctr"/>
                      <a:r>
                        <a:rPr lang="en-US" altLang="ko-KR" sz="1100" u="none" strike="noStrike">
                          <a:effectLst/>
                        </a:rPr>
                        <a:t>9</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extLst>
                  <a:ext uri="{0D108BD9-81ED-4DB2-BD59-A6C34878D82A}">
                    <a16:rowId xmlns:a16="http://schemas.microsoft.com/office/drawing/2014/main" val="3196085019"/>
                  </a:ext>
                </a:extLst>
              </a:tr>
              <a:tr h="220980">
                <a:tc>
                  <a:txBody>
                    <a:bodyPr/>
                    <a:lstStyle/>
                    <a:p>
                      <a:pPr algn="l" fontAlgn="ctr"/>
                      <a:r>
                        <a:rPr lang="en-US" sz="1100" u="none" strike="noStrike">
                          <a:effectLst/>
                        </a:rPr>
                        <a:t>local</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r" fontAlgn="ctr"/>
                      <a:r>
                        <a:rPr lang="en-US" altLang="ko-KR" sz="1100" u="none" strike="noStrike">
                          <a:effectLst/>
                        </a:rPr>
                        <a:t>5</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r" fontAlgn="ctr"/>
                      <a:r>
                        <a:rPr lang="en-US" altLang="ko-KR" sz="1100" u="none" strike="noStrike">
                          <a:effectLst/>
                        </a:rPr>
                        <a:t>2</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r" fontAlgn="ctr"/>
                      <a:r>
                        <a:rPr lang="en-US" altLang="ko-KR" sz="1100" u="none" strike="noStrike">
                          <a:effectLst/>
                        </a:rPr>
                        <a:t>9</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extLst>
                  <a:ext uri="{0D108BD9-81ED-4DB2-BD59-A6C34878D82A}">
                    <a16:rowId xmlns:a16="http://schemas.microsoft.com/office/drawing/2014/main" val="3559499834"/>
                  </a:ext>
                </a:extLst>
              </a:tr>
              <a:tr h="220980">
                <a:tc>
                  <a:txBody>
                    <a:bodyPr/>
                    <a:lstStyle/>
                    <a:p>
                      <a:pPr algn="l" fontAlgn="ctr"/>
                      <a:r>
                        <a:rPr lang="en-US" sz="1100" u="none" strike="noStrike">
                          <a:effectLst/>
                        </a:rPr>
                        <a:t>nearfull</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r" fontAlgn="ctr"/>
                      <a:r>
                        <a:rPr lang="en-US" altLang="ko-KR" sz="1100" u="none" strike="noStrike">
                          <a:effectLst/>
                        </a:rPr>
                        <a:t>0</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extLst>
                  <a:ext uri="{0D108BD9-81ED-4DB2-BD59-A6C34878D82A}">
                    <a16:rowId xmlns:a16="http://schemas.microsoft.com/office/drawing/2014/main" val="298281934"/>
                  </a:ext>
                </a:extLst>
              </a:tr>
              <a:tr h="220980">
                <a:tc>
                  <a:txBody>
                    <a:bodyPr/>
                    <a:lstStyle/>
                    <a:p>
                      <a:pPr algn="l" fontAlgn="ctr"/>
                      <a:r>
                        <a:rPr lang="en-US" sz="1100" u="none" strike="noStrike">
                          <a:effectLst/>
                        </a:rPr>
                        <a:t>random</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r" fontAlgn="ctr"/>
                      <a:r>
                        <a:rPr lang="en-US" altLang="ko-KR" sz="1100" u="none" strike="noStrike">
                          <a:effectLst/>
                        </a:rPr>
                        <a:t>2</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r" fontAlgn="ctr"/>
                      <a:r>
                        <a:rPr lang="en-US" altLang="ko-KR" sz="1100" u="none" strike="noStrike">
                          <a:effectLst/>
                        </a:rPr>
                        <a:t>10</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r" fontAlgn="ctr"/>
                      <a:r>
                        <a:rPr lang="en-US" altLang="ko-KR" sz="1100" u="none" strike="noStrike">
                          <a:effectLst/>
                        </a:rPr>
                        <a:t>9</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extLst>
                  <a:ext uri="{0D108BD9-81ED-4DB2-BD59-A6C34878D82A}">
                    <a16:rowId xmlns:a16="http://schemas.microsoft.com/office/drawing/2014/main" val="4086448674"/>
                  </a:ext>
                </a:extLst>
              </a:tr>
              <a:tr h="220980">
                <a:tc>
                  <a:txBody>
                    <a:bodyPr/>
                    <a:lstStyle/>
                    <a:p>
                      <a:pPr algn="l" fontAlgn="ctr"/>
                      <a:r>
                        <a:rPr lang="en-US" sz="1100" u="none" strike="noStrike">
                          <a:effectLst/>
                        </a:rPr>
                        <a:t>scratch</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r" fontAlgn="ctr"/>
                      <a:r>
                        <a:rPr lang="en-US" altLang="ko-KR" sz="1100" u="none" strike="noStrike" dirty="0">
                          <a:effectLst/>
                        </a:rPr>
                        <a:t>1</a:t>
                      </a:r>
                      <a:endParaRPr lang="en-US" altLang="ko-KR"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r" fontAlgn="ctr"/>
                      <a:r>
                        <a:rPr lang="en-US" altLang="ko-KR" sz="1100" u="none" strike="noStrike" dirty="0">
                          <a:effectLst/>
                        </a:rPr>
                        <a:t>3</a:t>
                      </a:r>
                      <a:endParaRPr lang="en-US" altLang="ko-KR"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r" fontAlgn="ctr"/>
                      <a:r>
                        <a:rPr lang="en-US" altLang="ko-KR" sz="1100" u="none" strike="noStrike">
                          <a:effectLst/>
                        </a:rPr>
                        <a:t>10</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extLst>
                  <a:ext uri="{0D108BD9-81ED-4DB2-BD59-A6C34878D82A}">
                    <a16:rowId xmlns:a16="http://schemas.microsoft.com/office/drawing/2014/main" val="203540826"/>
                  </a:ext>
                </a:extLst>
              </a:tr>
              <a:tr h="220980">
                <a:tc>
                  <a:txBody>
                    <a:bodyPr/>
                    <a:lstStyle/>
                    <a:p>
                      <a:pPr algn="l" fontAlgn="ctr"/>
                      <a:r>
                        <a:rPr lang="en-US" sz="1100" u="none" strike="noStrike">
                          <a:effectLst/>
                        </a:rPr>
                        <a:t>none</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r" fontAlgn="ctr"/>
                      <a:r>
                        <a:rPr lang="en-US" altLang="ko-KR" sz="1100" u="none" strike="noStrike">
                          <a:effectLst/>
                        </a:rPr>
                        <a:t>10</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extLst>
                  <a:ext uri="{0D108BD9-81ED-4DB2-BD59-A6C34878D82A}">
                    <a16:rowId xmlns:a16="http://schemas.microsoft.com/office/drawing/2014/main" val="2038790314"/>
                  </a:ext>
                </a:extLst>
              </a:tr>
              <a:tr h="220980">
                <a:tc>
                  <a:txBody>
                    <a:bodyPr/>
                    <a:lstStyle/>
                    <a:p>
                      <a:pPr algn="l" fontAlgn="ctr"/>
                      <a:endParaRPr lang="ko-KR" altLang="en-US"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r>
                        <a:rPr lang="en-US" altLang="ko-KR" sz="1100" u="none" strike="noStrike" dirty="0">
                          <a:effectLst/>
                        </a:rPr>
                        <a:t>74/90</a:t>
                      </a:r>
                      <a:endParaRPr lang="en-US" altLang="ko-KR"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extLst>
                  <a:ext uri="{0D108BD9-81ED-4DB2-BD59-A6C34878D82A}">
                    <a16:rowId xmlns:a16="http://schemas.microsoft.com/office/drawing/2014/main" val="3700921912"/>
                  </a:ext>
                </a:extLst>
              </a:tr>
            </a:tbl>
          </a:graphicData>
        </a:graphic>
      </p:graphicFrame>
    </p:spTree>
    <p:extLst>
      <p:ext uri="{BB962C8B-B14F-4D97-AF65-F5344CB8AC3E}">
        <p14:creationId xmlns:p14="http://schemas.microsoft.com/office/powerpoint/2010/main" val="414391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KakaoTalk_20210601_232212919">
            <a:hlinkClick r:id="" action="ppaction://media"/>
            <a:extLst>
              <a:ext uri="{FF2B5EF4-FFF2-40B4-BE49-F238E27FC236}">
                <a16:creationId xmlns:a16="http://schemas.microsoft.com/office/drawing/2014/main" id="{BFC698A4-89C3-4FA6-ACDD-ECDA980F1989}"/>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3268663" y="1825625"/>
            <a:ext cx="5656262" cy="4351338"/>
          </a:xfrm>
        </p:spPr>
      </p:pic>
      <p:sp>
        <p:nvSpPr>
          <p:cNvPr id="4" name="제목 1">
            <a:extLst>
              <a:ext uri="{FF2B5EF4-FFF2-40B4-BE49-F238E27FC236}">
                <a16:creationId xmlns:a16="http://schemas.microsoft.com/office/drawing/2014/main" id="{25064340-756F-4221-8FD6-72CC36CA1A30}"/>
              </a:ext>
            </a:extLst>
          </p:cNvPr>
          <p:cNvSpPr>
            <a:spLocks noGrp="1"/>
          </p:cNvSpPr>
          <p:nvPr>
            <p:ph type="title"/>
          </p:nvPr>
        </p:nvSpPr>
        <p:spPr>
          <a:xfrm>
            <a:off x="838200" y="365125"/>
            <a:ext cx="10515600" cy="1325563"/>
          </a:xfrm>
        </p:spPr>
        <p:txBody>
          <a:bodyPr>
            <a:normAutofit/>
          </a:bodyPr>
          <a:lstStyle/>
          <a:p>
            <a:r>
              <a:rPr lang="ko-KR" altLang="en-US" sz="3200" dirty="0"/>
              <a:t>분류 시연 동영상</a:t>
            </a:r>
          </a:p>
        </p:txBody>
      </p:sp>
    </p:spTree>
    <p:extLst>
      <p:ext uri="{BB962C8B-B14F-4D97-AF65-F5344CB8AC3E}">
        <p14:creationId xmlns:p14="http://schemas.microsoft.com/office/powerpoint/2010/main" val="1095371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3667"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5B9F961-C347-4BC5-85E5-F02DC62CED89}"/>
              </a:ext>
            </a:extLst>
          </p:cNvPr>
          <p:cNvSpPr>
            <a:spLocks noGrp="1"/>
          </p:cNvSpPr>
          <p:nvPr>
            <p:ph type="title"/>
          </p:nvPr>
        </p:nvSpPr>
        <p:spPr/>
        <p:txBody>
          <a:bodyPr>
            <a:normAutofit/>
          </a:bodyPr>
          <a:lstStyle/>
          <a:p>
            <a:r>
              <a:rPr lang="ko-KR" altLang="en-US" sz="3200" dirty="0"/>
              <a:t>분류 실패 케이스 분석</a:t>
            </a:r>
          </a:p>
        </p:txBody>
      </p:sp>
      <p:sp>
        <p:nvSpPr>
          <p:cNvPr id="10" name="내용 개체 틀 9">
            <a:extLst>
              <a:ext uri="{FF2B5EF4-FFF2-40B4-BE49-F238E27FC236}">
                <a16:creationId xmlns:a16="http://schemas.microsoft.com/office/drawing/2014/main" id="{3D27728A-9CD7-4404-AC0A-89BCA755BD6A}"/>
              </a:ext>
            </a:extLst>
          </p:cNvPr>
          <p:cNvSpPr>
            <a:spLocks noGrp="1"/>
          </p:cNvSpPr>
          <p:nvPr>
            <p:ph idx="1"/>
          </p:nvPr>
        </p:nvSpPr>
        <p:spPr>
          <a:xfrm>
            <a:off x="838200" y="1690688"/>
            <a:ext cx="10515600" cy="4351338"/>
          </a:xfrm>
        </p:spPr>
        <p:txBody>
          <a:bodyPr>
            <a:normAutofit/>
          </a:bodyPr>
          <a:lstStyle/>
          <a:p>
            <a:r>
              <a:rPr lang="ko-KR" altLang="en-US" sz="2200" dirty="0"/>
              <a:t>분류 실패 케이스 분석</a:t>
            </a:r>
            <a:br>
              <a:rPr lang="en-US" altLang="ko-KR" sz="2200" dirty="0"/>
            </a:br>
            <a:r>
              <a:rPr lang="en-US" altLang="ko-KR" sz="2200" dirty="0"/>
              <a:t>- </a:t>
            </a:r>
            <a:r>
              <a:rPr lang="ko-KR" altLang="en-US" sz="2200" dirty="0"/>
              <a:t>정성적 레이블링 기준에 따른 분류실패발생</a:t>
            </a:r>
          </a:p>
          <a:p>
            <a:pPr marL="0" indent="0">
              <a:buNone/>
            </a:pPr>
            <a:r>
              <a:rPr lang="en-US" altLang="ko-KR" sz="2200" dirty="0"/>
              <a:t>[</a:t>
            </a:r>
            <a:r>
              <a:rPr lang="en-US" altLang="ko-KR" sz="2200" dirty="0">
                <a:solidFill>
                  <a:srgbClr val="FF0000"/>
                </a:solidFill>
              </a:rPr>
              <a:t>6.3547630e+01 </a:t>
            </a:r>
            <a:r>
              <a:rPr lang="en-US" altLang="ko-KR" sz="2200" dirty="0"/>
              <a:t>8.1575481e-04 7.1986988e-02 3.1581279e-04 </a:t>
            </a:r>
            <a:r>
              <a:rPr lang="en-US" altLang="ko-KR" sz="2200" dirty="0">
                <a:solidFill>
                  <a:srgbClr val="FF0000"/>
                </a:solidFill>
              </a:rPr>
              <a:t>2.9763290e+01</a:t>
            </a:r>
          </a:p>
          <a:p>
            <a:pPr marL="0" indent="0">
              <a:buNone/>
            </a:pPr>
            <a:r>
              <a:rPr lang="en-US" altLang="ko-KR" sz="2200" dirty="0"/>
              <a:t> 8.4340124e-04 4.4737205e-02 6.5392623e+00 3.1117633e-02]</a:t>
            </a:r>
          </a:p>
          <a:p>
            <a:pPr marL="0" indent="0">
              <a:buNone/>
            </a:pPr>
            <a:r>
              <a:rPr lang="en-US" altLang="ko-KR" sz="2200" dirty="0"/>
              <a:t>defect: </a:t>
            </a:r>
            <a:r>
              <a:rPr lang="en-US" altLang="ko-KR" sz="2200" dirty="0">
                <a:solidFill>
                  <a:srgbClr val="FF0000"/>
                </a:solidFill>
              </a:rPr>
              <a:t>center (63.55%) , local(29.76%)</a:t>
            </a:r>
          </a:p>
          <a:p>
            <a:pPr marL="0" indent="0">
              <a:buNone/>
            </a:pPr>
            <a:endParaRPr lang="en-US" altLang="ko-KR" sz="2200" dirty="0"/>
          </a:p>
          <a:p>
            <a:pPr marL="0" indent="0">
              <a:buNone/>
            </a:pPr>
            <a:r>
              <a:rPr lang="ko-KR" altLang="en-US" sz="2200" dirty="0"/>
              <a:t>정성적 레이블링을 진행했을 때 </a:t>
            </a:r>
            <a:r>
              <a:rPr lang="en-US" altLang="ko-KR" sz="2200" dirty="0"/>
              <a:t>center</a:t>
            </a:r>
            <a:r>
              <a:rPr lang="ko-KR" altLang="en-US" sz="2200" dirty="0"/>
              <a:t>의 특성과</a:t>
            </a:r>
            <a:br>
              <a:rPr lang="en-US" altLang="ko-KR" sz="2200" dirty="0"/>
            </a:br>
            <a:r>
              <a:rPr lang="en-US" altLang="ko-KR" sz="2200" dirty="0"/>
              <a:t>local</a:t>
            </a:r>
            <a:r>
              <a:rPr lang="ko-KR" altLang="en-US" sz="2200" dirty="0"/>
              <a:t>의 특성을 모두 띄고 있어 분류에 실패한 것으로 예상</a:t>
            </a:r>
            <a:r>
              <a:rPr lang="en-US" altLang="ko-KR" sz="2200" dirty="0"/>
              <a:t>.</a:t>
            </a:r>
            <a:br>
              <a:rPr lang="en-US" altLang="ko-KR" sz="2200" dirty="0"/>
            </a:br>
            <a:br>
              <a:rPr lang="en-US" altLang="ko-KR" sz="2200" dirty="0"/>
            </a:br>
            <a:r>
              <a:rPr lang="en-US" altLang="ko-KR" sz="2200" dirty="0"/>
              <a:t>29.7%</a:t>
            </a:r>
            <a:r>
              <a:rPr lang="ko-KR" altLang="en-US" sz="2200" dirty="0"/>
              <a:t>의 확률로 </a:t>
            </a:r>
            <a:r>
              <a:rPr lang="en-US" altLang="ko-KR" sz="2200" dirty="0"/>
              <a:t>local</a:t>
            </a:r>
            <a:r>
              <a:rPr lang="ko-KR" altLang="en-US" sz="2200" dirty="0"/>
              <a:t>로 분류하였다</a:t>
            </a:r>
            <a:r>
              <a:rPr lang="en-US" altLang="ko-KR" sz="2200" dirty="0"/>
              <a:t>.</a:t>
            </a:r>
          </a:p>
        </p:txBody>
      </p:sp>
      <p:pic>
        <p:nvPicPr>
          <p:cNvPr id="14" name="그림 13">
            <a:extLst>
              <a:ext uri="{FF2B5EF4-FFF2-40B4-BE49-F238E27FC236}">
                <a16:creationId xmlns:a16="http://schemas.microsoft.com/office/drawing/2014/main" id="{F14CBA0F-9316-4B12-87BF-17FFA6205C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5018" y="3659020"/>
            <a:ext cx="2431051" cy="2383006"/>
          </a:xfrm>
          <a:prstGeom prst="rect">
            <a:avLst/>
          </a:prstGeom>
        </p:spPr>
      </p:pic>
    </p:spTree>
    <p:extLst>
      <p:ext uri="{BB962C8B-B14F-4D97-AF65-F5344CB8AC3E}">
        <p14:creationId xmlns:p14="http://schemas.microsoft.com/office/powerpoint/2010/main" val="980180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9D0039-1C37-49C7-A0F5-961040E6AA1C}"/>
              </a:ext>
            </a:extLst>
          </p:cNvPr>
          <p:cNvSpPr>
            <a:spLocks noGrp="1"/>
          </p:cNvSpPr>
          <p:nvPr>
            <p:ph type="title"/>
          </p:nvPr>
        </p:nvSpPr>
        <p:spPr/>
        <p:txBody>
          <a:bodyPr>
            <a:normAutofit/>
          </a:bodyPr>
          <a:lstStyle/>
          <a:p>
            <a:r>
              <a:rPr lang="ko-KR" altLang="en-US" sz="3200" dirty="0"/>
              <a:t>목차</a:t>
            </a:r>
          </a:p>
        </p:txBody>
      </p:sp>
      <p:sp>
        <p:nvSpPr>
          <p:cNvPr id="3" name="내용 개체 틀 2">
            <a:extLst>
              <a:ext uri="{FF2B5EF4-FFF2-40B4-BE49-F238E27FC236}">
                <a16:creationId xmlns:a16="http://schemas.microsoft.com/office/drawing/2014/main" id="{45C2ADCA-3325-4E03-938C-8AB7461415D3}"/>
              </a:ext>
            </a:extLst>
          </p:cNvPr>
          <p:cNvSpPr>
            <a:spLocks noGrp="1"/>
          </p:cNvSpPr>
          <p:nvPr>
            <p:ph idx="1"/>
          </p:nvPr>
        </p:nvSpPr>
        <p:spPr>
          <a:xfrm>
            <a:off x="838200" y="1843381"/>
            <a:ext cx="10515600" cy="4351338"/>
          </a:xfrm>
        </p:spPr>
        <p:txBody>
          <a:bodyPr>
            <a:normAutofit fontScale="92500" lnSpcReduction="20000"/>
          </a:bodyPr>
          <a:lstStyle/>
          <a:p>
            <a:r>
              <a:rPr lang="ko-KR" altLang="en-US" dirty="0"/>
              <a:t>프로젝트 개요</a:t>
            </a:r>
            <a:r>
              <a:rPr lang="en-US" altLang="ko-KR" dirty="0"/>
              <a:t>, </a:t>
            </a:r>
          </a:p>
          <a:p>
            <a:r>
              <a:rPr lang="ko-KR" altLang="en-US" dirty="0"/>
              <a:t>데이터셋 분석</a:t>
            </a:r>
            <a:endParaRPr lang="en-US" altLang="ko-KR" dirty="0"/>
          </a:p>
          <a:p>
            <a:r>
              <a:rPr lang="ko-KR" altLang="en-US" dirty="0"/>
              <a:t>레이블링 분석</a:t>
            </a:r>
            <a:r>
              <a:rPr lang="en-US" altLang="ko-KR" dirty="0"/>
              <a:t>, </a:t>
            </a:r>
            <a:r>
              <a:rPr lang="ko-KR" altLang="en-US" dirty="0"/>
              <a:t>결함원인 분석</a:t>
            </a:r>
            <a:endParaRPr lang="en-US" altLang="ko-KR" dirty="0"/>
          </a:p>
          <a:p>
            <a:r>
              <a:rPr lang="ko-KR" altLang="en-US" dirty="0"/>
              <a:t>데이터셋 </a:t>
            </a:r>
            <a:r>
              <a:rPr lang="ko-KR" altLang="en-US" dirty="0" err="1"/>
              <a:t>전처리</a:t>
            </a:r>
            <a:endParaRPr lang="en-US" altLang="ko-KR" dirty="0"/>
          </a:p>
          <a:p>
            <a:r>
              <a:rPr lang="ko-KR" altLang="en-US" dirty="0"/>
              <a:t>모델</a:t>
            </a:r>
            <a:r>
              <a:rPr lang="en-US" altLang="ko-KR" dirty="0"/>
              <a:t>,</a:t>
            </a:r>
            <a:r>
              <a:rPr lang="ko-KR" altLang="en-US" dirty="0" err="1"/>
              <a:t>하이퍼</a:t>
            </a:r>
            <a:r>
              <a:rPr lang="ko-KR" altLang="en-US" dirty="0"/>
              <a:t> 파라미터 </a:t>
            </a:r>
            <a:r>
              <a:rPr lang="en-US" altLang="ko-KR" dirty="0"/>
              <a:t>(k-fold cross validation)</a:t>
            </a:r>
          </a:p>
          <a:p>
            <a:r>
              <a:rPr lang="ko-KR" altLang="en-US" dirty="0"/>
              <a:t>정확도 평가</a:t>
            </a:r>
            <a:endParaRPr lang="en-US" altLang="ko-KR" dirty="0"/>
          </a:p>
          <a:p>
            <a:r>
              <a:rPr lang="en-US" altLang="ko-KR" dirty="0"/>
              <a:t>Untrained image</a:t>
            </a:r>
            <a:r>
              <a:rPr lang="ko-KR" altLang="en-US" dirty="0" err="1"/>
              <a:t>전처리</a:t>
            </a:r>
            <a:endParaRPr lang="en-US" altLang="ko-KR" dirty="0"/>
          </a:p>
          <a:p>
            <a:r>
              <a:rPr lang="en-US" altLang="ko-KR" dirty="0"/>
              <a:t>Untrained image</a:t>
            </a:r>
            <a:r>
              <a:rPr lang="ko-KR" altLang="en-US" dirty="0"/>
              <a:t>에 대한 성능 평가 </a:t>
            </a:r>
            <a:r>
              <a:rPr lang="en-US" altLang="ko-KR" dirty="0"/>
              <a:t>(</a:t>
            </a:r>
            <a:r>
              <a:rPr lang="ko-KR" altLang="en-US" dirty="0"/>
              <a:t>정확도</a:t>
            </a:r>
            <a:r>
              <a:rPr lang="en-US" altLang="ko-KR" dirty="0"/>
              <a:t>)</a:t>
            </a:r>
          </a:p>
          <a:p>
            <a:r>
              <a:rPr lang="ko-KR" altLang="en-US" dirty="0"/>
              <a:t>결론</a:t>
            </a:r>
            <a:endParaRPr lang="en-US" altLang="ko-KR" dirty="0"/>
          </a:p>
          <a:p>
            <a:r>
              <a:rPr lang="ko-KR" altLang="en-US" dirty="0"/>
              <a:t>프로젝트의 기대효과</a:t>
            </a:r>
            <a:endParaRPr lang="en-US" altLang="ko-KR" dirty="0"/>
          </a:p>
          <a:p>
            <a:endParaRPr lang="en-US" altLang="ko-KR" dirty="0"/>
          </a:p>
        </p:txBody>
      </p:sp>
    </p:spTree>
    <p:extLst>
      <p:ext uri="{BB962C8B-B14F-4D97-AF65-F5344CB8AC3E}">
        <p14:creationId xmlns:p14="http://schemas.microsoft.com/office/powerpoint/2010/main" val="9856883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B7A068C-1F6C-4E3D-A0BD-ABD9C138C254}"/>
              </a:ext>
            </a:extLst>
          </p:cNvPr>
          <p:cNvSpPr>
            <a:spLocks noGrp="1"/>
          </p:cNvSpPr>
          <p:nvPr>
            <p:ph type="title"/>
          </p:nvPr>
        </p:nvSpPr>
        <p:spPr/>
        <p:txBody>
          <a:bodyPr>
            <a:normAutofit/>
          </a:bodyPr>
          <a:lstStyle/>
          <a:p>
            <a:r>
              <a:rPr lang="en-US" altLang="ko-KR" sz="3200" dirty="0"/>
              <a:t>(Donut, Near-full </a:t>
            </a:r>
            <a:r>
              <a:rPr lang="ko-KR" altLang="en-US" sz="3200" dirty="0"/>
              <a:t>제외</a:t>
            </a:r>
            <a:r>
              <a:rPr lang="en-US" altLang="ko-KR" sz="3200" dirty="0"/>
              <a:t>)</a:t>
            </a:r>
            <a:r>
              <a:rPr lang="ko-KR" altLang="en-US" sz="3200" dirty="0"/>
              <a:t> </a:t>
            </a:r>
            <a:br>
              <a:rPr lang="en-US" altLang="ko-KR" sz="3200" dirty="0"/>
            </a:br>
            <a:r>
              <a:rPr lang="ko-KR" altLang="en-US" sz="3200" dirty="0"/>
              <a:t>정성적 레이블링 기준에 따른 </a:t>
            </a:r>
            <a:r>
              <a:rPr lang="en-US" altLang="ko-KR" sz="3200" dirty="0"/>
              <a:t>image</a:t>
            </a:r>
            <a:r>
              <a:rPr lang="ko-KR" altLang="en-US" sz="3200" dirty="0"/>
              <a:t>에 대한 성능평가</a:t>
            </a:r>
          </a:p>
        </p:txBody>
      </p:sp>
      <p:sp>
        <p:nvSpPr>
          <p:cNvPr id="6" name="내용 개체 틀 9">
            <a:extLst>
              <a:ext uri="{FF2B5EF4-FFF2-40B4-BE49-F238E27FC236}">
                <a16:creationId xmlns:a16="http://schemas.microsoft.com/office/drawing/2014/main" id="{2E295B68-B5D7-4673-902B-9A800F1019EF}"/>
              </a:ext>
            </a:extLst>
          </p:cNvPr>
          <p:cNvSpPr>
            <a:spLocks noGrp="1"/>
          </p:cNvSpPr>
          <p:nvPr>
            <p:ph idx="1"/>
          </p:nvPr>
        </p:nvSpPr>
        <p:spPr>
          <a:xfrm>
            <a:off x="838200" y="1690688"/>
            <a:ext cx="10515600" cy="4351338"/>
          </a:xfrm>
        </p:spPr>
        <p:txBody>
          <a:bodyPr/>
          <a:lstStyle/>
          <a:p>
            <a:pPr marL="0" indent="0">
              <a:buNone/>
            </a:pPr>
            <a:br>
              <a:rPr lang="en-US" altLang="ko-KR" dirty="0"/>
            </a:br>
            <a:br>
              <a:rPr lang="en-US" altLang="ko-KR" dirty="0"/>
            </a:br>
            <a:br>
              <a:rPr lang="en-US" altLang="ko-KR" dirty="0"/>
            </a:br>
            <a:br>
              <a:rPr lang="en-US" altLang="ko-KR" dirty="0"/>
            </a:br>
            <a:br>
              <a:rPr lang="en-US" altLang="ko-KR" dirty="0"/>
            </a:br>
            <a:br>
              <a:rPr lang="en-US" altLang="ko-KR" dirty="0"/>
            </a:br>
            <a:br>
              <a:rPr lang="en-US" altLang="ko-KR" dirty="0"/>
            </a:br>
            <a:endParaRPr lang="en-US" altLang="ko-KR" dirty="0"/>
          </a:p>
          <a:p>
            <a:pPr marL="0" indent="0">
              <a:buNone/>
            </a:pPr>
            <a:endParaRPr lang="en-US" altLang="ko-KR" dirty="0"/>
          </a:p>
        </p:txBody>
      </p:sp>
      <p:graphicFrame>
        <p:nvGraphicFramePr>
          <p:cNvPr id="7" name="표 6">
            <a:extLst>
              <a:ext uri="{FF2B5EF4-FFF2-40B4-BE49-F238E27FC236}">
                <a16:creationId xmlns:a16="http://schemas.microsoft.com/office/drawing/2014/main" id="{07B2C420-E5CD-4A27-A347-889ABE51443C}"/>
              </a:ext>
            </a:extLst>
          </p:cNvPr>
          <p:cNvGraphicFramePr>
            <a:graphicFrameLocks noGrp="1"/>
          </p:cNvGraphicFramePr>
          <p:nvPr>
            <p:extLst>
              <p:ext uri="{D42A27DB-BD31-4B8C-83A1-F6EECF244321}">
                <p14:modId xmlns:p14="http://schemas.microsoft.com/office/powerpoint/2010/main" val="3686316590"/>
              </p:ext>
            </p:extLst>
          </p:nvPr>
        </p:nvGraphicFramePr>
        <p:xfrm>
          <a:off x="838200" y="1690688"/>
          <a:ext cx="6057900" cy="1988820"/>
        </p:xfrm>
        <a:graphic>
          <a:graphicData uri="http://schemas.openxmlformats.org/drawingml/2006/table">
            <a:tbl>
              <a:tblPr>
                <a:tableStyleId>{5C22544A-7EE6-4342-B048-85BDC9FD1C3A}</a:tableStyleId>
              </a:tblPr>
              <a:tblGrid>
                <a:gridCol w="673100">
                  <a:extLst>
                    <a:ext uri="{9D8B030D-6E8A-4147-A177-3AD203B41FA5}">
                      <a16:colId xmlns:a16="http://schemas.microsoft.com/office/drawing/2014/main" val="12734027"/>
                    </a:ext>
                  </a:extLst>
                </a:gridCol>
                <a:gridCol w="673100">
                  <a:extLst>
                    <a:ext uri="{9D8B030D-6E8A-4147-A177-3AD203B41FA5}">
                      <a16:colId xmlns:a16="http://schemas.microsoft.com/office/drawing/2014/main" val="1287435216"/>
                    </a:ext>
                  </a:extLst>
                </a:gridCol>
                <a:gridCol w="673100">
                  <a:extLst>
                    <a:ext uri="{9D8B030D-6E8A-4147-A177-3AD203B41FA5}">
                      <a16:colId xmlns:a16="http://schemas.microsoft.com/office/drawing/2014/main" val="1829941712"/>
                    </a:ext>
                  </a:extLst>
                </a:gridCol>
                <a:gridCol w="673100">
                  <a:extLst>
                    <a:ext uri="{9D8B030D-6E8A-4147-A177-3AD203B41FA5}">
                      <a16:colId xmlns:a16="http://schemas.microsoft.com/office/drawing/2014/main" val="3940868561"/>
                    </a:ext>
                  </a:extLst>
                </a:gridCol>
                <a:gridCol w="673100">
                  <a:extLst>
                    <a:ext uri="{9D8B030D-6E8A-4147-A177-3AD203B41FA5}">
                      <a16:colId xmlns:a16="http://schemas.microsoft.com/office/drawing/2014/main" val="3549864474"/>
                    </a:ext>
                  </a:extLst>
                </a:gridCol>
                <a:gridCol w="673100">
                  <a:extLst>
                    <a:ext uri="{9D8B030D-6E8A-4147-A177-3AD203B41FA5}">
                      <a16:colId xmlns:a16="http://schemas.microsoft.com/office/drawing/2014/main" val="933080469"/>
                    </a:ext>
                  </a:extLst>
                </a:gridCol>
                <a:gridCol w="673100">
                  <a:extLst>
                    <a:ext uri="{9D8B030D-6E8A-4147-A177-3AD203B41FA5}">
                      <a16:colId xmlns:a16="http://schemas.microsoft.com/office/drawing/2014/main" val="2419579416"/>
                    </a:ext>
                  </a:extLst>
                </a:gridCol>
                <a:gridCol w="673100">
                  <a:extLst>
                    <a:ext uri="{9D8B030D-6E8A-4147-A177-3AD203B41FA5}">
                      <a16:colId xmlns:a16="http://schemas.microsoft.com/office/drawing/2014/main" val="526978239"/>
                    </a:ext>
                  </a:extLst>
                </a:gridCol>
                <a:gridCol w="673100">
                  <a:extLst>
                    <a:ext uri="{9D8B030D-6E8A-4147-A177-3AD203B41FA5}">
                      <a16:colId xmlns:a16="http://schemas.microsoft.com/office/drawing/2014/main" val="2139910555"/>
                    </a:ext>
                  </a:extLst>
                </a:gridCol>
              </a:tblGrid>
              <a:tr h="220980">
                <a:tc>
                  <a:txBody>
                    <a:bodyPr/>
                    <a:lstStyle/>
                    <a:p>
                      <a:pPr algn="l" fontAlgn="ctr"/>
                      <a:r>
                        <a:rPr lang="ko-KR" altLang="en-US" sz="1100" u="none" strike="noStrike" dirty="0">
                          <a:effectLst/>
                        </a:rPr>
                        <a:t>예측</a:t>
                      </a:r>
                      <a:r>
                        <a:rPr lang="en-US" altLang="ko-KR" sz="1100" u="none" strike="noStrike" dirty="0">
                          <a:effectLst/>
                        </a:rPr>
                        <a:t>/</a:t>
                      </a:r>
                      <a:r>
                        <a:rPr lang="ko-KR" altLang="en-US" sz="1100" u="none" strike="noStrike" dirty="0">
                          <a:effectLst/>
                        </a:rPr>
                        <a:t>입력</a:t>
                      </a:r>
                      <a:endParaRPr lang="ko-KR" altLang="en-US"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r>
                        <a:rPr lang="en-US" sz="1100" u="none" strike="noStrike">
                          <a:effectLst/>
                        </a:rPr>
                        <a:t>center </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r>
                        <a:rPr lang="en-US" sz="1100" u="none" strike="noStrike">
                          <a:effectLst/>
                        </a:rPr>
                        <a:t>edgeloc</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r>
                        <a:rPr lang="en-US" sz="1100" u="none" strike="noStrike">
                          <a:effectLst/>
                        </a:rPr>
                        <a:t>edgering</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r>
                        <a:rPr lang="en-US" sz="1100" u="none" strike="noStrike">
                          <a:effectLst/>
                        </a:rPr>
                        <a:t>local</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r>
                        <a:rPr lang="en-US" sz="1100" u="none" strike="noStrike">
                          <a:effectLst/>
                        </a:rPr>
                        <a:t>random</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r>
                        <a:rPr lang="en-US" sz="1100" u="none" strike="noStrike">
                          <a:effectLst/>
                        </a:rPr>
                        <a:t>scratch</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r>
                        <a:rPr lang="en-US" sz="1100" u="none" strike="noStrike">
                          <a:effectLst/>
                        </a:rPr>
                        <a:t>none</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extLst>
                  <a:ext uri="{0D108BD9-81ED-4DB2-BD59-A6C34878D82A}">
                    <a16:rowId xmlns:a16="http://schemas.microsoft.com/office/drawing/2014/main" val="1767729852"/>
                  </a:ext>
                </a:extLst>
              </a:tr>
              <a:tr h="220980">
                <a:tc>
                  <a:txBody>
                    <a:bodyPr/>
                    <a:lstStyle/>
                    <a:p>
                      <a:pPr algn="l" fontAlgn="ctr"/>
                      <a:r>
                        <a:rPr lang="en-US" sz="1100" u="none" strike="noStrike">
                          <a:effectLst/>
                        </a:rPr>
                        <a:t>center</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r" fontAlgn="ctr"/>
                      <a:r>
                        <a:rPr lang="en-US" altLang="ko-KR" sz="1100" u="none" strike="noStrike">
                          <a:effectLst/>
                        </a:rPr>
                        <a:t>9</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r" fontAlgn="ctr"/>
                      <a:r>
                        <a:rPr lang="en-US" altLang="ko-KR" sz="1100" u="none" strike="noStrike">
                          <a:effectLst/>
                        </a:rPr>
                        <a:t>1</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extLst>
                  <a:ext uri="{0D108BD9-81ED-4DB2-BD59-A6C34878D82A}">
                    <a16:rowId xmlns:a16="http://schemas.microsoft.com/office/drawing/2014/main" val="2789575203"/>
                  </a:ext>
                </a:extLst>
              </a:tr>
              <a:tr h="220980">
                <a:tc>
                  <a:txBody>
                    <a:bodyPr/>
                    <a:lstStyle/>
                    <a:p>
                      <a:pPr algn="l" fontAlgn="ctr"/>
                      <a:r>
                        <a:rPr lang="en-US" sz="1100" u="none" strike="noStrike">
                          <a:effectLst/>
                        </a:rPr>
                        <a:t>edgeloc</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r" fontAlgn="ctr"/>
                      <a:r>
                        <a:rPr lang="en-US" altLang="ko-KR" sz="1100" u="none" strike="noStrike">
                          <a:effectLst/>
                        </a:rPr>
                        <a:t>8</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r" fontAlgn="ctr"/>
                      <a:r>
                        <a:rPr lang="en-US" altLang="ko-KR" sz="1100" u="none" strike="noStrike">
                          <a:effectLst/>
                        </a:rPr>
                        <a:t>1</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r" fontAlgn="ctr"/>
                      <a:r>
                        <a:rPr lang="en-US" altLang="ko-KR" sz="1100" u="none" strike="noStrike">
                          <a:effectLst/>
                        </a:rPr>
                        <a:t>1</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extLst>
                  <a:ext uri="{0D108BD9-81ED-4DB2-BD59-A6C34878D82A}">
                    <a16:rowId xmlns:a16="http://schemas.microsoft.com/office/drawing/2014/main" val="2886550329"/>
                  </a:ext>
                </a:extLst>
              </a:tr>
              <a:tr h="220980">
                <a:tc>
                  <a:txBody>
                    <a:bodyPr/>
                    <a:lstStyle/>
                    <a:p>
                      <a:pPr algn="l" fontAlgn="ctr"/>
                      <a:r>
                        <a:rPr lang="en-US" sz="1100" u="none" strike="noStrike">
                          <a:effectLst/>
                        </a:rPr>
                        <a:t>edgering</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r" fontAlgn="ctr"/>
                      <a:r>
                        <a:rPr lang="en-US" altLang="ko-KR" sz="1100" u="none" strike="noStrike">
                          <a:effectLst/>
                        </a:rPr>
                        <a:t>9</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extLst>
                  <a:ext uri="{0D108BD9-81ED-4DB2-BD59-A6C34878D82A}">
                    <a16:rowId xmlns:a16="http://schemas.microsoft.com/office/drawing/2014/main" val="2150457042"/>
                  </a:ext>
                </a:extLst>
              </a:tr>
              <a:tr h="220980">
                <a:tc>
                  <a:txBody>
                    <a:bodyPr/>
                    <a:lstStyle/>
                    <a:p>
                      <a:pPr algn="l" fontAlgn="ctr"/>
                      <a:r>
                        <a:rPr lang="en-US" sz="1100" u="none" strike="noStrike">
                          <a:effectLst/>
                        </a:rPr>
                        <a:t>local</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r" fontAlgn="ctr"/>
                      <a:r>
                        <a:rPr lang="en-US" altLang="ko-KR" sz="1100" u="none" strike="noStrike">
                          <a:effectLst/>
                        </a:rPr>
                        <a:t>2</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r" fontAlgn="ctr"/>
                      <a:r>
                        <a:rPr lang="en-US" altLang="ko-KR" sz="1100" u="none" strike="noStrike">
                          <a:effectLst/>
                        </a:rPr>
                        <a:t>9</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extLst>
                  <a:ext uri="{0D108BD9-81ED-4DB2-BD59-A6C34878D82A}">
                    <a16:rowId xmlns:a16="http://schemas.microsoft.com/office/drawing/2014/main" val="3632017191"/>
                  </a:ext>
                </a:extLst>
              </a:tr>
              <a:tr h="220980">
                <a:tc>
                  <a:txBody>
                    <a:bodyPr/>
                    <a:lstStyle/>
                    <a:p>
                      <a:pPr algn="l" fontAlgn="ctr"/>
                      <a:r>
                        <a:rPr lang="en-US" sz="1100" u="none" strike="noStrike">
                          <a:effectLst/>
                        </a:rPr>
                        <a:t>random</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r" fontAlgn="ctr"/>
                      <a:r>
                        <a:rPr lang="en-US" altLang="ko-KR" sz="1100" u="none" strike="noStrike">
                          <a:effectLst/>
                        </a:rPr>
                        <a:t>9</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extLst>
                  <a:ext uri="{0D108BD9-81ED-4DB2-BD59-A6C34878D82A}">
                    <a16:rowId xmlns:a16="http://schemas.microsoft.com/office/drawing/2014/main" val="1074131300"/>
                  </a:ext>
                </a:extLst>
              </a:tr>
              <a:tr h="220980">
                <a:tc>
                  <a:txBody>
                    <a:bodyPr/>
                    <a:lstStyle/>
                    <a:p>
                      <a:pPr algn="l" fontAlgn="ctr"/>
                      <a:r>
                        <a:rPr lang="en-US" sz="1100" u="none" strike="noStrike">
                          <a:effectLst/>
                        </a:rPr>
                        <a:t>scratch</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r" fontAlgn="ctr"/>
                      <a:r>
                        <a:rPr lang="en-US" altLang="ko-KR" sz="1100" u="none" strike="noStrike">
                          <a:effectLst/>
                        </a:rPr>
                        <a:t>1</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r" fontAlgn="ctr"/>
                      <a:r>
                        <a:rPr lang="en-US" altLang="ko-KR" sz="1100" u="none" strike="noStrike">
                          <a:effectLst/>
                        </a:rPr>
                        <a:t>10</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extLst>
                  <a:ext uri="{0D108BD9-81ED-4DB2-BD59-A6C34878D82A}">
                    <a16:rowId xmlns:a16="http://schemas.microsoft.com/office/drawing/2014/main" val="3365841254"/>
                  </a:ext>
                </a:extLst>
              </a:tr>
              <a:tr h="220980">
                <a:tc>
                  <a:txBody>
                    <a:bodyPr/>
                    <a:lstStyle/>
                    <a:p>
                      <a:pPr algn="l" fontAlgn="ctr"/>
                      <a:r>
                        <a:rPr lang="en-US" sz="1100" u="none" strike="noStrike">
                          <a:effectLst/>
                        </a:rPr>
                        <a:t>none</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r" fontAlgn="ctr"/>
                      <a:r>
                        <a:rPr lang="en-US" altLang="ko-KR" sz="1100" u="none" strike="noStrike">
                          <a:effectLst/>
                        </a:rPr>
                        <a:t>10</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extLst>
                  <a:ext uri="{0D108BD9-81ED-4DB2-BD59-A6C34878D82A}">
                    <a16:rowId xmlns:a16="http://schemas.microsoft.com/office/drawing/2014/main" val="2128723124"/>
                  </a:ext>
                </a:extLst>
              </a:tr>
              <a:tr h="220980">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tc>
                  <a:txBody>
                    <a:bodyPr/>
                    <a:lstStyle/>
                    <a:p>
                      <a:pPr algn="l" fontAlgn="ctr"/>
                      <a:r>
                        <a:rPr lang="en-US" altLang="ko-KR" sz="1100" u="none" strike="noStrike" dirty="0">
                          <a:effectLst/>
                        </a:rPr>
                        <a:t>64/70</a:t>
                      </a:r>
                      <a:endParaRPr lang="en-US" altLang="ko-KR"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620" marR="7620" marT="7620" marB="0" anchor="ctr"/>
                </a:tc>
                <a:extLst>
                  <a:ext uri="{0D108BD9-81ED-4DB2-BD59-A6C34878D82A}">
                    <a16:rowId xmlns:a16="http://schemas.microsoft.com/office/drawing/2014/main" val="876213380"/>
                  </a:ext>
                </a:extLst>
              </a:tr>
            </a:tbl>
          </a:graphicData>
        </a:graphic>
      </p:graphicFrame>
      <p:sp>
        <p:nvSpPr>
          <p:cNvPr id="8" name="내용 개체 틀 2">
            <a:extLst>
              <a:ext uri="{FF2B5EF4-FFF2-40B4-BE49-F238E27FC236}">
                <a16:creationId xmlns:a16="http://schemas.microsoft.com/office/drawing/2014/main" id="{F1BB6515-6732-4559-A0FF-5272DF602F88}"/>
              </a:ext>
            </a:extLst>
          </p:cNvPr>
          <p:cNvSpPr txBox="1">
            <a:spLocks/>
          </p:cNvSpPr>
          <p:nvPr/>
        </p:nvSpPr>
        <p:spPr>
          <a:xfrm>
            <a:off x="850777" y="1690688"/>
            <a:ext cx="10515600" cy="4351338"/>
          </a:xfrm>
          <a:prstGeom prst="rect">
            <a:avLst/>
          </a:prstGeom>
        </p:spPr>
        <p:txBody>
          <a:bodyPr vert="horz" lIns="91440" tIns="45720" rIns="91440" bIns="45720" rtlCol="0">
            <a:normAutofit lnSpcReduction="10000"/>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ko-KR" sz="2200" dirty="0"/>
          </a:p>
          <a:p>
            <a:endParaRPr lang="en-US" altLang="ko-KR" sz="2200" dirty="0"/>
          </a:p>
          <a:p>
            <a:endParaRPr lang="en-US" altLang="ko-KR" sz="2200" dirty="0"/>
          </a:p>
          <a:p>
            <a:endParaRPr lang="en-US" altLang="ko-KR" sz="2200" dirty="0"/>
          </a:p>
          <a:p>
            <a:endParaRPr lang="en-US" altLang="ko-KR" sz="2200" dirty="0"/>
          </a:p>
          <a:p>
            <a:endParaRPr lang="en-US" altLang="ko-KR" sz="2200" dirty="0"/>
          </a:p>
          <a:p>
            <a:r>
              <a:rPr lang="ko-KR" altLang="en-US" sz="2200" dirty="0"/>
              <a:t>정확도 </a:t>
            </a:r>
            <a:r>
              <a:rPr lang="en-US" altLang="ko-KR" sz="2200" dirty="0"/>
              <a:t>: 91%</a:t>
            </a:r>
          </a:p>
          <a:p>
            <a:r>
              <a:rPr lang="en-US" altLang="ko-KR" sz="2200" dirty="0"/>
              <a:t>donut</a:t>
            </a:r>
            <a:r>
              <a:rPr lang="ko-KR" altLang="en-US" sz="2200" dirty="0"/>
              <a:t> </a:t>
            </a:r>
            <a:r>
              <a:rPr lang="en-US" altLang="ko-KR" sz="2200" dirty="0"/>
              <a:t>, near-full </a:t>
            </a:r>
            <a:r>
              <a:rPr lang="ko-KR" altLang="en-US" sz="2200" dirty="0"/>
              <a:t>의 경우 데이터셋의 신뢰성이 확보되지 않았으며 성능 평과 결과 분류가 불가능한 것으로 판단되었음</a:t>
            </a:r>
            <a:r>
              <a:rPr lang="en-US" altLang="ko-KR" sz="2200" dirty="0"/>
              <a:t>.</a:t>
            </a:r>
          </a:p>
          <a:p>
            <a:r>
              <a:rPr lang="en-US" altLang="ko-KR" sz="2200" dirty="0"/>
              <a:t>donut , near-full </a:t>
            </a:r>
            <a:r>
              <a:rPr lang="ko-KR" altLang="en-US" sz="2200" dirty="0"/>
              <a:t>데이터셋이 충분히 확보되어 신뢰성이 보장된다면 분류에 성공할 것으로 예상됨</a:t>
            </a:r>
            <a:r>
              <a:rPr lang="en-US" altLang="ko-KR" sz="2200" dirty="0"/>
              <a:t>.</a:t>
            </a:r>
          </a:p>
        </p:txBody>
      </p:sp>
    </p:spTree>
    <p:extLst>
      <p:ext uri="{BB962C8B-B14F-4D97-AF65-F5344CB8AC3E}">
        <p14:creationId xmlns:p14="http://schemas.microsoft.com/office/powerpoint/2010/main" val="32643057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3261997-4A65-42B3-8D03-E1411F1000CD}"/>
              </a:ext>
            </a:extLst>
          </p:cNvPr>
          <p:cNvSpPr>
            <a:spLocks noGrp="1"/>
          </p:cNvSpPr>
          <p:nvPr>
            <p:ph type="title"/>
          </p:nvPr>
        </p:nvSpPr>
        <p:spPr/>
        <p:txBody>
          <a:bodyPr>
            <a:normAutofit/>
          </a:bodyPr>
          <a:lstStyle/>
          <a:p>
            <a:r>
              <a:rPr lang="ko-KR" altLang="en-US" sz="3200" dirty="0"/>
              <a:t>결론</a:t>
            </a:r>
          </a:p>
        </p:txBody>
      </p:sp>
      <p:sp>
        <p:nvSpPr>
          <p:cNvPr id="3" name="내용 개체 틀 2">
            <a:extLst>
              <a:ext uri="{FF2B5EF4-FFF2-40B4-BE49-F238E27FC236}">
                <a16:creationId xmlns:a16="http://schemas.microsoft.com/office/drawing/2014/main" id="{35966052-2CDE-4A06-A30A-4122C6F77DBA}"/>
              </a:ext>
            </a:extLst>
          </p:cNvPr>
          <p:cNvSpPr>
            <a:spLocks noGrp="1"/>
          </p:cNvSpPr>
          <p:nvPr>
            <p:ph idx="1"/>
          </p:nvPr>
        </p:nvSpPr>
        <p:spPr>
          <a:xfrm>
            <a:off x="838200" y="1825624"/>
            <a:ext cx="10515600" cy="5032375"/>
          </a:xfrm>
        </p:spPr>
        <p:txBody>
          <a:bodyPr>
            <a:normAutofit/>
          </a:bodyPr>
          <a:lstStyle/>
          <a:p>
            <a:r>
              <a:rPr lang="ko-KR" altLang="en-US" sz="1500" u="sng" dirty="0">
                <a:latin typeface="+mj-lt"/>
              </a:rPr>
              <a:t>훈련데이터를 </a:t>
            </a:r>
            <a:r>
              <a:rPr lang="en-US" altLang="ko-KR" sz="1500" u="sng" dirty="0">
                <a:latin typeface="+mj-lt"/>
              </a:rPr>
              <a:t>train set</a:t>
            </a:r>
            <a:r>
              <a:rPr lang="ko-KR" altLang="en-US" sz="1500" u="sng" dirty="0">
                <a:latin typeface="+mj-lt"/>
              </a:rPr>
              <a:t>과 </a:t>
            </a:r>
            <a:r>
              <a:rPr lang="en-US" altLang="ko-KR" sz="1500" u="sng" dirty="0">
                <a:latin typeface="+mj-lt"/>
              </a:rPr>
              <a:t>test set</a:t>
            </a:r>
            <a:r>
              <a:rPr lang="ko-KR" altLang="en-US" sz="1500" u="sng" dirty="0">
                <a:latin typeface="+mj-lt"/>
              </a:rPr>
              <a:t>으로 나누고 훈련하여 측정한 정확도는 훈련되지않은 데이터에 대한 분류 정확도와 비례하지 않는 것을 확인하였다</a:t>
            </a:r>
            <a:r>
              <a:rPr lang="en-US" altLang="ko-KR" sz="1500" u="sng" dirty="0">
                <a:latin typeface="+mj-lt"/>
              </a:rPr>
              <a:t>.</a:t>
            </a:r>
            <a:r>
              <a:rPr lang="ko-KR" altLang="en-US" sz="1500" dirty="0">
                <a:latin typeface="+mj-lt"/>
              </a:rPr>
              <a:t> 그 이유를 </a:t>
            </a:r>
            <a:r>
              <a:rPr lang="en-US" altLang="ko-KR" sz="1500" dirty="0">
                <a:latin typeface="+mj-lt"/>
              </a:rPr>
              <a:t>overfitting</a:t>
            </a:r>
            <a:r>
              <a:rPr lang="ko-KR" altLang="en-US" sz="1500" dirty="0">
                <a:latin typeface="+mj-lt"/>
              </a:rPr>
              <a:t>과 데이터셋의 부족으로 예측하였다</a:t>
            </a:r>
            <a:r>
              <a:rPr lang="en-US" altLang="ko-KR" sz="1500" dirty="0">
                <a:latin typeface="+mj-lt"/>
              </a:rPr>
              <a:t>.</a:t>
            </a:r>
            <a:r>
              <a:rPr lang="ko-KR" altLang="en-US" sz="1500" dirty="0">
                <a:latin typeface="+mj-lt"/>
              </a:rPr>
              <a:t> </a:t>
            </a:r>
            <a:endParaRPr lang="en-US" altLang="ko-KR" sz="1500" dirty="0">
              <a:latin typeface="+mj-lt"/>
            </a:endParaRPr>
          </a:p>
          <a:p>
            <a:r>
              <a:rPr lang="en-US" altLang="ko-KR" sz="1500" dirty="0">
                <a:latin typeface="+mj-lt"/>
              </a:rPr>
              <a:t>overfitting</a:t>
            </a:r>
            <a:r>
              <a:rPr lang="ko-KR" altLang="en-US" sz="1500" dirty="0">
                <a:latin typeface="+mj-lt"/>
              </a:rPr>
              <a:t>을 최소화 시키는 모델 설계 </a:t>
            </a:r>
            <a:r>
              <a:rPr lang="en-US" altLang="ko-KR" sz="1500" dirty="0">
                <a:latin typeface="+mj-lt"/>
              </a:rPr>
              <a:t>, </a:t>
            </a:r>
            <a:r>
              <a:rPr lang="ko-KR" altLang="en-US" sz="1500" dirty="0">
                <a:latin typeface="+mj-lt"/>
              </a:rPr>
              <a:t>충분한 데이터셋 확보 </a:t>
            </a:r>
            <a:r>
              <a:rPr lang="en-US" altLang="ko-KR" sz="1500" dirty="0">
                <a:latin typeface="+mj-lt"/>
              </a:rPr>
              <a:t>, </a:t>
            </a:r>
            <a:r>
              <a:rPr lang="ko-KR" altLang="en-US" sz="1500" dirty="0">
                <a:latin typeface="+mj-lt"/>
              </a:rPr>
              <a:t>정량적 레이블링 </a:t>
            </a:r>
            <a:r>
              <a:rPr lang="en-US" altLang="ko-KR" sz="1500" dirty="0">
                <a:latin typeface="+mj-lt"/>
              </a:rPr>
              <a:t>, </a:t>
            </a:r>
            <a:r>
              <a:rPr lang="ko-KR" altLang="en-US" sz="1500" dirty="0">
                <a:latin typeface="+mj-lt"/>
              </a:rPr>
              <a:t>레이블링 세분화를 진행한다면 훈련되지 않은 이미지에 대한 정확도가 훈련데이터간 정확도에 근접하게 향상될 것으로 예상</a:t>
            </a:r>
            <a:endParaRPr lang="en-US" altLang="ko-KR" sz="1500" dirty="0">
              <a:latin typeface="+mj-lt"/>
            </a:endParaRPr>
          </a:p>
          <a:p>
            <a:r>
              <a:rPr lang="ko-KR" altLang="en-US" sz="1500" dirty="0">
                <a:latin typeface="+mj-lt"/>
              </a:rPr>
              <a:t>기존의 정확도만을 높이는 모델 사용은 </a:t>
            </a:r>
            <a:r>
              <a:rPr lang="ko-KR" altLang="en-US" sz="1500" dirty="0" err="1">
                <a:latin typeface="+mj-lt"/>
              </a:rPr>
              <a:t>딥러닝을</a:t>
            </a:r>
            <a:r>
              <a:rPr lang="ko-KR" altLang="en-US" sz="1500" dirty="0">
                <a:latin typeface="+mj-lt"/>
              </a:rPr>
              <a:t> 이용한 결함분류시스템에 사용하기 적합하지 않음</a:t>
            </a:r>
            <a:r>
              <a:rPr lang="en-US" altLang="ko-KR" sz="1500" dirty="0">
                <a:latin typeface="+mj-lt"/>
              </a:rPr>
              <a:t>.</a:t>
            </a:r>
          </a:p>
          <a:p>
            <a:r>
              <a:rPr lang="ko-KR" altLang="en-US" sz="1500" dirty="0"/>
              <a:t>웨이퍼 맵 분류 체계 도출 시 정량적 기준으로 분류 기준 정의를 제안한다</a:t>
            </a:r>
            <a:r>
              <a:rPr lang="en-US" altLang="ko-KR" sz="1500" dirty="0"/>
              <a:t>.</a:t>
            </a:r>
            <a:br>
              <a:rPr lang="en-US" altLang="ko-KR" sz="1500" dirty="0"/>
            </a:br>
            <a:r>
              <a:rPr lang="en-US" altLang="ko-KR" sz="1500" dirty="0"/>
              <a:t>ex) Scratch : </a:t>
            </a:r>
            <a:r>
              <a:rPr lang="ko-KR" altLang="en-US" sz="1500" dirty="0"/>
              <a:t>웨이퍼 </a:t>
            </a:r>
            <a:r>
              <a:rPr lang="ko-KR" altLang="en-US" sz="1500" dirty="0" err="1"/>
              <a:t>맵이</a:t>
            </a:r>
            <a:r>
              <a:rPr lang="ko-KR" altLang="en-US" sz="1500" dirty="0"/>
              <a:t> </a:t>
            </a:r>
            <a:r>
              <a:rPr lang="ko-KR" altLang="en-US" sz="1500" dirty="0">
                <a:solidFill>
                  <a:srgbClr val="FF0000"/>
                </a:solidFill>
              </a:rPr>
              <a:t>얇은 선</a:t>
            </a:r>
            <a:r>
              <a:rPr lang="ko-KR" altLang="en-US" sz="1500" dirty="0"/>
              <a:t>의 형태로 위치한 경우</a:t>
            </a:r>
            <a:br>
              <a:rPr lang="en-US" altLang="ko-KR" sz="1500" dirty="0"/>
            </a:br>
            <a:br>
              <a:rPr lang="en-US" altLang="ko-KR" sz="1500" dirty="0"/>
            </a:br>
            <a:r>
              <a:rPr lang="en-US" altLang="ko-KR" sz="1500" dirty="0"/>
              <a:t>-&gt;5</a:t>
            </a:r>
            <a:r>
              <a:rPr lang="ko-KR" altLang="en-US" sz="1500" dirty="0"/>
              <a:t>개 이상의 불량 칩이 일렬로 붙어 있을 경우 </a:t>
            </a:r>
            <a:r>
              <a:rPr lang="en-US" altLang="ko-KR" sz="1500" dirty="0"/>
              <a:t>Scratch</a:t>
            </a:r>
            <a:r>
              <a:rPr lang="ko-KR" altLang="en-US" sz="1500" dirty="0"/>
              <a:t>로 분류</a:t>
            </a:r>
            <a:r>
              <a:rPr lang="en-US" altLang="ko-KR" sz="1500" dirty="0"/>
              <a:t> </a:t>
            </a:r>
            <a:br>
              <a:rPr lang="en-US" altLang="ko-KR" sz="1500" dirty="0"/>
            </a:br>
            <a:r>
              <a:rPr lang="en-US" altLang="ko-KR" sz="1500" dirty="0"/>
              <a:t>   </a:t>
            </a:r>
            <a:r>
              <a:rPr lang="ko-KR" altLang="en-US" sz="1500" dirty="0" err="1"/>
              <a:t>장축을</a:t>
            </a:r>
            <a:r>
              <a:rPr lang="ko-KR" altLang="en-US" sz="1500" dirty="0"/>
              <a:t> 기준으로 최대 두께가 </a:t>
            </a:r>
            <a:r>
              <a:rPr lang="en-US" altLang="ko-KR" sz="1500" dirty="0"/>
              <a:t>4</a:t>
            </a:r>
            <a:r>
              <a:rPr lang="ko-KR" altLang="en-US" sz="1500" dirty="0"/>
              <a:t>개 불량 칩 이상일 경우 </a:t>
            </a:r>
            <a:r>
              <a:rPr lang="en-US" altLang="ko-KR" sz="1500" dirty="0"/>
              <a:t>local</a:t>
            </a:r>
            <a:br>
              <a:rPr lang="en-US" altLang="ko-KR" sz="1500" dirty="0"/>
            </a:br>
            <a:r>
              <a:rPr lang="en-US" altLang="ko-KR" sz="1500" dirty="0"/>
              <a:t>   </a:t>
            </a:r>
            <a:r>
              <a:rPr lang="ko-KR" altLang="en-US" sz="1500" dirty="0"/>
              <a:t>으로 분류</a:t>
            </a:r>
            <a:r>
              <a:rPr lang="en-US" altLang="ko-KR" sz="1500" dirty="0"/>
              <a:t>[1]</a:t>
            </a:r>
          </a:p>
          <a:p>
            <a:r>
              <a:rPr lang="ko-KR" altLang="en-US" sz="1500" dirty="0"/>
              <a:t>충분한 데이터셋을 보유하기 어려운 경우 정량적 기준에 따른 데이터 생성과 </a:t>
            </a:r>
            <a:r>
              <a:rPr lang="ko-KR" altLang="en-US" sz="1500" dirty="0" err="1"/>
              <a:t>포아송</a:t>
            </a:r>
            <a:r>
              <a:rPr lang="ko-KR" altLang="en-US" sz="1500" dirty="0"/>
              <a:t> 분포를 사용한 랜덤결함패턴을 결합한 방법을 제안한다</a:t>
            </a:r>
            <a:r>
              <a:rPr lang="en-US" altLang="ko-KR" sz="1500" dirty="0"/>
              <a:t>.[7]</a:t>
            </a:r>
          </a:p>
        </p:txBody>
      </p:sp>
      <p:sp>
        <p:nvSpPr>
          <p:cNvPr id="4" name="내용 개체 틀 2">
            <a:extLst>
              <a:ext uri="{FF2B5EF4-FFF2-40B4-BE49-F238E27FC236}">
                <a16:creationId xmlns:a16="http://schemas.microsoft.com/office/drawing/2014/main" id="{F48CFCD0-8807-4E14-AF4F-4D3963A111A4}"/>
              </a:ext>
            </a:extLst>
          </p:cNvPr>
          <p:cNvSpPr txBox="1">
            <a:spLocks/>
          </p:cNvSpPr>
          <p:nvPr/>
        </p:nvSpPr>
        <p:spPr>
          <a:xfrm>
            <a:off x="838200" y="6311900"/>
            <a:ext cx="10515600" cy="797259"/>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2000" dirty="0"/>
              <a:t>[7] ‘Wafer Map Defect Pattern Classification and Image Retrieval Using Convolutional Neural Network’ , Takeshi Nakazawa and Deepak V. Kulkarni </a:t>
            </a:r>
            <a:endParaRPr lang="ko-KR" altLang="en-US" sz="2000" dirty="0"/>
          </a:p>
        </p:txBody>
      </p:sp>
    </p:spTree>
    <p:extLst>
      <p:ext uri="{BB962C8B-B14F-4D97-AF65-F5344CB8AC3E}">
        <p14:creationId xmlns:p14="http://schemas.microsoft.com/office/powerpoint/2010/main" val="19279663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a:extLst>
              <a:ext uri="{FF2B5EF4-FFF2-40B4-BE49-F238E27FC236}">
                <a16:creationId xmlns:a16="http://schemas.microsoft.com/office/drawing/2014/main" id="{931B6A9A-5180-4A48-8A19-7A9A9D6B0820}"/>
              </a:ext>
            </a:extLst>
          </p:cNvPr>
          <p:cNvSpPr>
            <a:spLocks noGrp="1"/>
          </p:cNvSpPr>
          <p:nvPr>
            <p:ph type="title"/>
          </p:nvPr>
        </p:nvSpPr>
        <p:spPr>
          <a:xfrm>
            <a:off x="838200" y="365125"/>
            <a:ext cx="10515600" cy="1325563"/>
          </a:xfrm>
        </p:spPr>
        <p:txBody>
          <a:bodyPr>
            <a:normAutofit/>
          </a:bodyPr>
          <a:lstStyle/>
          <a:p>
            <a:r>
              <a:rPr lang="ko-KR" altLang="en-US" sz="3200" dirty="0"/>
              <a:t>프로젝트의 기대효과</a:t>
            </a:r>
          </a:p>
        </p:txBody>
      </p:sp>
      <p:sp>
        <p:nvSpPr>
          <p:cNvPr id="5" name="내용 개체 틀 2">
            <a:extLst>
              <a:ext uri="{FF2B5EF4-FFF2-40B4-BE49-F238E27FC236}">
                <a16:creationId xmlns:a16="http://schemas.microsoft.com/office/drawing/2014/main" id="{51AF7AC3-1981-4E76-B3C5-6CD4CD7C443D}"/>
              </a:ext>
            </a:extLst>
          </p:cNvPr>
          <p:cNvSpPr>
            <a:spLocks noGrp="1"/>
          </p:cNvSpPr>
          <p:nvPr>
            <p:ph idx="1"/>
          </p:nvPr>
        </p:nvSpPr>
        <p:spPr>
          <a:xfrm>
            <a:off x="838200" y="1825625"/>
            <a:ext cx="10515600" cy="4351338"/>
          </a:xfrm>
        </p:spPr>
        <p:txBody>
          <a:bodyPr/>
          <a:lstStyle/>
          <a:p>
            <a:r>
              <a:rPr lang="ko-KR" altLang="en-US" sz="2200" dirty="0"/>
              <a:t>밀도기반 불량 발생을 조기에 인지하고 분류함으로 전체적인 </a:t>
            </a:r>
            <a:r>
              <a:rPr lang="ko-KR" altLang="en-US" sz="2200" dirty="0" err="1"/>
              <a:t>수율</a:t>
            </a:r>
            <a:r>
              <a:rPr lang="ko-KR" altLang="en-US" sz="2200" dirty="0"/>
              <a:t> 향상에 도움을 준다</a:t>
            </a:r>
            <a:r>
              <a:rPr lang="en-US" altLang="ko-KR" sz="2200" dirty="0"/>
              <a:t>.</a:t>
            </a:r>
          </a:p>
          <a:p>
            <a:endParaRPr lang="en-US" altLang="ko-KR" sz="2200" dirty="0"/>
          </a:p>
          <a:p>
            <a:r>
              <a:rPr lang="ko-KR" altLang="en-US" sz="2200" dirty="0"/>
              <a:t>검사과정 자동화를 통한 생산성</a:t>
            </a:r>
            <a:r>
              <a:rPr lang="en-US" altLang="ko-KR" sz="2200" dirty="0"/>
              <a:t>, </a:t>
            </a:r>
            <a:r>
              <a:rPr lang="ko-KR" altLang="en-US" sz="2200" dirty="0"/>
              <a:t>경제성 증대</a:t>
            </a:r>
            <a:endParaRPr lang="en-US" altLang="ko-KR" sz="2200" dirty="0"/>
          </a:p>
          <a:p>
            <a:endParaRPr lang="en-US" altLang="ko-KR" sz="2200" dirty="0"/>
          </a:p>
          <a:p>
            <a:r>
              <a:rPr lang="ko-KR" altLang="en-US" sz="2200" dirty="0"/>
              <a:t>육안으로 판단하기 애매한 불량에 대해 경향성을 </a:t>
            </a:r>
            <a:r>
              <a:rPr lang="ko-KR" altLang="en-US" sz="2200" dirty="0" err="1"/>
              <a:t>제공함으로서</a:t>
            </a:r>
            <a:r>
              <a:rPr lang="en-US" altLang="ko-KR" sz="2200" dirty="0"/>
              <a:t>, </a:t>
            </a:r>
            <a:r>
              <a:rPr lang="ko-KR" altLang="en-US" sz="2200" dirty="0"/>
              <a:t>단위공정 개선의 우선순위를 부여한다</a:t>
            </a:r>
            <a:r>
              <a:rPr lang="en-US" altLang="ko-KR" sz="2200" dirty="0"/>
              <a:t>.</a:t>
            </a:r>
            <a:br>
              <a:rPr lang="en-US" altLang="ko-KR" sz="2200" dirty="0"/>
            </a:br>
            <a:r>
              <a:rPr lang="en-US" altLang="ko-KR" sz="2200" dirty="0"/>
              <a:t>Ex)</a:t>
            </a:r>
            <a:r>
              <a:rPr lang="ko-KR" altLang="en-US" sz="2200" dirty="0"/>
              <a:t> 정성적 레이블링 기준에 따른 분류실패발생</a:t>
            </a:r>
          </a:p>
          <a:p>
            <a:endParaRPr lang="en-US" altLang="ko-KR" dirty="0"/>
          </a:p>
          <a:p>
            <a:endParaRPr lang="ko-KR" altLang="en-US" dirty="0"/>
          </a:p>
        </p:txBody>
      </p:sp>
    </p:spTree>
    <p:extLst>
      <p:ext uri="{BB962C8B-B14F-4D97-AF65-F5344CB8AC3E}">
        <p14:creationId xmlns:p14="http://schemas.microsoft.com/office/powerpoint/2010/main" val="2125849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46449EE-2A00-48FE-9B9E-69235130E128}"/>
              </a:ext>
            </a:extLst>
          </p:cNvPr>
          <p:cNvSpPr>
            <a:spLocks noGrp="1"/>
          </p:cNvSpPr>
          <p:nvPr>
            <p:ph type="title"/>
          </p:nvPr>
        </p:nvSpPr>
        <p:spPr/>
        <p:txBody>
          <a:bodyPr>
            <a:normAutofit/>
          </a:bodyPr>
          <a:lstStyle/>
          <a:p>
            <a:r>
              <a:rPr lang="ko-KR" altLang="en-US" sz="3200" dirty="0"/>
              <a:t>프로젝트 개요</a:t>
            </a:r>
          </a:p>
        </p:txBody>
      </p:sp>
      <p:sp>
        <p:nvSpPr>
          <p:cNvPr id="3" name="내용 개체 틀 2">
            <a:extLst>
              <a:ext uri="{FF2B5EF4-FFF2-40B4-BE49-F238E27FC236}">
                <a16:creationId xmlns:a16="http://schemas.microsoft.com/office/drawing/2014/main" id="{F79CC227-8287-43B7-AD24-DA9364BDA572}"/>
              </a:ext>
            </a:extLst>
          </p:cNvPr>
          <p:cNvSpPr>
            <a:spLocks noGrp="1"/>
          </p:cNvSpPr>
          <p:nvPr>
            <p:ph idx="1"/>
          </p:nvPr>
        </p:nvSpPr>
        <p:spPr/>
        <p:txBody>
          <a:bodyPr>
            <a:normAutofit/>
          </a:bodyPr>
          <a:lstStyle/>
          <a:p>
            <a:r>
              <a:rPr lang="ko-KR" altLang="en-US" sz="2200" dirty="0"/>
              <a:t>학습되지 않은 웨이퍼 맵</a:t>
            </a:r>
            <a:r>
              <a:rPr lang="en-US" altLang="ko-KR" sz="2200" dirty="0"/>
              <a:t> </a:t>
            </a:r>
            <a:r>
              <a:rPr lang="ko-KR" altLang="en-US" sz="2200" dirty="0"/>
              <a:t>표면의 밀도기반 불량을 </a:t>
            </a:r>
            <a:r>
              <a:rPr lang="ko-KR" altLang="en-US" sz="2200" dirty="0" err="1"/>
              <a:t>딥러닝을</a:t>
            </a:r>
            <a:r>
              <a:rPr lang="ko-KR" altLang="en-US" sz="2200" dirty="0"/>
              <a:t> 이용해 빠르게 분류한다</a:t>
            </a:r>
            <a:r>
              <a:rPr lang="en-US" altLang="ko-KR" sz="2200" dirty="0"/>
              <a:t>.</a:t>
            </a:r>
            <a:r>
              <a:rPr lang="ko-KR" altLang="en-US" sz="2200" dirty="0"/>
              <a:t> </a:t>
            </a:r>
            <a:endParaRPr lang="en-US" altLang="ko-KR" sz="2200" dirty="0"/>
          </a:p>
          <a:p>
            <a:endParaRPr lang="en-US" altLang="ko-KR" dirty="0"/>
          </a:p>
        </p:txBody>
      </p:sp>
      <p:pic>
        <p:nvPicPr>
          <p:cNvPr id="5" name="그림 4">
            <a:extLst>
              <a:ext uri="{FF2B5EF4-FFF2-40B4-BE49-F238E27FC236}">
                <a16:creationId xmlns:a16="http://schemas.microsoft.com/office/drawing/2014/main" id="{A7F5F697-0F40-4A96-A652-F66DEEBCF8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0394" y="4885475"/>
            <a:ext cx="1832964" cy="1607400"/>
          </a:xfrm>
          <a:prstGeom prst="rect">
            <a:avLst/>
          </a:prstGeom>
        </p:spPr>
      </p:pic>
      <p:pic>
        <p:nvPicPr>
          <p:cNvPr id="7" name="그림 6">
            <a:extLst>
              <a:ext uri="{FF2B5EF4-FFF2-40B4-BE49-F238E27FC236}">
                <a16:creationId xmlns:a16="http://schemas.microsoft.com/office/drawing/2014/main" id="{A01F698B-1844-4FC4-9417-351C1B11AC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0062" y="3017292"/>
            <a:ext cx="2541051" cy="1091830"/>
          </a:xfrm>
          <a:prstGeom prst="rect">
            <a:avLst/>
          </a:prstGeom>
        </p:spPr>
      </p:pic>
      <p:pic>
        <p:nvPicPr>
          <p:cNvPr id="9" name="그림 8">
            <a:extLst>
              <a:ext uri="{FF2B5EF4-FFF2-40B4-BE49-F238E27FC236}">
                <a16:creationId xmlns:a16="http://schemas.microsoft.com/office/drawing/2014/main" id="{7A9BEA89-1B25-4915-A061-6DE12BBD2F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65224" y="4885475"/>
            <a:ext cx="1547476" cy="1607400"/>
          </a:xfrm>
          <a:prstGeom prst="rect">
            <a:avLst/>
          </a:prstGeom>
        </p:spPr>
      </p:pic>
      <p:pic>
        <p:nvPicPr>
          <p:cNvPr id="11" name="그림 10">
            <a:extLst>
              <a:ext uri="{FF2B5EF4-FFF2-40B4-BE49-F238E27FC236}">
                <a16:creationId xmlns:a16="http://schemas.microsoft.com/office/drawing/2014/main" id="{0465C959-B169-4510-9D76-B208AF06C5C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43138" y="2838094"/>
            <a:ext cx="1547476" cy="1547476"/>
          </a:xfrm>
          <a:prstGeom prst="rect">
            <a:avLst/>
          </a:prstGeom>
        </p:spPr>
      </p:pic>
      <p:pic>
        <p:nvPicPr>
          <p:cNvPr id="13" name="그림 12">
            <a:extLst>
              <a:ext uri="{FF2B5EF4-FFF2-40B4-BE49-F238E27FC236}">
                <a16:creationId xmlns:a16="http://schemas.microsoft.com/office/drawing/2014/main" id="{33BD7196-7AC0-4227-A0AF-D32D8C983D5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67976" y="2740845"/>
            <a:ext cx="1644724" cy="1644725"/>
          </a:xfrm>
          <a:prstGeom prst="rect">
            <a:avLst/>
          </a:prstGeom>
        </p:spPr>
      </p:pic>
    </p:spTree>
    <p:extLst>
      <p:ext uri="{BB962C8B-B14F-4D97-AF65-F5344CB8AC3E}">
        <p14:creationId xmlns:p14="http://schemas.microsoft.com/office/powerpoint/2010/main" val="1305128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a:extLst>
              <a:ext uri="{FF2B5EF4-FFF2-40B4-BE49-F238E27FC236}">
                <a16:creationId xmlns:a16="http://schemas.microsoft.com/office/drawing/2014/main" id="{FCFAC8A1-914A-4D18-A5A8-5C9EF4547C11}"/>
              </a:ext>
            </a:extLst>
          </p:cNvPr>
          <p:cNvSpPr>
            <a:spLocks noGrp="1"/>
          </p:cNvSpPr>
          <p:nvPr>
            <p:ph type="title"/>
          </p:nvPr>
        </p:nvSpPr>
        <p:spPr/>
        <p:txBody>
          <a:bodyPr>
            <a:normAutofit/>
          </a:bodyPr>
          <a:lstStyle/>
          <a:p>
            <a:r>
              <a:rPr lang="ko-KR" altLang="en-US" sz="3200" dirty="0"/>
              <a:t>데이터셋 분석</a:t>
            </a:r>
          </a:p>
        </p:txBody>
      </p:sp>
      <p:sp>
        <p:nvSpPr>
          <p:cNvPr id="7" name="내용 개체 틀 6">
            <a:extLst>
              <a:ext uri="{FF2B5EF4-FFF2-40B4-BE49-F238E27FC236}">
                <a16:creationId xmlns:a16="http://schemas.microsoft.com/office/drawing/2014/main" id="{8DD0B13D-214C-4C0C-8D11-DC7861F64B2E}"/>
              </a:ext>
            </a:extLst>
          </p:cNvPr>
          <p:cNvSpPr>
            <a:spLocks noGrp="1"/>
          </p:cNvSpPr>
          <p:nvPr>
            <p:ph idx="1"/>
          </p:nvPr>
        </p:nvSpPr>
        <p:spPr/>
        <p:txBody>
          <a:bodyPr/>
          <a:lstStyle/>
          <a:p>
            <a:r>
              <a:rPr lang="en-US" altLang="ko-KR" dirty="0"/>
              <a:t>WM-811K</a:t>
            </a:r>
          </a:p>
          <a:p>
            <a:pPr marL="0" indent="0">
              <a:buNone/>
            </a:pPr>
            <a:r>
              <a:rPr lang="en-US" altLang="ko-KR" dirty="0"/>
              <a:t>   - real data from TSMC</a:t>
            </a:r>
          </a:p>
          <a:p>
            <a:pPr marL="0" indent="0">
              <a:buNone/>
            </a:pPr>
            <a:r>
              <a:rPr lang="en-US" altLang="ko-KR" dirty="0"/>
              <a:t>   - 811,457 wafer maps from 46,293 lots</a:t>
            </a:r>
          </a:p>
          <a:p>
            <a:pPr marL="0" indent="0">
              <a:buNone/>
            </a:pPr>
            <a:r>
              <a:rPr lang="en-US" altLang="ko-KR" dirty="0"/>
              <a:t>   - only about 20% were labeled (172,951 / 811,457)</a:t>
            </a:r>
          </a:p>
          <a:p>
            <a:r>
              <a:rPr lang="en-US" altLang="ko-KR" dirty="0"/>
              <a:t>9 types (8 defect types + 1 non defect type) </a:t>
            </a:r>
          </a:p>
        </p:txBody>
      </p:sp>
      <p:pic>
        <p:nvPicPr>
          <p:cNvPr id="3" name="그림 2">
            <a:extLst>
              <a:ext uri="{FF2B5EF4-FFF2-40B4-BE49-F238E27FC236}">
                <a16:creationId xmlns:a16="http://schemas.microsoft.com/office/drawing/2014/main" id="{1885C7AE-F7D4-40BA-90EE-C23D3E09B7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197" y="4429327"/>
            <a:ext cx="8303579" cy="2132493"/>
          </a:xfrm>
          <a:prstGeom prst="rect">
            <a:avLst/>
          </a:prstGeom>
        </p:spPr>
      </p:pic>
    </p:spTree>
    <p:extLst>
      <p:ext uri="{BB962C8B-B14F-4D97-AF65-F5344CB8AC3E}">
        <p14:creationId xmlns:p14="http://schemas.microsoft.com/office/powerpoint/2010/main" val="2001575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70E7EA5-C53D-45FE-9239-8521A1C77028}"/>
              </a:ext>
            </a:extLst>
          </p:cNvPr>
          <p:cNvSpPr>
            <a:spLocks noGrp="1"/>
          </p:cNvSpPr>
          <p:nvPr>
            <p:ph type="title"/>
          </p:nvPr>
        </p:nvSpPr>
        <p:spPr/>
        <p:txBody>
          <a:bodyPr>
            <a:normAutofit/>
          </a:bodyPr>
          <a:lstStyle/>
          <a:p>
            <a:r>
              <a:rPr lang="ko-KR" altLang="en-US" sz="3200" dirty="0"/>
              <a:t>데이터셋 분석 </a:t>
            </a:r>
            <a:r>
              <a:rPr lang="en-US" altLang="ko-KR" sz="3200" dirty="0"/>
              <a:t>(</a:t>
            </a:r>
            <a:r>
              <a:rPr lang="ko-KR" altLang="en-US" sz="3200" dirty="0"/>
              <a:t>레이블링</a:t>
            </a:r>
            <a:r>
              <a:rPr lang="en-US" altLang="ko-KR" sz="3200" dirty="0"/>
              <a:t>)</a:t>
            </a:r>
            <a:endParaRPr lang="ko-KR" altLang="en-US" sz="3200" dirty="0"/>
          </a:p>
        </p:txBody>
      </p:sp>
      <p:pic>
        <p:nvPicPr>
          <p:cNvPr id="9" name="그림 8">
            <a:extLst>
              <a:ext uri="{FF2B5EF4-FFF2-40B4-BE49-F238E27FC236}">
                <a16:creationId xmlns:a16="http://schemas.microsoft.com/office/drawing/2014/main" id="{891A1268-E8D5-4EF5-B7B6-D7B88B8CBE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803" y="1690688"/>
            <a:ext cx="1869471" cy="1720245"/>
          </a:xfrm>
          <a:prstGeom prst="rect">
            <a:avLst/>
          </a:prstGeom>
        </p:spPr>
      </p:pic>
      <p:pic>
        <p:nvPicPr>
          <p:cNvPr id="11" name="그림 10">
            <a:extLst>
              <a:ext uri="{FF2B5EF4-FFF2-40B4-BE49-F238E27FC236}">
                <a16:creationId xmlns:a16="http://schemas.microsoft.com/office/drawing/2014/main" id="{F97A80FA-1786-45C3-8226-66B3CAD49C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6589" y="1686707"/>
            <a:ext cx="1869472" cy="1720245"/>
          </a:xfrm>
          <a:prstGeom prst="rect">
            <a:avLst/>
          </a:prstGeom>
        </p:spPr>
      </p:pic>
      <p:pic>
        <p:nvPicPr>
          <p:cNvPr id="13" name="그림 12">
            <a:extLst>
              <a:ext uri="{FF2B5EF4-FFF2-40B4-BE49-F238E27FC236}">
                <a16:creationId xmlns:a16="http://schemas.microsoft.com/office/drawing/2014/main" id="{41FE5EAF-9587-4699-B508-A601227331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3458" y="1686706"/>
            <a:ext cx="1869471" cy="1720245"/>
          </a:xfrm>
          <a:prstGeom prst="rect">
            <a:avLst/>
          </a:prstGeom>
        </p:spPr>
      </p:pic>
      <p:pic>
        <p:nvPicPr>
          <p:cNvPr id="15" name="그림 14">
            <a:extLst>
              <a:ext uri="{FF2B5EF4-FFF2-40B4-BE49-F238E27FC236}">
                <a16:creationId xmlns:a16="http://schemas.microsoft.com/office/drawing/2014/main" id="{2E4EA78B-1ED2-4F6B-986F-F2D4EA2E57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60326" y="1686705"/>
            <a:ext cx="1832434" cy="1720245"/>
          </a:xfrm>
          <a:prstGeom prst="rect">
            <a:avLst/>
          </a:prstGeom>
        </p:spPr>
      </p:pic>
      <p:pic>
        <p:nvPicPr>
          <p:cNvPr id="17" name="그림 16">
            <a:extLst>
              <a:ext uri="{FF2B5EF4-FFF2-40B4-BE49-F238E27FC236}">
                <a16:creationId xmlns:a16="http://schemas.microsoft.com/office/drawing/2014/main" id="{B66C7A8C-4FC8-4C67-801C-3CD4A71A03A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0802" y="4307189"/>
            <a:ext cx="1869472" cy="1720245"/>
          </a:xfrm>
          <a:prstGeom prst="rect">
            <a:avLst/>
          </a:prstGeom>
        </p:spPr>
      </p:pic>
      <p:pic>
        <p:nvPicPr>
          <p:cNvPr id="19" name="그림 18">
            <a:extLst>
              <a:ext uri="{FF2B5EF4-FFF2-40B4-BE49-F238E27FC236}">
                <a16:creationId xmlns:a16="http://schemas.microsoft.com/office/drawing/2014/main" id="{C17C6A1E-98A4-4D21-B4C5-585FD88B4EF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86589" y="4296286"/>
            <a:ext cx="1869472" cy="1731147"/>
          </a:xfrm>
          <a:prstGeom prst="rect">
            <a:avLst/>
          </a:prstGeom>
        </p:spPr>
      </p:pic>
      <p:pic>
        <p:nvPicPr>
          <p:cNvPr id="21" name="그림 20">
            <a:extLst>
              <a:ext uri="{FF2B5EF4-FFF2-40B4-BE49-F238E27FC236}">
                <a16:creationId xmlns:a16="http://schemas.microsoft.com/office/drawing/2014/main" id="{A6ED0A8E-D8EB-4EFD-B919-E2607F4EBBE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179782" y="4307188"/>
            <a:ext cx="1832435" cy="1731147"/>
          </a:xfrm>
          <a:prstGeom prst="rect">
            <a:avLst/>
          </a:prstGeom>
        </p:spPr>
      </p:pic>
      <p:pic>
        <p:nvPicPr>
          <p:cNvPr id="23" name="그림 22">
            <a:extLst>
              <a:ext uri="{FF2B5EF4-FFF2-40B4-BE49-F238E27FC236}">
                <a16:creationId xmlns:a16="http://schemas.microsoft.com/office/drawing/2014/main" id="{65AEAD90-D4AF-4C65-AE47-58672F87C47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334755" y="4296286"/>
            <a:ext cx="1832435" cy="1720245"/>
          </a:xfrm>
          <a:prstGeom prst="rect">
            <a:avLst/>
          </a:prstGeom>
        </p:spPr>
      </p:pic>
      <p:pic>
        <p:nvPicPr>
          <p:cNvPr id="25" name="그림 24">
            <a:extLst>
              <a:ext uri="{FF2B5EF4-FFF2-40B4-BE49-F238E27FC236}">
                <a16:creationId xmlns:a16="http://schemas.microsoft.com/office/drawing/2014/main" id="{4B8F34DA-6392-458D-BA33-1E604BF3D18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484329" y="1682837"/>
            <a:ext cx="1869471" cy="1720245"/>
          </a:xfrm>
          <a:prstGeom prst="rect">
            <a:avLst/>
          </a:prstGeom>
        </p:spPr>
      </p:pic>
      <p:sp>
        <p:nvSpPr>
          <p:cNvPr id="26" name="TextBox 25">
            <a:extLst>
              <a:ext uri="{FF2B5EF4-FFF2-40B4-BE49-F238E27FC236}">
                <a16:creationId xmlns:a16="http://schemas.microsoft.com/office/drawing/2014/main" id="{D315A18B-F28A-425A-BA22-CDC7B337452B}"/>
              </a:ext>
            </a:extLst>
          </p:cNvPr>
          <p:cNvSpPr txBox="1"/>
          <p:nvPr/>
        </p:nvSpPr>
        <p:spPr>
          <a:xfrm>
            <a:off x="1030705" y="3495558"/>
            <a:ext cx="1552074" cy="369332"/>
          </a:xfrm>
          <a:prstGeom prst="rect">
            <a:avLst/>
          </a:prstGeom>
          <a:noFill/>
        </p:spPr>
        <p:txBody>
          <a:bodyPr wrap="square" rtlCol="0">
            <a:spAutoFit/>
          </a:bodyPr>
          <a:lstStyle/>
          <a:p>
            <a:r>
              <a:rPr lang="en-US" altLang="ko-KR" dirty="0"/>
              <a:t>center</a:t>
            </a:r>
            <a:endParaRPr lang="ko-KR" altLang="en-US" dirty="0"/>
          </a:p>
        </p:txBody>
      </p:sp>
      <p:sp>
        <p:nvSpPr>
          <p:cNvPr id="27" name="TextBox 26">
            <a:extLst>
              <a:ext uri="{FF2B5EF4-FFF2-40B4-BE49-F238E27FC236}">
                <a16:creationId xmlns:a16="http://schemas.microsoft.com/office/drawing/2014/main" id="{06E4BACE-BF1D-4E7D-8454-C4DFBB8E2CDE}"/>
              </a:ext>
            </a:extLst>
          </p:cNvPr>
          <p:cNvSpPr txBox="1"/>
          <p:nvPr/>
        </p:nvSpPr>
        <p:spPr>
          <a:xfrm>
            <a:off x="3396493" y="3495558"/>
            <a:ext cx="1552074" cy="369332"/>
          </a:xfrm>
          <a:prstGeom prst="rect">
            <a:avLst/>
          </a:prstGeom>
          <a:noFill/>
        </p:spPr>
        <p:txBody>
          <a:bodyPr wrap="square" rtlCol="0">
            <a:spAutoFit/>
          </a:bodyPr>
          <a:lstStyle/>
          <a:p>
            <a:r>
              <a:rPr lang="en-US" altLang="ko-KR" dirty="0"/>
              <a:t>donut</a:t>
            </a:r>
            <a:endParaRPr lang="ko-KR" altLang="en-US" dirty="0"/>
          </a:p>
        </p:txBody>
      </p:sp>
      <p:sp>
        <p:nvSpPr>
          <p:cNvPr id="28" name="TextBox 27">
            <a:extLst>
              <a:ext uri="{FF2B5EF4-FFF2-40B4-BE49-F238E27FC236}">
                <a16:creationId xmlns:a16="http://schemas.microsoft.com/office/drawing/2014/main" id="{49783151-5B74-435D-8843-B83B0B2C7225}"/>
              </a:ext>
            </a:extLst>
          </p:cNvPr>
          <p:cNvSpPr txBox="1"/>
          <p:nvPr/>
        </p:nvSpPr>
        <p:spPr>
          <a:xfrm>
            <a:off x="5460143" y="3495558"/>
            <a:ext cx="1552074" cy="369332"/>
          </a:xfrm>
          <a:prstGeom prst="rect">
            <a:avLst/>
          </a:prstGeom>
          <a:noFill/>
        </p:spPr>
        <p:txBody>
          <a:bodyPr wrap="square" rtlCol="0">
            <a:spAutoFit/>
          </a:bodyPr>
          <a:lstStyle/>
          <a:p>
            <a:r>
              <a:rPr lang="en-US" altLang="ko-KR" dirty="0"/>
              <a:t>Edge-local</a:t>
            </a:r>
            <a:endParaRPr lang="ko-KR" altLang="en-US" dirty="0"/>
          </a:p>
        </p:txBody>
      </p:sp>
      <p:sp>
        <p:nvSpPr>
          <p:cNvPr id="29" name="TextBox 28">
            <a:extLst>
              <a:ext uri="{FF2B5EF4-FFF2-40B4-BE49-F238E27FC236}">
                <a16:creationId xmlns:a16="http://schemas.microsoft.com/office/drawing/2014/main" id="{3335DE10-981F-44D9-B4FE-70F3843694ED}"/>
              </a:ext>
            </a:extLst>
          </p:cNvPr>
          <p:cNvSpPr txBox="1"/>
          <p:nvPr/>
        </p:nvSpPr>
        <p:spPr>
          <a:xfrm>
            <a:off x="7676171" y="3495558"/>
            <a:ext cx="1552074" cy="369332"/>
          </a:xfrm>
          <a:prstGeom prst="rect">
            <a:avLst/>
          </a:prstGeom>
          <a:noFill/>
        </p:spPr>
        <p:txBody>
          <a:bodyPr wrap="square" rtlCol="0">
            <a:spAutoFit/>
          </a:bodyPr>
          <a:lstStyle/>
          <a:p>
            <a:r>
              <a:rPr lang="en-US" altLang="ko-KR" dirty="0"/>
              <a:t>Edge-ring</a:t>
            </a:r>
            <a:endParaRPr lang="ko-KR" altLang="en-US" dirty="0"/>
          </a:p>
        </p:txBody>
      </p:sp>
      <p:sp>
        <p:nvSpPr>
          <p:cNvPr id="30" name="TextBox 29">
            <a:extLst>
              <a:ext uri="{FF2B5EF4-FFF2-40B4-BE49-F238E27FC236}">
                <a16:creationId xmlns:a16="http://schemas.microsoft.com/office/drawing/2014/main" id="{4A416675-1FF0-4CE3-AAF4-D938054071AF}"/>
              </a:ext>
            </a:extLst>
          </p:cNvPr>
          <p:cNvSpPr txBox="1"/>
          <p:nvPr/>
        </p:nvSpPr>
        <p:spPr>
          <a:xfrm>
            <a:off x="10054389" y="3495558"/>
            <a:ext cx="1552074" cy="369332"/>
          </a:xfrm>
          <a:prstGeom prst="rect">
            <a:avLst/>
          </a:prstGeom>
          <a:noFill/>
        </p:spPr>
        <p:txBody>
          <a:bodyPr wrap="square" rtlCol="0">
            <a:spAutoFit/>
          </a:bodyPr>
          <a:lstStyle/>
          <a:p>
            <a:r>
              <a:rPr lang="en-US" altLang="ko-KR" dirty="0"/>
              <a:t>scratch</a:t>
            </a:r>
            <a:endParaRPr lang="ko-KR" altLang="en-US" dirty="0"/>
          </a:p>
        </p:txBody>
      </p:sp>
      <p:sp>
        <p:nvSpPr>
          <p:cNvPr id="31" name="TextBox 30">
            <a:extLst>
              <a:ext uri="{FF2B5EF4-FFF2-40B4-BE49-F238E27FC236}">
                <a16:creationId xmlns:a16="http://schemas.microsoft.com/office/drawing/2014/main" id="{E1DF703E-6251-4DE9-94D1-674C61BA8AF1}"/>
              </a:ext>
            </a:extLst>
          </p:cNvPr>
          <p:cNvSpPr txBox="1"/>
          <p:nvPr/>
        </p:nvSpPr>
        <p:spPr>
          <a:xfrm>
            <a:off x="1201438" y="6123543"/>
            <a:ext cx="1552074" cy="369332"/>
          </a:xfrm>
          <a:prstGeom prst="rect">
            <a:avLst/>
          </a:prstGeom>
          <a:noFill/>
        </p:spPr>
        <p:txBody>
          <a:bodyPr wrap="square" rtlCol="0">
            <a:spAutoFit/>
          </a:bodyPr>
          <a:lstStyle/>
          <a:p>
            <a:r>
              <a:rPr lang="en-US" altLang="ko-KR"/>
              <a:t>local</a:t>
            </a:r>
            <a:endParaRPr lang="ko-KR" altLang="en-US" dirty="0"/>
          </a:p>
        </p:txBody>
      </p:sp>
      <p:sp>
        <p:nvSpPr>
          <p:cNvPr id="32" name="TextBox 31">
            <a:extLst>
              <a:ext uri="{FF2B5EF4-FFF2-40B4-BE49-F238E27FC236}">
                <a16:creationId xmlns:a16="http://schemas.microsoft.com/office/drawing/2014/main" id="{E39C3759-4857-44C6-8D1C-26136607AF45}"/>
              </a:ext>
            </a:extLst>
          </p:cNvPr>
          <p:cNvSpPr txBox="1"/>
          <p:nvPr/>
        </p:nvSpPr>
        <p:spPr>
          <a:xfrm>
            <a:off x="3396493" y="6123543"/>
            <a:ext cx="1552074" cy="369332"/>
          </a:xfrm>
          <a:prstGeom prst="rect">
            <a:avLst/>
          </a:prstGeom>
          <a:noFill/>
        </p:spPr>
        <p:txBody>
          <a:bodyPr wrap="square" rtlCol="0">
            <a:spAutoFit/>
          </a:bodyPr>
          <a:lstStyle/>
          <a:p>
            <a:r>
              <a:rPr lang="en-US" altLang="ko-KR" dirty="0"/>
              <a:t>Near-full</a:t>
            </a:r>
            <a:endParaRPr lang="ko-KR" altLang="en-US" dirty="0"/>
          </a:p>
        </p:txBody>
      </p:sp>
      <p:sp>
        <p:nvSpPr>
          <p:cNvPr id="33" name="TextBox 32">
            <a:extLst>
              <a:ext uri="{FF2B5EF4-FFF2-40B4-BE49-F238E27FC236}">
                <a16:creationId xmlns:a16="http://schemas.microsoft.com/office/drawing/2014/main" id="{2762BF4E-39B8-4A57-963E-A2AEF6F4BD17}"/>
              </a:ext>
            </a:extLst>
          </p:cNvPr>
          <p:cNvSpPr txBox="1"/>
          <p:nvPr/>
        </p:nvSpPr>
        <p:spPr>
          <a:xfrm>
            <a:off x="5708252" y="6143008"/>
            <a:ext cx="1552074" cy="369332"/>
          </a:xfrm>
          <a:prstGeom prst="rect">
            <a:avLst/>
          </a:prstGeom>
          <a:noFill/>
        </p:spPr>
        <p:txBody>
          <a:bodyPr wrap="square" rtlCol="0">
            <a:spAutoFit/>
          </a:bodyPr>
          <a:lstStyle/>
          <a:p>
            <a:r>
              <a:rPr lang="en-US" altLang="ko-KR" dirty="0"/>
              <a:t>none</a:t>
            </a:r>
            <a:endParaRPr lang="ko-KR" altLang="en-US" dirty="0"/>
          </a:p>
        </p:txBody>
      </p:sp>
      <p:sp>
        <p:nvSpPr>
          <p:cNvPr id="34" name="TextBox 33">
            <a:extLst>
              <a:ext uri="{FF2B5EF4-FFF2-40B4-BE49-F238E27FC236}">
                <a16:creationId xmlns:a16="http://schemas.microsoft.com/office/drawing/2014/main" id="{396AB179-A982-4071-B458-CD69AD96AB34}"/>
              </a:ext>
            </a:extLst>
          </p:cNvPr>
          <p:cNvSpPr txBox="1"/>
          <p:nvPr/>
        </p:nvSpPr>
        <p:spPr>
          <a:xfrm>
            <a:off x="7788466" y="6123543"/>
            <a:ext cx="1552074" cy="369332"/>
          </a:xfrm>
          <a:prstGeom prst="rect">
            <a:avLst/>
          </a:prstGeom>
          <a:noFill/>
        </p:spPr>
        <p:txBody>
          <a:bodyPr wrap="square" rtlCol="0">
            <a:spAutoFit/>
          </a:bodyPr>
          <a:lstStyle/>
          <a:p>
            <a:r>
              <a:rPr lang="en-US" altLang="ko-KR" dirty="0"/>
              <a:t>random</a:t>
            </a:r>
            <a:endParaRPr lang="ko-KR" altLang="en-US" dirty="0"/>
          </a:p>
        </p:txBody>
      </p:sp>
    </p:spTree>
    <p:extLst>
      <p:ext uri="{BB962C8B-B14F-4D97-AF65-F5344CB8AC3E}">
        <p14:creationId xmlns:p14="http://schemas.microsoft.com/office/powerpoint/2010/main" val="2228821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D5828C9-88D9-4B11-8D9C-491EE0A43E4C}"/>
              </a:ext>
            </a:extLst>
          </p:cNvPr>
          <p:cNvSpPr>
            <a:spLocks noGrp="1"/>
          </p:cNvSpPr>
          <p:nvPr>
            <p:ph type="title"/>
          </p:nvPr>
        </p:nvSpPr>
        <p:spPr/>
        <p:txBody>
          <a:bodyPr>
            <a:normAutofit/>
          </a:bodyPr>
          <a:lstStyle/>
          <a:p>
            <a:r>
              <a:rPr lang="ko-KR" altLang="en-US" sz="3200" dirty="0"/>
              <a:t>데이터셋 분석 </a:t>
            </a:r>
            <a:r>
              <a:rPr lang="en-US" altLang="ko-KR" sz="3200" dirty="0"/>
              <a:t>(</a:t>
            </a:r>
            <a:r>
              <a:rPr lang="ko-KR" altLang="en-US" sz="3200" dirty="0"/>
              <a:t>정성적 레이블링의 근거</a:t>
            </a:r>
            <a:r>
              <a:rPr lang="en-US" altLang="ko-KR" sz="3200" dirty="0"/>
              <a:t>)[1]</a:t>
            </a:r>
            <a:endParaRPr lang="ko-KR" altLang="en-US" sz="3200" dirty="0"/>
          </a:p>
        </p:txBody>
      </p:sp>
      <p:sp>
        <p:nvSpPr>
          <p:cNvPr id="3" name="내용 개체 틀 2">
            <a:extLst>
              <a:ext uri="{FF2B5EF4-FFF2-40B4-BE49-F238E27FC236}">
                <a16:creationId xmlns:a16="http://schemas.microsoft.com/office/drawing/2014/main" id="{6E14CC97-4EC3-43B6-A564-EFF2DC8A6B1D}"/>
              </a:ext>
            </a:extLst>
          </p:cNvPr>
          <p:cNvSpPr>
            <a:spLocks noGrp="1"/>
          </p:cNvSpPr>
          <p:nvPr>
            <p:ph idx="1"/>
          </p:nvPr>
        </p:nvSpPr>
        <p:spPr/>
        <p:txBody>
          <a:bodyPr>
            <a:normAutofit fontScale="92500" lnSpcReduction="10000"/>
          </a:bodyPr>
          <a:lstStyle/>
          <a:p>
            <a:r>
              <a:rPr lang="en-US" altLang="ko-KR" sz="2400" dirty="0"/>
              <a:t>center : </a:t>
            </a:r>
            <a:r>
              <a:rPr lang="ko-KR" altLang="en-US" sz="2400" dirty="0"/>
              <a:t>불량 패턴이 웨이퍼 정 가운데에 위치한 경우</a:t>
            </a:r>
            <a:endParaRPr lang="en-US" altLang="ko-KR" sz="2400" dirty="0"/>
          </a:p>
          <a:p>
            <a:r>
              <a:rPr lang="en-US" altLang="ko-KR" sz="2400" dirty="0"/>
              <a:t>edge : </a:t>
            </a:r>
            <a:r>
              <a:rPr lang="ko-KR" altLang="en-US" sz="2400" dirty="0"/>
              <a:t>불량 패턴이 웨이퍼 가장자리에 위치한 경우</a:t>
            </a:r>
            <a:endParaRPr lang="en-US" altLang="ko-KR" sz="2400" dirty="0"/>
          </a:p>
          <a:p>
            <a:r>
              <a:rPr lang="en-US" altLang="ko-KR" sz="2400" dirty="0"/>
              <a:t>scratch : </a:t>
            </a:r>
            <a:r>
              <a:rPr lang="ko-KR" altLang="en-US" sz="2400" dirty="0"/>
              <a:t>불량 패턴이 얇은 선의 형태로 위치한 경우</a:t>
            </a:r>
            <a:endParaRPr lang="en-US" altLang="ko-KR" sz="2400" dirty="0"/>
          </a:p>
          <a:p>
            <a:r>
              <a:rPr lang="en-US" altLang="ko-KR" sz="2400" dirty="0"/>
              <a:t>edge-ring : </a:t>
            </a:r>
            <a:r>
              <a:rPr lang="ko-KR" altLang="en-US" sz="2400" dirty="0"/>
              <a:t>불량 패턴이 안이 고리 형태 혹은 고리의 일부의 형태를 가질 경우</a:t>
            </a:r>
            <a:endParaRPr lang="en-US" altLang="ko-KR" sz="2400" dirty="0"/>
          </a:p>
          <a:p>
            <a:r>
              <a:rPr lang="en-US" altLang="ko-KR" sz="2400" dirty="0"/>
              <a:t>local : </a:t>
            </a:r>
            <a:r>
              <a:rPr lang="ko-KR" altLang="en-US" sz="2400" dirty="0"/>
              <a:t>불량 패턴이 볼록하며</a:t>
            </a:r>
            <a:r>
              <a:rPr lang="en-US" altLang="ko-KR" sz="2400" dirty="0"/>
              <a:t>(Convex) </a:t>
            </a:r>
            <a:r>
              <a:rPr lang="ko-KR" altLang="en-US" sz="2400" dirty="0"/>
              <a:t>두께 있는 덩어리 형태를 가질 경우</a:t>
            </a:r>
            <a:endParaRPr lang="en-US" altLang="ko-KR" sz="2400" dirty="0"/>
          </a:p>
          <a:p>
            <a:r>
              <a:rPr lang="en-US" altLang="ko-KR" sz="2400" dirty="0"/>
              <a:t>edge-local : </a:t>
            </a:r>
            <a:r>
              <a:rPr lang="ko-KR" altLang="en-US" sz="2400" dirty="0"/>
              <a:t>불량 패턴이 웨이퍼 가장자리에 위치하며</a:t>
            </a:r>
            <a:r>
              <a:rPr lang="en-US" altLang="ko-KR" sz="2400" dirty="0"/>
              <a:t>, </a:t>
            </a:r>
            <a:r>
              <a:rPr lang="ko-KR" altLang="en-US" sz="2400" dirty="0"/>
              <a:t>볼록하며</a:t>
            </a:r>
            <a:r>
              <a:rPr lang="en-US" altLang="ko-KR" sz="2400" dirty="0"/>
              <a:t>(Convex) </a:t>
            </a:r>
            <a:r>
              <a:rPr lang="ko-KR" altLang="en-US" sz="2400" dirty="0"/>
              <a:t>두께 있는 덩어리 형태를 가질 경우</a:t>
            </a:r>
            <a:endParaRPr lang="en-US" altLang="ko-KR" sz="2400" dirty="0"/>
          </a:p>
          <a:p>
            <a:r>
              <a:rPr lang="en-US" altLang="ko-KR" sz="2400" dirty="0"/>
              <a:t>none : </a:t>
            </a:r>
            <a:r>
              <a:rPr lang="ko-KR" altLang="en-US" sz="2400" dirty="0"/>
              <a:t>웨이퍼 맵 상에 군집을 이룬 불량 칩이 없을 경우</a:t>
            </a:r>
            <a:endParaRPr lang="en-US" altLang="ko-KR" sz="2400" dirty="0"/>
          </a:p>
          <a:p>
            <a:r>
              <a:rPr lang="en-US" altLang="ko-KR" sz="2400" dirty="0"/>
              <a:t>near-full : </a:t>
            </a:r>
            <a:r>
              <a:rPr lang="ko-KR" altLang="en-US" sz="2400" dirty="0"/>
              <a:t>웨이퍼 맵 상에 군집을 이룬 불량 칩이 대부분 일 경우</a:t>
            </a:r>
            <a:endParaRPr lang="en-US" altLang="ko-KR" sz="2400" dirty="0"/>
          </a:p>
          <a:p>
            <a:r>
              <a:rPr lang="en-US" altLang="ko-KR" sz="2400" dirty="0"/>
              <a:t>random : </a:t>
            </a:r>
            <a:r>
              <a:rPr lang="ko-KR" altLang="en-US" sz="2400" dirty="0"/>
              <a:t>웨이퍼 맵 상에 군집을 이룬 불량 칩이 </a:t>
            </a:r>
            <a:r>
              <a:rPr lang="en-US" altLang="ko-KR" sz="2400" dirty="0"/>
              <a:t>near-full</a:t>
            </a:r>
            <a:r>
              <a:rPr lang="ko-KR" altLang="en-US" sz="2400" dirty="0"/>
              <a:t>보다 적고 </a:t>
            </a:r>
            <a:r>
              <a:rPr lang="en-US" altLang="ko-KR" sz="2400" dirty="0"/>
              <a:t>none</a:t>
            </a:r>
            <a:r>
              <a:rPr lang="ko-KR" altLang="en-US" sz="2400" dirty="0"/>
              <a:t>보다 많을 경우</a:t>
            </a:r>
            <a:endParaRPr lang="en-US" altLang="ko-KR" sz="2400" dirty="0"/>
          </a:p>
          <a:p>
            <a:endParaRPr lang="ko-KR" altLang="en-US" dirty="0"/>
          </a:p>
        </p:txBody>
      </p:sp>
      <p:sp>
        <p:nvSpPr>
          <p:cNvPr id="4" name="내용 개체 틀 2">
            <a:extLst>
              <a:ext uri="{FF2B5EF4-FFF2-40B4-BE49-F238E27FC236}">
                <a16:creationId xmlns:a16="http://schemas.microsoft.com/office/drawing/2014/main" id="{2CB14CA8-C42E-4F86-A7BA-2D40AE429533}"/>
              </a:ext>
            </a:extLst>
          </p:cNvPr>
          <p:cNvSpPr txBox="1">
            <a:spLocks/>
          </p:cNvSpPr>
          <p:nvPr/>
        </p:nvSpPr>
        <p:spPr>
          <a:xfrm>
            <a:off x="838200" y="6311900"/>
            <a:ext cx="10515600" cy="797259"/>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a:t>[1] '</a:t>
            </a:r>
            <a:r>
              <a:rPr lang="ko-KR" altLang="en-US" sz="2000"/>
              <a:t>웨이퍼 맵의 정량적 분류 체계 개발</a:t>
            </a:r>
            <a:r>
              <a:rPr lang="en-US" altLang="ko-KR" sz="2000"/>
              <a:t>’ ,</a:t>
            </a:r>
            <a:r>
              <a:rPr lang="ko-KR" altLang="en-US" sz="2000"/>
              <a:t>포항공과대학교 산업경영공학과 </a:t>
            </a:r>
            <a:r>
              <a:rPr lang="en-US" altLang="ko-KR" sz="2000"/>
              <a:t>,</a:t>
            </a:r>
            <a:r>
              <a:rPr lang="ko-KR" altLang="en-US" sz="2000"/>
              <a:t>최승현 외</a:t>
            </a:r>
            <a:endParaRPr lang="ko-KR" altLang="en-US" sz="2000" dirty="0"/>
          </a:p>
        </p:txBody>
      </p:sp>
    </p:spTree>
    <p:extLst>
      <p:ext uri="{BB962C8B-B14F-4D97-AF65-F5344CB8AC3E}">
        <p14:creationId xmlns:p14="http://schemas.microsoft.com/office/powerpoint/2010/main" val="29026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9EF2DF6-64F0-40B5-B947-DAE14E547D6F}"/>
              </a:ext>
            </a:extLst>
          </p:cNvPr>
          <p:cNvSpPr>
            <a:spLocks noGrp="1"/>
          </p:cNvSpPr>
          <p:nvPr>
            <p:ph type="title"/>
          </p:nvPr>
        </p:nvSpPr>
        <p:spPr/>
        <p:txBody>
          <a:bodyPr>
            <a:normAutofit/>
          </a:bodyPr>
          <a:lstStyle/>
          <a:p>
            <a:r>
              <a:rPr lang="ko-KR" altLang="en-US" sz="3200" dirty="0"/>
              <a:t>데이터셋 분석 </a:t>
            </a:r>
            <a:r>
              <a:rPr lang="en-US" altLang="ko-KR" sz="3200" dirty="0"/>
              <a:t>(</a:t>
            </a:r>
            <a:r>
              <a:rPr lang="ko-KR" altLang="en-US" sz="3200" dirty="0"/>
              <a:t>결함원인과 레이블링 연결</a:t>
            </a:r>
            <a:r>
              <a:rPr lang="en-US" altLang="ko-KR" sz="3200" dirty="0"/>
              <a:t>)[2]</a:t>
            </a:r>
            <a:endParaRPr lang="ko-KR" altLang="en-US" sz="3200" dirty="0"/>
          </a:p>
        </p:txBody>
      </p:sp>
      <p:sp>
        <p:nvSpPr>
          <p:cNvPr id="3" name="내용 개체 틀 2">
            <a:extLst>
              <a:ext uri="{FF2B5EF4-FFF2-40B4-BE49-F238E27FC236}">
                <a16:creationId xmlns:a16="http://schemas.microsoft.com/office/drawing/2014/main" id="{C2BED6A2-42F4-49EF-999B-B8C0886B1E62}"/>
              </a:ext>
            </a:extLst>
          </p:cNvPr>
          <p:cNvSpPr>
            <a:spLocks noGrp="1"/>
          </p:cNvSpPr>
          <p:nvPr>
            <p:ph idx="1"/>
          </p:nvPr>
        </p:nvSpPr>
        <p:spPr/>
        <p:txBody>
          <a:bodyPr/>
          <a:lstStyle/>
          <a:p>
            <a:r>
              <a:rPr lang="en-US" altLang="ko-KR" sz="2200" dirty="0"/>
              <a:t>center type : due to abnormality of RF(Radio Frequency) power, abnormality in liquid pressure, due to velocity on the outside of the wafer is fast.[3]</a:t>
            </a:r>
          </a:p>
          <a:p>
            <a:r>
              <a:rPr lang="en-US" altLang="ko-KR" sz="2200" dirty="0"/>
              <a:t>local type : due to slit valve leak, abnormality during robot </a:t>
            </a:r>
            <a:r>
              <a:rPr lang="en-US" altLang="ko-KR" sz="2200" dirty="0" err="1"/>
              <a:t>handsoff</a:t>
            </a:r>
            <a:r>
              <a:rPr lang="en-US" altLang="ko-KR" sz="2200" dirty="0"/>
              <a:t> or abnormality in the pump.</a:t>
            </a:r>
          </a:p>
          <a:p>
            <a:r>
              <a:rPr lang="en-US" altLang="ko-KR" sz="2200" dirty="0"/>
              <a:t>random type : due to contaminated pipes, abnormality in showerhead, or abnormality in control wafers.</a:t>
            </a:r>
          </a:p>
          <a:p>
            <a:r>
              <a:rPr lang="en-US" altLang="ko-KR" sz="2200" dirty="0"/>
              <a:t>scratch type : mainly due to abnormality during robot </a:t>
            </a:r>
            <a:r>
              <a:rPr lang="en-US" altLang="ko-KR" sz="2200" dirty="0" err="1"/>
              <a:t>handsoff</a:t>
            </a:r>
            <a:r>
              <a:rPr lang="en-US" altLang="ko-KR" sz="2200" dirty="0"/>
              <a:t> or wafer impacts.</a:t>
            </a:r>
          </a:p>
          <a:p>
            <a:pPr marL="0" indent="0">
              <a:buNone/>
            </a:pPr>
            <a:endParaRPr lang="ko-KR" altLang="en-US" dirty="0"/>
          </a:p>
        </p:txBody>
      </p:sp>
      <p:sp>
        <p:nvSpPr>
          <p:cNvPr id="4" name="내용 개체 틀 2">
            <a:extLst>
              <a:ext uri="{FF2B5EF4-FFF2-40B4-BE49-F238E27FC236}">
                <a16:creationId xmlns:a16="http://schemas.microsoft.com/office/drawing/2014/main" id="{1731F51B-30CA-46FD-832B-EBE4E0C90E64}"/>
              </a:ext>
            </a:extLst>
          </p:cNvPr>
          <p:cNvSpPr txBox="1">
            <a:spLocks/>
          </p:cNvSpPr>
          <p:nvPr/>
        </p:nvSpPr>
        <p:spPr>
          <a:xfrm>
            <a:off x="838200" y="6311900"/>
            <a:ext cx="10515600" cy="797259"/>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2000" dirty="0"/>
              <a:t>[3] ‘bull’s eye effects</a:t>
            </a:r>
            <a:r>
              <a:rPr lang="ko-KR" altLang="en-US" sz="2000" dirty="0"/>
              <a:t>를 줄이기 위한 </a:t>
            </a:r>
            <a:r>
              <a:rPr lang="en-US" altLang="ko-KR" sz="2000" dirty="0"/>
              <a:t>CMP System</a:t>
            </a:r>
            <a:r>
              <a:rPr lang="ko-KR" altLang="en-US" sz="2000" dirty="0"/>
              <a:t>의 최적화 설계에 관한 연구</a:t>
            </a:r>
            <a:r>
              <a:rPr lang="en-US" altLang="ko-KR" sz="2000" dirty="0"/>
              <a:t>’, Byung </a:t>
            </a:r>
            <a:r>
              <a:rPr lang="en-US" altLang="ko-KR" sz="2000" dirty="0" err="1"/>
              <a:t>Hoon</a:t>
            </a:r>
            <a:r>
              <a:rPr lang="en-US" altLang="ko-KR" sz="2000" dirty="0"/>
              <a:t> </a:t>
            </a:r>
            <a:r>
              <a:rPr lang="en-US" altLang="ko-KR" sz="2000" dirty="0" err="1"/>
              <a:t>Jeong</a:t>
            </a:r>
            <a:r>
              <a:rPr lang="en-US" altLang="ko-KR" sz="2000" dirty="0"/>
              <a:t> at el.</a:t>
            </a:r>
            <a:endParaRPr lang="ko-KR" altLang="en-US" sz="2000" dirty="0"/>
          </a:p>
        </p:txBody>
      </p:sp>
      <p:sp>
        <p:nvSpPr>
          <p:cNvPr id="5" name="내용 개체 틀 2">
            <a:extLst>
              <a:ext uri="{FF2B5EF4-FFF2-40B4-BE49-F238E27FC236}">
                <a16:creationId xmlns:a16="http://schemas.microsoft.com/office/drawing/2014/main" id="{0A26787C-A631-4B3D-8FFB-1D12B403F523}"/>
              </a:ext>
            </a:extLst>
          </p:cNvPr>
          <p:cNvSpPr txBox="1">
            <a:spLocks/>
          </p:cNvSpPr>
          <p:nvPr/>
        </p:nvSpPr>
        <p:spPr>
          <a:xfrm>
            <a:off x="838200" y="5778333"/>
            <a:ext cx="10515600" cy="797259"/>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2000" dirty="0"/>
              <a:t>[2] ‘Inspection and Classification of Semiconductor wafer Surface Defects Using CNN Deep Learning Networks, 2020, Jong-</a:t>
            </a:r>
            <a:r>
              <a:rPr lang="en-US" altLang="ko-KR" sz="2000" dirty="0" err="1"/>
              <a:t>chih</a:t>
            </a:r>
            <a:r>
              <a:rPr lang="en-US" altLang="ko-KR" sz="2000" dirty="0"/>
              <a:t> </a:t>
            </a:r>
            <a:r>
              <a:rPr lang="en-US" altLang="ko-KR" sz="2000" dirty="0" err="1"/>
              <a:t>chein</a:t>
            </a:r>
            <a:r>
              <a:rPr lang="en-US" altLang="ko-KR" sz="2000" dirty="0"/>
              <a:t> at el.</a:t>
            </a:r>
            <a:endParaRPr lang="ko-KR" altLang="en-US" sz="2000" dirty="0"/>
          </a:p>
        </p:txBody>
      </p:sp>
    </p:spTree>
    <p:extLst>
      <p:ext uri="{BB962C8B-B14F-4D97-AF65-F5344CB8AC3E}">
        <p14:creationId xmlns:p14="http://schemas.microsoft.com/office/powerpoint/2010/main" val="3994966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DE18D08-C508-4671-9A43-F56FD1D73A00}"/>
              </a:ext>
            </a:extLst>
          </p:cNvPr>
          <p:cNvSpPr>
            <a:spLocks noGrp="1"/>
          </p:cNvSpPr>
          <p:nvPr>
            <p:ph type="title"/>
          </p:nvPr>
        </p:nvSpPr>
        <p:spPr/>
        <p:txBody>
          <a:bodyPr>
            <a:normAutofit/>
          </a:bodyPr>
          <a:lstStyle/>
          <a:p>
            <a:r>
              <a:rPr lang="ko-KR" altLang="en-US" sz="3200" dirty="0"/>
              <a:t>데이터셋 분석 </a:t>
            </a:r>
            <a:r>
              <a:rPr lang="en-US" altLang="ko-KR" sz="3200" dirty="0"/>
              <a:t>(</a:t>
            </a:r>
            <a:r>
              <a:rPr lang="ko-KR" altLang="en-US" sz="3200" dirty="0"/>
              <a:t>결함원인과 레이블링 연결</a:t>
            </a:r>
            <a:r>
              <a:rPr lang="en-US" altLang="ko-KR" sz="3200" dirty="0"/>
              <a:t>)</a:t>
            </a:r>
            <a:endParaRPr lang="ko-KR" altLang="en-US" sz="3200" dirty="0"/>
          </a:p>
        </p:txBody>
      </p:sp>
      <p:sp>
        <p:nvSpPr>
          <p:cNvPr id="3" name="내용 개체 틀 2">
            <a:extLst>
              <a:ext uri="{FF2B5EF4-FFF2-40B4-BE49-F238E27FC236}">
                <a16:creationId xmlns:a16="http://schemas.microsoft.com/office/drawing/2014/main" id="{A4E6C4FC-157E-4D0C-857E-285FC837BBAC}"/>
              </a:ext>
            </a:extLst>
          </p:cNvPr>
          <p:cNvSpPr>
            <a:spLocks noGrp="1"/>
          </p:cNvSpPr>
          <p:nvPr>
            <p:ph idx="1"/>
          </p:nvPr>
        </p:nvSpPr>
        <p:spPr/>
        <p:txBody>
          <a:bodyPr>
            <a:normAutofit/>
          </a:bodyPr>
          <a:lstStyle/>
          <a:p>
            <a:r>
              <a:rPr lang="en-US" altLang="ko-KR" sz="2200" dirty="0"/>
              <a:t>donut type : Plasma-induced oxide damage can be modelled as damage produced by electrical current or voltage stress. Plasma processing causes MOSFET parameter degradation, from which one can deduce the plasma charging current. The effect of plasma etching on silicon–oxide interface reliability is also presented. The interface traps generated by plasma processing can be passivated with a forming gas anneal.</a:t>
            </a:r>
          </a:p>
          <a:p>
            <a:r>
              <a:rPr lang="en-US" altLang="ko-KR" sz="2200" dirty="0"/>
              <a:t>edge-ring type : due to polishing pressure, the velocity of the polishing head and the table, the processing time for the wafer, the chemical reactions occurring on the wafer surface, the hydrodynamic condition of the slurry, and the properties of the pad.[5]</a:t>
            </a:r>
          </a:p>
        </p:txBody>
      </p:sp>
      <p:sp>
        <p:nvSpPr>
          <p:cNvPr id="4" name="내용 개체 틀 2">
            <a:extLst>
              <a:ext uri="{FF2B5EF4-FFF2-40B4-BE49-F238E27FC236}">
                <a16:creationId xmlns:a16="http://schemas.microsoft.com/office/drawing/2014/main" id="{E3EB0D6C-7E90-4A46-AF46-96EDD55D5B3D}"/>
              </a:ext>
            </a:extLst>
          </p:cNvPr>
          <p:cNvSpPr txBox="1">
            <a:spLocks/>
          </p:cNvSpPr>
          <p:nvPr/>
        </p:nvSpPr>
        <p:spPr>
          <a:xfrm>
            <a:off x="838200" y="6311900"/>
            <a:ext cx="10515600" cy="797259"/>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2000" dirty="0"/>
              <a:t>[5] ‘Planarization of Wafer Edge Profile in Chemical Mechanical Polishing’, </a:t>
            </a:r>
            <a:r>
              <a:rPr lang="en-US" altLang="ko-KR" sz="2000" dirty="0" err="1"/>
              <a:t>Yeongbong</a:t>
            </a:r>
            <a:r>
              <a:rPr lang="en-US" altLang="ko-KR" sz="2000" dirty="0"/>
              <a:t> Park at el.</a:t>
            </a:r>
            <a:endParaRPr lang="ko-KR" altLang="en-US" sz="2000" dirty="0"/>
          </a:p>
        </p:txBody>
      </p:sp>
      <p:sp>
        <p:nvSpPr>
          <p:cNvPr id="5" name="내용 개체 틀 2">
            <a:extLst>
              <a:ext uri="{FF2B5EF4-FFF2-40B4-BE49-F238E27FC236}">
                <a16:creationId xmlns:a16="http://schemas.microsoft.com/office/drawing/2014/main" id="{C2FA1740-8D15-404F-A2AC-5965C7738CAB}"/>
              </a:ext>
            </a:extLst>
          </p:cNvPr>
          <p:cNvSpPr txBox="1">
            <a:spLocks/>
          </p:cNvSpPr>
          <p:nvPr/>
        </p:nvSpPr>
        <p:spPr>
          <a:xfrm>
            <a:off x="838200" y="5778333"/>
            <a:ext cx="10515600" cy="797259"/>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2000" dirty="0"/>
              <a:t>[4] ‘Thin gate oxide damage due to plasma processing’ , H C Shin and </a:t>
            </a:r>
            <a:r>
              <a:rPr lang="en-US" altLang="ko-KR" sz="2000" dirty="0" err="1"/>
              <a:t>Chenming</a:t>
            </a:r>
            <a:r>
              <a:rPr lang="en-US" altLang="ko-KR" sz="2000" dirty="0"/>
              <a:t> Hu 1996 </a:t>
            </a:r>
            <a:r>
              <a:rPr lang="en-US" altLang="ko-KR" sz="2000" i="1" dirty="0" err="1"/>
              <a:t>Semicond</a:t>
            </a:r>
            <a:r>
              <a:rPr lang="en-US" altLang="ko-KR" sz="2000" i="1" dirty="0"/>
              <a:t>. Sci. Technol. </a:t>
            </a:r>
            <a:r>
              <a:rPr lang="en-US" altLang="ko-KR" sz="2000" b="1" dirty="0"/>
              <a:t>11 </a:t>
            </a:r>
            <a:r>
              <a:rPr lang="en-US" altLang="ko-KR" sz="2000" dirty="0"/>
              <a:t>463</a:t>
            </a:r>
          </a:p>
          <a:p>
            <a:pPr marL="0" indent="0">
              <a:buNone/>
            </a:pPr>
            <a:endParaRPr lang="ko-KR" altLang="en-US" sz="2000" dirty="0"/>
          </a:p>
        </p:txBody>
      </p:sp>
    </p:spTree>
    <p:extLst>
      <p:ext uri="{BB962C8B-B14F-4D97-AF65-F5344CB8AC3E}">
        <p14:creationId xmlns:p14="http://schemas.microsoft.com/office/powerpoint/2010/main" val="716256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63C9E86-0A81-4B0D-954C-7078456F6F6C}"/>
              </a:ext>
            </a:extLst>
          </p:cNvPr>
          <p:cNvSpPr>
            <a:spLocks noGrp="1"/>
          </p:cNvSpPr>
          <p:nvPr>
            <p:ph type="title"/>
          </p:nvPr>
        </p:nvSpPr>
        <p:spPr/>
        <p:txBody>
          <a:bodyPr>
            <a:normAutofit/>
          </a:bodyPr>
          <a:lstStyle/>
          <a:p>
            <a:r>
              <a:rPr lang="ko-KR" altLang="en-US" sz="3200" dirty="0"/>
              <a:t>전체 </a:t>
            </a:r>
            <a:r>
              <a:rPr lang="en-US" altLang="ko-KR" sz="3200" dirty="0"/>
              <a:t>flow</a:t>
            </a:r>
            <a:r>
              <a:rPr lang="ko-KR" altLang="en-US" sz="3200" dirty="0"/>
              <a:t>에 대한 요약</a:t>
            </a:r>
          </a:p>
        </p:txBody>
      </p:sp>
      <p:pic>
        <p:nvPicPr>
          <p:cNvPr id="5" name="내용 개체 틀 4">
            <a:extLst>
              <a:ext uri="{FF2B5EF4-FFF2-40B4-BE49-F238E27FC236}">
                <a16:creationId xmlns:a16="http://schemas.microsoft.com/office/drawing/2014/main" id="{C6527044-E3DE-488D-94B8-31C7869BEF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7187214" cy="4637644"/>
          </a:xfrm>
        </p:spPr>
      </p:pic>
    </p:spTree>
    <p:extLst>
      <p:ext uri="{BB962C8B-B14F-4D97-AF65-F5344CB8AC3E}">
        <p14:creationId xmlns:p14="http://schemas.microsoft.com/office/powerpoint/2010/main" val="728431480"/>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1295</TotalTime>
  <Words>1701</Words>
  <Application>Microsoft Office PowerPoint</Application>
  <PresentationFormat>와이드스크린</PresentationFormat>
  <Paragraphs>230</Paragraphs>
  <Slides>22</Slides>
  <Notes>0</Notes>
  <HiddenSlides>0</HiddenSlides>
  <MMClips>1</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22</vt:i4>
      </vt:variant>
    </vt:vector>
  </HeadingPairs>
  <TitlesOfParts>
    <vt:vector size="26" baseType="lpstr">
      <vt:lpstr>맑은 고딕</vt:lpstr>
      <vt:lpstr>Arial</vt:lpstr>
      <vt:lpstr>Wingdings</vt:lpstr>
      <vt:lpstr>Office 테마</vt:lpstr>
      <vt:lpstr>wafer map defect classification by deep learning</vt:lpstr>
      <vt:lpstr>목차</vt:lpstr>
      <vt:lpstr>프로젝트 개요</vt:lpstr>
      <vt:lpstr>데이터셋 분석</vt:lpstr>
      <vt:lpstr>데이터셋 분석 (레이블링)</vt:lpstr>
      <vt:lpstr>데이터셋 분석 (정성적 레이블링의 근거)[1]</vt:lpstr>
      <vt:lpstr>데이터셋 분석 (결함원인과 레이블링 연결)[2]</vt:lpstr>
      <vt:lpstr>데이터셋 분석 (결함원인과 레이블링 연결)</vt:lpstr>
      <vt:lpstr>전체 flow에 대한 요약</vt:lpstr>
      <vt:lpstr>데이터셋 전처리            </vt:lpstr>
      <vt:lpstr>데이터셋 분리</vt:lpstr>
      <vt:lpstr>모델,하이퍼 파라미터</vt:lpstr>
      <vt:lpstr>k-fold cross validation을 통한 모델평가</vt:lpstr>
      <vt:lpstr>모델,하이퍼 파라미터,Over fitting에 대한 문제 해결</vt:lpstr>
      <vt:lpstr>성능평가 (정확도) (수정)</vt:lpstr>
      <vt:lpstr>훈련되지 않은 이미지 전처리</vt:lpstr>
      <vt:lpstr>정성적 레이블링 기준에 따라 만들어진 image에 대한 성능 평가 ,정확도</vt:lpstr>
      <vt:lpstr>분류 시연 동영상</vt:lpstr>
      <vt:lpstr>분류 실패 케이스 분석</vt:lpstr>
      <vt:lpstr>(Donut, Near-full 제외)  정성적 레이블링 기준에 따른 image에 대한 성능평가</vt:lpstr>
      <vt:lpstr>결론</vt:lpstr>
      <vt:lpstr>프로젝트의 기대효과</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learning을 이용한 wafer map failure pattern classification</dc:title>
  <dc:creator>Administrator</dc:creator>
  <cp:lastModifiedBy>admin</cp:lastModifiedBy>
  <cp:revision>113</cp:revision>
  <dcterms:created xsi:type="dcterms:W3CDTF">2021-05-21T09:37:08Z</dcterms:created>
  <dcterms:modified xsi:type="dcterms:W3CDTF">2021-06-01T17:14:51Z</dcterms:modified>
</cp:coreProperties>
</file>