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rtl="0" algn="ctr">
              <a:spcBef>
                <a:spcPts val="0"/>
              </a:spcBef>
              <a:buClr>
                <a:schemeClr val="dk2"/>
              </a:buClr>
              <a:buSzPts val="12000"/>
              <a:buNone/>
              <a:defRPr sz="12000">
                <a:solidFill>
                  <a:schemeClr val="dk2"/>
                </a:solidFill>
              </a:defRPr>
            </a:lvl1pPr>
            <a:lvl2pPr lvl="1" rtl="0" algn="ctr">
              <a:spcBef>
                <a:spcPts val="0"/>
              </a:spcBef>
              <a:buClr>
                <a:schemeClr val="dk2"/>
              </a:buClr>
              <a:buSzPts val="12000"/>
              <a:buNone/>
              <a:defRPr sz="12000">
                <a:solidFill>
                  <a:schemeClr val="dk2"/>
                </a:solidFill>
              </a:defRPr>
            </a:lvl2pPr>
            <a:lvl3pPr lvl="2" rtl="0" algn="ctr">
              <a:spcBef>
                <a:spcPts val="0"/>
              </a:spcBef>
              <a:buClr>
                <a:schemeClr val="dk2"/>
              </a:buClr>
              <a:buSzPts val="12000"/>
              <a:buNone/>
              <a:defRPr sz="12000">
                <a:solidFill>
                  <a:schemeClr val="dk2"/>
                </a:solidFill>
              </a:defRPr>
            </a:lvl3pPr>
            <a:lvl4pPr lvl="3" rtl="0" algn="ctr">
              <a:spcBef>
                <a:spcPts val="0"/>
              </a:spcBef>
              <a:buClr>
                <a:schemeClr val="dk2"/>
              </a:buClr>
              <a:buSzPts val="12000"/>
              <a:buNone/>
              <a:defRPr sz="12000">
                <a:solidFill>
                  <a:schemeClr val="dk2"/>
                </a:solidFill>
              </a:defRPr>
            </a:lvl4pPr>
            <a:lvl5pPr lvl="4" rtl="0" algn="ctr">
              <a:spcBef>
                <a:spcPts val="0"/>
              </a:spcBef>
              <a:buClr>
                <a:schemeClr val="dk2"/>
              </a:buClr>
              <a:buSzPts val="12000"/>
              <a:buNone/>
              <a:defRPr sz="12000">
                <a:solidFill>
                  <a:schemeClr val="dk2"/>
                </a:solidFill>
              </a:defRPr>
            </a:lvl5pPr>
            <a:lvl6pPr lvl="5" rtl="0" algn="ctr">
              <a:spcBef>
                <a:spcPts val="0"/>
              </a:spcBef>
              <a:buClr>
                <a:schemeClr val="dk2"/>
              </a:buClr>
              <a:buSzPts val="12000"/>
              <a:buNone/>
              <a:defRPr sz="12000">
                <a:solidFill>
                  <a:schemeClr val="dk2"/>
                </a:solidFill>
              </a:defRPr>
            </a:lvl6pPr>
            <a:lvl7pPr lvl="6" rtl="0" algn="ctr">
              <a:spcBef>
                <a:spcPts val="0"/>
              </a:spcBef>
              <a:buClr>
                <a:schemeClr val="dk2"/>
              </a:buClr>
              <a:buSzPts val="12000"/>
              <a:buNone/>
              <a:defRPr sz="12000">
                <a:solidFill>
                  <a:schemeClr val="dk2"/>
                </a:solidFill>
              </a:defRPr>
            </a:lvl7pPr>
            <a:lvl8pPr lvl="7" rtl="0" algn="ctr">
              <a:spcBef>
                <a:spcPts val="0"/>
              </a:spcBef>
              <a:buClr>
                <a:schemeClr val="dk2"/>
              </a:buClr>
              <a:buSzPts val="12000"/>
              <a:buNone/>
              <a:defRPr sz="12000">
                <a:solidFill>
                  <a:schemeClr val="dk2"/>
                </a:solidFill>
              </a:defRPr>
            </a:lvl8pPr>
            <a:lvl9pPr lvl="8" rtl="0"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rtl="0">
              <a:spcBef>
                <a:spcPts val="0"/>
              </a:spcBef>
              <a:buSzPts val="4200"/>
              <a:buNone/>
              <a:defRPr sz="4200"/>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rtl="0">
              <a:spcBef>
                <a:spcPts val="0"/>
              </a:spcBef>
              <a:buSzPts val="1800"/>
              <a:buNone/>
              <a:defRPr sz="1800"/>
            </a:lvl1pPr>
            <a:lvl2pPr lvl="1" rtl="0">
              <a:spcBef>
                <a:spcPts val="0"/>
              </a:spcBef>
              <a:buSzPts val="1800"/>
              <a:buNone/>
              <a:defRPr sz="1800"/>
            </a:lvl2pPr>
            <a:lvl3pPr lvl="2" rtl="0">
              <a:spcBef>
                <a:spcPts val="0"/>
              </a:spcBef>
              <a:buSzPts val="1800"/>
              <a:buNone/>
              <a:defRPr sz="1800"/>
            </a:lvl3pPr>
            <a:lvl4pPr lvl="3" rtl="0">
              <a:spcBef>
                <a:spcPts val="0"/>
              </a:spcBef>
              <a:buSzPts val="1800"/>
              <a:buNone/>
              <a:defRPr sz="1800"/>
            </a:lvl4pPr>
            <a:lvl5pPr lvl="4" rtl="0">
              <a:spcBef>
                <a:spcPts val="0"/>
              </a:spcBef>
              <a:buSzPts val="1800"/>
              <a:buNone/>
              <a:defRPr sz="1800"/>
            </a:lvl5pPr>
            <a:lvl6pPr lvl="5" rtl="0">
              <a:spcBef>
                <a:spcPts val="0"/>
              </a:spcBef>
              <a:buSzPts val="1800"/>
              <a:buNone/>
              <a:defRPr sz="1800"/>
            </a:lvl6pPr>
            <a:lvl7pPr lvl="6" rtl="0">
              <a:spcBef>
                <a:spcPts val="0"/>
              </a:spcBef>
              <a:buSzPts val="1800"/>
              <a:buNone/>
              <a:defRPr sz="1800"/>
            </a:lvl7pPr>
            <a:lvl8pPr lvl="7" rtl="0">
              <a:spcBef>
                <a:spcPts val="0"/>
              </a:spcBef>
              <a:buSzPts val="1800"/>
              <a:buNone/>
              <a:defRPr sz="1800"/>
            </a:lvl8pPr>
            <a:lvl9pPr lvl="8" rtl="0">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rtl="0">
              <a:spcBef>
                <a:spcPts val="0"/>
              </a:spcBef>
              <a:buClr>
                <a:schemeClr val="lt1"/>
              </a:buClr>
              <a:buSzPts val="1200"/>
              <a:buChar char="●"/>
              <a:defRPr sz="1200">
                <a:solidFill>
                  <a:schemeClr val="lt1"/>
                </a:solidFill>
              </a:defRPr>
            </a:lvl1pPr>
            <a:lvl2pPr lvl="1" rtl="0">
              <a:spcBef>
                <a:spcPts val="0"/>
              </a:spcBef>
              <a:buClr>
                <a:schemeClr val="lt1"/>
              </a:buClr>
              <a:buSzPts val="1200"/>
              <a:buChar char="○"/>
              <a:defRPr sz="1200">
                <a:solidFill>
                  <a:schemeClr val="lt1"/>
                </a:solidFill>
              </a:defRPr>
            </a:lvl2pPr>
            <a:lvl3pPr lvl="2" rtl="0">
              <a:spcBef>
                <a:spcPts val="0"/>
              </a:spcBef>
              <a:buClr>
                <a:schemeClr val="lt1"/>
              </a:buClr>
              <a:buSzPts val="1200"/>
              <a:buChar char="■"/>
              <a:defRPr sz="1200">
                <a:solidFill>
                  <a:schemeClr val="lt1"/>
                </a:solidFill>
              </a:defRPr>
            </a:lvl3pPr>
            <a:lvl4pPr lvl="3" rtl="0">
              <a:spcBef>
                <a:spcPts val="0"/>
              </a:spcBef>
              <a:buClr>
                <a:schemeClr val="lt1"/>
              </a:buClr>
              <a:buSzPts val="1200"/>
              <a:buChar char="●"/>
              <a:defRPr sz="1200">
                <a:solidFill>
                  <a:schemeClr val="lt1"/>
                </a:solidFill>
              </a:defRPr>
            </a:lvl4pPr>
            <a:lvl5pPr lvl="4" rtl="0">
              <a:spcBef>
                <a:spcPts val="0"/>
              </a:spcBef>
              <a:buClr>
                <a:schemeClr val="lt1"/>
              </a:buClr>
              <a:buSzPts val="1200"/>
              <a:buChar char="○"/>
              <a:defRPr sz="1200">
                <a:solidFill>
                  <a:schemeClr val="lt1"/>
                </a:solidFill>
              </a:defRPr>
            </a:lvl5pPr>
            <a:lvl6pPr lvl="5" rtl="0">
              <a:spcBef>
                <a:spcPts val="0"/>
              </a:spcBef>
              <a:buClr>
                <a:schemeClr val="lt1"/>
              </a:buClr>
              <a:buSzPts val="1200"/>
              <a:buChar char="■"/>
              <a:defRPr sz="1200">
                <a:solidFill>
                  <a:schemeClr val="lt1"/>
                </a:solidFill>
              </a:defRPr>
            </a:lvl6pPr>
            <a:lvl7pPr lvl="6" rtl="0">
              <a:spcBef>
                <a:spcPts val="0"/>
              </a:spcBef>
              <a:buClr>
                <a:schemeClr val="lt1"/>
              </a:buClr>
              <a:buSzPts val="1200"/>
              <a:buChar char="●"/>
              <a:defRPr sz="1200">
                <a:solidFill>
                  <a:schemeClr val="lt1"/>
                </a:solidFill>
              </a:defRPr>
            </a:lvl7pPr>
            <a:lvl8pPr lvl="7" rtl="0">
              <a:spcBef>
                <a:spcPts val="0"/>
              </a:spcBef>
              <a:buClr>
                <a:schemeClr val="lt1"/>
              </a:buClr>
              <a:buSzPts val="1200"/>
              <a:buChar char="○"/>
              <a:defRPr sz="1200">
                <a:solidFill>
                  <a:schemeClr val="lt1"/>
                </a:solidFill>
              </a:defRPr>
            </a:lvl8pPr>
            <a:lvl9pPr lvl="8" rtl="0">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rtl="0">
              <a:spcBef>
                <a:spcPts val="0"/>
              </a:spcBef>
              <a:buSzPts val="6000"/>
              <a:buNone/>
              <a:defRPr sz="6000"/>
            </a:lvl1pPr>
            <a:lvl2pPr lvl="1" rtl="0">
              <a:spcBef>
                <a:spcPts val="0"/>
              </a:spcBef>
              <a:buSzPts val="6000"/>
              <a:buNone/>
              <a:defRPr sz="6000"/>
            </a:lvl2pPr>
            <a:lvl3pPr lvl="2" rtl="0">
              <a:spcBef>
                <a:spcPts val="0"/>
              </a:spcBef>
              <a:buSzPts val="6000"/>
              <a:buNone/>
              <a:defRPr sz="6000"/>
            </a:lvl3pPr>
            <a:lvl4pPr lvl="3" rtl="0">
              <a:spcBef>
                <a:spcPts val="0"/>
              </a:spcBef>
              <a:buSzPts val="6000"/>
              <a:buNone/>
              <a:defRPr sz="6000"/>
            </a:lvl4pPr>
            <a:lvl5pPr lvl="4" rtl="0">
              <a:spcBef>
                <a:spcPts val="0"/>
              </a:spcBef>
              <a:buSzPts val="6000"/>
              <a:buNone/>
              <a:defRPr sz="6000"/>
            </a:lvl5pPr>
            <a:lvl6pPr lvl="5" rtl="0">
              <a:spcBef>
                <a:spcPts val="0"/>
              </a:spcBef>
              <a:buSzPts val="6000"/>
              <a:buNone/>
              <a:defRPr sz="6000"/>
            </a:lvl6pPr>
            <a:lvl7pPr lvl="6" rtl="0">
              <a:spcBef>
                <a:spcPts val="0"/>
              </a:spcBef>
              <a:buSzPts val="6000"/>
              <a:buNone/>
              <a:defRPr sz="6000"/>
            </a:lvl7pPr>
            <a:lvl8pPr lvl="7" rtl="0">
              <a:spcBef>
                <a:spcPts val="0"/>
              </a:spcBef>
              <a:buSzPts val="6000"/>
              <a:buNone/>
              <a:defRPr sz="6000"/>
            </a:lvl8pPr>
            <a:lvl9pPr lvl="8" rtl="0">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Clr>
                <a:schemeClr val="dk2"/>
              </a:buClr>
              <a:buSzPts val="4200"/>
              <a:buNone/>
              <a:defRPr sz="4200">
                <a:solidFill>
                  <a:schemeClr val="dk2"/>
                </a:solidFill>
              </a:defRPr>
            </a:lvl1pPr>
            <a:lvl2pPr lvl="1" rtl="0" algn="ctr">
              <a:spcBef>
                <a:spcPts val="0"/>
              </a:spcBef>
              <a:buClr>
                <a:schemeClr val="dk2"/>
              </a:buClr>
              <a:buSzPts val="4200"/>
              <a:buNone/>
              <a:defRPr sz="4200">
                <a:solidFill>
                  <a:schemeClr val="dk2"/>
                </a:solidFill>
              </a:defRPr>
            </a:lvl2pPr>
            <a:lvl3pPr lvl="2" rtl="0" algn="ctr">
              <a:spcBef>
                <a:spcPts val="0"/>
              </a:spcBef>
              <a:buClr>
                <a:schemeClr val="dk2"/>
              </a:buClr>
              <a:buSzPts val="4200"/>
              <a:buNone/>
              <a:defRPr sz="4200">
                <a:solidFill>
                  <a:schemeClr val="dk2"/>
                </a:solidFill>
              </a:defRPr>
            </a:lvl3pPr>
            <a:lvl4pPr lvl="3" rtl="0" algn="ctr">
              <a:spcBef>
                <a:spcPts val="0"/>
              </a:spcBef>
              <a:buClr>
                <a:schemeClr val="dk2"/>
              </a:buClr>
              <a:buSzPts val="4200"/>
              <a:buNone/>
              <a:defRPr sz="4200">
                <a:solidFill>
                  <a:schemeClr val="dk2"/>
                </a:solidFill>
              </a:defRPr>
            </a:lvl4pPr>
            <a:lvl5pPr lvl="4" rtl="0" algn="ctr">
              <a:spcBef>
                <a:spcPts val="0"/>
              </a:spcBef>
              <a:buClr>
                <a:schemeClr val="dk2"/>
              </a:buClr>
              <a:buSzPts val="4200"/>
              <a:buNone/>
              <a:defRPr sz="4200">
                <a:solidFill>
                  <a:schemeClr val="dk2"/>
                </a:solidFill>
              </a:defRPr>
            </a:lvl5pPr>
            <a:lvl6pPr lvl="5" rtl="0" algn="ctr">
              <a:spcBef>
                <a:spcPts val="0"/>
              </a:spcBef>
              <a:buClr>
                <a:schemeClr val="dk2"/>
              </a:buClr>
              <a:buSzPts val="4200"/>
              <a:buNone/>
              <a:defRPr sz="4200">
                <a:solidFill>
                  <a:schemeClr val="dk2"/>
                </a:solidFill>
              </a:defRPr>
            </a:lvl6pPr>
            <a:lvl7pPr lvl="6" rtl="0" algn="ctr">
              <a:spcBef>
                <a:spcPts val="0"/>
              </a:spcBef>
              <a:buClr>
                <a:schemeClr val="dk2"/>
              </a:buClr>
              <a:buSzPts val="4200"/>
              <a:buNone/>
              <a:defRPr sz="4200">
                <a:solidFill>
                  <a:schemeClr val="dk2"/>
                </a:solidFill>
              </a:defRPr>
            </a:lvl7pPr>
            <a:lvl8pPr lvl="7" rtl="0" algn="ctr">
              <a:spcBef>
                <a:spcPts val="0"/>
              </a:spcBef>
              <a:buClr>
                <a:schemeClr val="dk2"/>
              </a:buClr>
              <a:buSzPts val="4200"/>
              <a:buNone/>
              <a:defRPr sz="4200">
                <a:solidFill>
                  <a:schemeClr val="dk2"/>
                </a:solidFill>
              </a:defRPr>
            </a:lvl8pPr>
            <a:lvl9pPr lvl="8" rtl="0"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rtl="0">
              <a:spcBef>
                <a:spcPts val="0"/>
              </a:spcBef>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rotWithShape="1">
          <a:blip r:embed="rId3">
            <a:alphaModFix/>
          </a:blip>
          <a:srcRect b="0" l="7783" r="0" t="0"/>
          <a:stretch/>
        </p:blipFill>
        <p:spPr>
          <a:xfrm>
            <a:off x="0" y="0"/>
            <a:ext cx="9144000" cy="5143500"/>
          </a:xfrm>
          <a:prstGeom prst="rect">
            <a:avLst/>
          </a:prstGeom>
          <a:noFill/>
          <a:ln>
            <a:noFill/>
          </a:ln>
        </p:spPr>
      </p:pic>
      <p:sp>
        <p:nvSpPr>
          <p:cNvPr id="68" name="Shape 68"/>
          <p:cNvSpPr txBox="1"/>
          <p:nvPr>
            <p:ph type="title"/>
          </p:nvPr>
        </p:nvSpPr>
        <p:spPr>
          <a:xfrm>
            <a:off x="0" y="9375"/>
            <a:ext cx="7816500" cy="1413300"/>
          </a:xfrm>
          <a:prstGeom prst="rect">
            <a:avLst/>
          </a:prstGeom>
        </p:spPr>
        <p:txBody>
          <a:bodyPr anchorCtr="0" anchor="ctr" bIns="91425" lIns="91425" rIns="91425" wrap="square" tIns="91425">
            <a:noAutofit/>
          </a:bodyPr>
          <a:lstStyle/>
          <a:p>
            <a:pPr indent="0" lvl="0" marL="0">
              <a:spcBef>
                <a:spcPts val="0"/>
              </a:spcBef>
              <a:buNone/>
            </a:pPr>
            <a:r>
              <a:rPr b="1" lang="en" sz="4800"/>
              <a:t>Billboard Prediction Study</a:t>
            </a:r>
            <a:r>
              <a:rPr b="1" lang="en" sz="4800"/>
              <a:t>: </a:t>
            </a:r>
          </a:p>
          <a:p>
            <a:pPr indent="0" lvl="0" marL="0">
              <a:spcBef>
                <a:spcPts val="1000"/>
              </a:spcBef>
              <a:buNone/>
            </a:pPr>
            <a:r>
              <a:rPr lang="en" sz="2400"/>
              <a:t>Use Streaming song charts to predict Hot 100 hits</a:t>
            </a:r>
          </a:p>
        </p:txBody>
      </p:sp>
      <p:sp>
        <p:nvSpPr>
          <p:cNvPr id="69" name="Shape 69"/>
          <p:cNvSpPr txBox="1"/>
          <p:nvPr/>
        </p:nvSpPr>
        <p:spPr>
          <a:xfrm>
            <a:off x="6292325" y="4776325"/>
            <a:ext cx="2717400" cy="274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Britnee Foreman DAT -11.14.17</a:t>
            </a:r>
          </a:p>
        </p:txBody>
      </p:sp>
      <p:sp>
        <p:nvSpPr>
          <p:cNvPr id="70" name="Shape 70"/>
          <p:cNvSpPr txBox="1"/>
          <p:nvPr/>
        </p:nvSpPr>
        <p:spPr>
          <a:xfrm>
            <a:off x="589000" y="1697000"/>
            <a:ext cx="8193300" cy="28050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rPr>
              <a:t>Problem Statement: Determine if volume (appearances) or length of time (number of weeks) is a better predictor on the streaming song charts for a songwriter to appear on the Hot 100 chart using Billboard data between Jan/16 and Dec/17 (104 weeks)</a:t>
            </a:r>
          </a:p>
          <a:p>
            <a:pPr indent="0" lvl="0" marL="0">
              <a:spcBef>
                <a:spcPts val="0"/>
              </a:spcBef>
              <a:buNone/>
            </a:pPr>
            <a:r>
              <a:t/>
            </a:r>
            <a:endParaRPr>
              <a:solidFill>
                <a:srgbClr val="FFFFFF"/>
              </a:solidFill>
            </a:endParaRPr>
          </a:p>
          <a:p>
            <a:pPr indent="0" lvl="0" marL="0">
              <a:spcBef>
                <a:spcPts val="0"/>
              </a:spcBef>
              <a:buNone/>
            </a:pPr>
            <a:r>
              <a:t/>
            </a:r>
            <a:endParaRPr>
              <a:solidFill>
                <a:srgbClr val="FFFFFF"/>
              </a:solidFill>
            </a:endParaRPr>
          </a:p>
          <a:p>
            <a:pPr indent="0" lvl="0" marL="0">
              <a:spcBef>
                <a:spcPts val="0"/>
              </a:spcBef>
              <a:buNone/>
            </a:pPr>
            <a:r>
              <a:rPr lang="en">
                <a:solidFill>
                  <a:srgbClr val="FFFFFF"/>
                </a:solidFill>
              </a:rPr>
              <a:t>Hypothesis: The hypothesis that the strongest predictor will be volume of appearances on the streaming chart since songwriters write multiple songs</a:t>
            </a:r>
          </a:p>
          <a:p>
            <a:pPr indent="0" lvl="0" marL="0">
              <a:spcBef>
                <a:spcPts val="0"/>
              </a:spcBef>
              <a:buNone/>
            </a:pPr>
            <a:r>
              <a:t/>
            </a:r>
            <a:endParaRPr>
              <a:solidFill>
                <a:srgbClr val="FFFFFF"/>
              </a:solidFill>
            </a:endParaRPr>
          </a:p>
          <a:p>
            <a:pPr indent="0" lvl="0" marL="0">
              <a:spcBef>
                <a:spcPts val="0"/>
              </a:spcBef>
              <a:buNone/>
            </a:pPr>
            <a:r>
              <a:t/>
            </a:r>
            <a:endParaRPr>
              <a:solidFill>
                <a:srgbClr val="FFFFFF"/>
              </a:solidFill>
            </a:endParaRPr>
          </a:p>
          <a:p>
            <a:pPr indent="0" lvl="0" marL="0">
              <a:spcBef>
                <a:spcPts val="0"/>
              </a:spcBef>
              <a:buNone/>
            </a:pPr>
            <a:r>
              <a:rPr lang="en">
                <a:solidFill>
                  <a:srgbClr val="FFFFFF"/>
                </a:solidFill>
              </a:rPr>
              <a:t>Dataset: Songwriter, producer, artist, title, weeks on chart, highest position, has appeared on hot 100 (boolean)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76" name="Shape 76"/>
          <p:cNvSpPr txBox="1"/>
          <p:nvPr>
            <p:ph type="title"/>
          </p:nvPr>
        </p:nvSpPr>
        <p:spPr>
          <a:xfrm>
            <a:off x="0" y="256575"/>
            <a:ext cx="8446200" cy="1125600"/>
          </a:xfrm>
          <a:prstGeom prst="rect">
            <a:avLst/>
          </a:prstGeom>
        </p:spPr>
        <p:txBody>
          <a:bodyPr anchorCtr="0" anchor="ctr" bIns="91425" lIns="91425" rIns="91425" wrap="square" tIns="91425">
            <a:noAutofit/>
          </a:bodyPr>
          <a:lstStyle/>
          <a:p>
            <a:pPr indent="0" lvl="0" marL="0">
              <a:spcBef>
                <a:spcPts val="0"/>
              </a:spcBef>
              <a:buNone/>
            </a:pPr>
            <a:r>
              <a:rPr b="1" lang="en" sz="4800"/>
              <a:t>Spotify/SongKick Correlation</a:t>
            </a:r>
            <a:r>
              <a:rPr b="1" lang="en" sz="4800"/>
              <a:t>:</a:t>
            </a:r>
          </a:p>
          <a:p>
            <a:pPr indent="0" lvl="0" marL="0" rtl="0">
              <a:spcBef>
                <a:spcPts val="0"/>
              </a:spcBef>
              <a:buNone/>
            </a:pPr>
            <a:r>
              <a:rPr lang="en" sz="2400"/>
              <a:t>Determine event range to popularity correlation</a:t>
            </a:r>
            <a:r>
              <a:rPr lang="en" sz="4800"/>
              <a:t> </a:t>
            </a:r>
          </a:p>
        </p:txBody>
      </p:sp>
      <p:sp>
        <p:nvSpPr>
          <p:cNvPr id="77" name="Shape 77"/>
          <p:cNvSpPr txBox="1"/>
          <p:nvPr/>
        </p:nvSpPr>
        <p:spPr>
          <a:xfrm>
            <a:off x="6274925" y="4782150"/>
            <a:ext cx="2688300" cy="274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Britnee Foreman DAT -11.14.17</a:t>
            </a:r>
          </a:p>
        </p:txBody>
      </p:sp>
      <p:sp>
        <p:nvSpPr>
          <p:cNvPr id="78" name="Shape 78"/>
          <p:cNvSpPr txBox="1"/>
          <p:nvPr/>
        </p:nvSpPr>
        <p:spPr>
          <a:xfrm>
            <a:off x="589000" y="1697000"/>
            <a:ext cx="8193300" cy="280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Problem Statement: Determine if an increase of events increases an artist’s popularity on spotify and what that threshold is using Spotify popularity data, SongKick event Data, and proprietary data to determine the population over the course of the past year. </a:t>
            </a:r>
          </a:p>
          <a:p>
            <a:pPr indent="0" lvl="0" marL="0" rtl="0">
              <a:spcBef>
                <a:spcPts val="0"/>
              </a:spcBef>
              <a:buNone/>
            </a:pPr>
            <a:r>
              <a:t/>
            </a:r>
            <a:endParaRPr>
              <a:solidFill>
                <a:srgbClr val="FFFFFF"/>
              </a:solidFill>
            </a:endParaRPr>
          </a:p>
          <a:p>
            <a:pPr indent="0" lvl="0" marL="0" rtl="0">
              <a:spcBef>
                <a:spcPts val="0"/>
              </a:spcBef>
              <a:buNone/>
            </a:pPr>
            <a:r>
              <a:t/>
            </a:r>
            <a:endParaRPr>
              <a:solidFill>
                <a:srgbClr val="FFFFFF"/>
              </a:solidFill>
            </a:endParaRPr>
          </a:p>
          <a:p>
            <a:pPr indent="0" lvl="0" marL="0" rtl="0">
              <a:spcBef>
                <a:spcPts val="0"/>
              </a:spcBef>
              <a:buNone/>
            </a:pPr>
            <a:r>
              <a:rPr lang="en">
                <a:solidFill>
                  <a:srgbClr val="FFFFFF"/>
                </a:solidFill>
              </a:rPr>
              <a:t>Hypothesis: That after a significant amount, an increase in artist events will highly correlate with Spotify popularity</a:t>
            </a:r>
          </a:p>
          <a:p>
            <a:pPr indent="0" lvl="0" marL="0" rtl="0">
              <a:spcBef>
                <a:spcPts val="0"/>
              </a:spcBef>
              <a:buNone/>
            </a:pPr>
            <a:r>
              <a:t/>
            </a:r>
            <a:endParaRPr>
              <a:solidFill>
                <a:srgbClr val="FFFFFF"/>
              </a:solidFill>
            </a:endParaRPr>
          </a:p>
          <a:p>
            <a:pPr indent="0" lvl="0" marL="0" rtl="0">
              <a:spcBef>
                <a:spcPts val="0"/>
              </a:spcBef>
              <a:buNone/>
            </a:pPr>
            <a:r>
              <a:t/>
            </a:r>
            <a:endParaRPr>
              <a:solidFill>
                <a:srgbClr val="FFFFFF"/>
              </a:solidFill>
            </a:endParaRPr>
          </a:p>
          <a:p>
            <a:pPr indent="0" lvl="0" marL="0" rtl="0">
              <a:spcBef>
                <a:spcPts val="0"/>
              </a:spcBef>
              <a:buNone/>
            </a:pPr>
            <a:r>
              <a:rPr lang="en">
                <a:solidFill>
                  <a:srgbClr val="FFFFFF"/>
                </a:solidFill>
              </a:rPr>
              <a:t>Dataset: Songtrust Writer, Songtrust Artist, Track, Spotify Track Popularity, Songkick Artist event count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84" name="Shape 84"/>
          <p:cNvSpPr txBox="1"/>
          <p:nvPr>
            <p:ph type="title"/>
          </p:nvPr>
        </p:nvSpPr>
        <p:spPr>
          <a:xfrm>
            <a:off x="150" y="0"/>
            <a:ext cx="8876400" cy="1333200"/>
          </a:xfrm>
          <a:prstGeom prst="rect">
            <a:avLst/>
          </a:prstGeom>
        </p:spPr>
        <p:txBody>
          <a:bodyPr anchorCtr="0" anchor="ctr" bIns="91425" lIns="91425" rIns="91425" wrap="square" tIns="91425">
            <a:noAutofit/>
          </a:bodyPr>
          <a:lstStyle/>
          <a:p>
            <a:pPr indent="0" lvl="0" marL="0">
              <a:spcBef>
                <a:spcPts val="0"/>
              </a:spcBef>
              <a:buNone/>
            </a:pPr>
            <a:r>
              <a:rPr b="1" lang="en" sz="4800"/>
              <a:t>Song Metadata Trend</a:t>
            </a:r>
            <a:r>
              <a:rPr b="1" lang="en" sz="4800"/>
              <a:t>: </a:t>
            </a:r>
          </a:p>
          <a:p>
            <a:pPr indent="0" lvl="0" marL="0" rtl="0">
              <a:spcBef>
                <a:spcPts val="0"/>
              </a:spcBef>
              <a:buNone/>
            </a:pPr>
            <a:r>
              <a:rPr lang="en" sz="2400"/>
              <a:t>Determine trending song attributes using Spotify’s metadata API</a:t>
            </a:r>
          </a:p>
        </p:txBody>
      </p:sp>
      <p:sp>
        <p:nvSpPr>
          <p:cNvPr id="85" name="Shape 85"/>
          <p:cNvSpPr txBox="1"/>
          <p:nvPr/>
        </p:nvSpPr>
        <p:spPr>
          <a:xfrm>
            <a:off x="6274825" y="4776325"/>
            <a:ext cx="2735100" cy="2748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rPr>
              <a:t>Britnee Foreman DAT -11.14.17</a:t>
            </a:r>
          </a:p>
        </p:txBody>
      </p:sp>
      <p:sp>
        <p:nvSpPr>
          <p:cNvPr id="86" name="Shape 86"/>
          <p:cNvSpPr txBox="1"/>
          <p:nvPr/>
        </p:nvSpPr>
        <p:spPr>
          <a:xfrm>
            <a:off x="589000" y="1697000"/>
            <a:ext cx="8193300" cy="280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Problem Statement: Predict the driving attribute of songs that correlates to charting using spotify metadata (BPM, Key, Dancibility) and charts for the past year. </a:t>
            </a:r>
          </a:p>
          <a:p>
            <a:pPr indent="0" lvl="0" marL="0" rtl="0">
              <a:spcBef>
                <a:spcPts val="0"/>
              </a:spcBef>
              <a:buNone/>
            </a:pPr>
            <a:r>
              <a:t/>
            </a:r>
            <a:endParaRPr>
              <a:solidFill>
                <a:srgbClr val="FFFFFF"/>
              </a:solidFill>
            </a:endParaRPr>
          </a:p>
          <a:p>
            <a:pPr indent="0" lvl="0" marL="0" rtl="0">
              <a:spcBef>
                <a:spcPts val="0"/>
              </a:spcBef>
              <a:buNone/>
            </a:pPr>
            <a:r>
              <a:t/>
            </a:r>
            <a:endParaRPr>
              <a:solidFill>
                <a:srgbClr val="FFFFFF"/>
              </a:solidFill>
            </a:endParaRPr>
          </a:p>
          <a:p>
            <a:pPr indent="0" lvl="0" marL="0" rtl="0">
              <a:spcBef>
                <a:spcPts val="0"/>
              </a:spcBef>
              <a:buNone/>
            </a:pPr>
            <a:r>
              <a:t/>
            </a:r>
            <a:endParaRPr>
              <a:solidFill>
                <a:srgbClr val="FFFFFF"/>
              </a:solidFill>
            </a:endParaRPr>
          </a:p>
          <a:p>
            <a:pPr indent="0" lvl="0" marL="0" rtl="0">
              <a:spcBef>
                <a:spcPts val="0"/>
              </a:spcBef>
              <a:buNone/>
            </a:pPr>
            <a:r>
              <a:rPr lang="en">
                <a:solidFill>
                  <a:srgbClr val="FFFFFF"/>
                </a:solidFill>
              </a:rPr>
              <a:t>Hypothesis: That there may be a few attributes that correlate to general popularity (charting), however dancibility and BPM will be leading factors</a:t>
            </a:r>
          </a:p>
          <a:p>
            <a:pPr indent="0" lvl="0" marL="0" rtl="0">
              <a:spcBef>
                <a:spcPts val="0"/>
              </a:spcBef>
              <a:buNone/>
            </a:pPr>
            <a:r>
              <a:t/>
            </a:r>
            <a:endParaRPr>
              <a:solidFill>
                <a:srgbClr val="FFFFFF"/>
              </a:solidFill>
            </a:endParaRPr>
          </a:p>
          <a:p>
            <a:pPr indent="0" lvl="0" marL="0" rtl="0">
              <a:spcBef>
                <a:spcPts val="0"/>
              </a:spcBef>
              <a:buNone/>
            </a:pPr>
            <a:r>
              <a:t/>
            </a:r>
            <a:endParaRPr>
              <a:solidFill>
                <a:srgbClr val="FFFFFF"/>
              </a:solidFill>
            </a:endParaRPr>
          </a:p>
          <a:p>
            <a:pPr indent="0" lvl="0" marL="0" rtl="0">
              <a:spcBef>
                <a:spcPts val="0"/>
              </a:spcBef>
              <a:buNone/>
            </a:pPr>
            <a:r>
              <a:rPr lang="en">
                <a:solidFill>
                  <a:srgbClr val="FFFFFF"/>
                </a:solidFill>
              </a:rPr>
              <a:t>Dataset: </a:t>
            </a:r>
            <a:r>
              <a:rPr lang="en">
                <a:solidFill>
                  <a:srgbClr val="FFFFFF"/>
                </a:solidFill>
              </a:rPr>
              <a:t>danceability, energy, key, loudness, mode, speechiness, acousticness, instrumentalness, liveness, valence, tempo, duration_ms, time_signature, chart position</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