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1" r:id="rId4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Light" charset="1" panose="020B0306030504020204"/>
      <p:regular r:id="rId10"/>
    </p:embeddedFont>
    <p:embeddedFont>
      <p:font typeface="Open Sans Light Bold" charset="1" panose="020B0806030504020204"/>
      <p:regular r:id="rId11"/>
    </p:embeddedFont>
    <p:embeddedFont>
      <p:font typeface="Open Sans Light Italics" charset="1" panose="020B0306030504020204"/>
      <p:regular r:id="rId12"/>
    </p:embeddedFont>
    <p:embeddedFont>
      <p:font typeface="Open Sans Light Bold Italics" charset="1" panose="020B0806030504020204"/>
      <p:regular r:id="rId13"/>
    </p:embeddedFont>
    <p:embeddedFont>
      <p:font typeface="Open Sans Extra Bold" charset="1" panose="020B0906030804020204"/>
      <p:regular r:id="rId14"/>
    </p:embeddedFont>
    <p:embeddedFont>
      <p:font typeface="Open Sans Extra Bold Italics" charset="1" panose="020B0906030804020204"/>
      <p:regular r:id="rId15"/>
    </p:embeddedFont>
    <p:embeddedFont>
      <p:font typeface="Muli Bold" charset="1" panose="00000800000000000000"/>
      <p:regular r:id="rId16"/>
    </p:embeddedFont>
    <p:embeddedFont>
      <p:font typeface="Muli Bold Bold" charset="1" panose="00000900000000000000"/>
      <p:regular r:id="rId17"/>
    </p:embeddedFont>
    <p:embeddedFont>
      <p:font typeface="Muli Bold Italics" charset="1" panose="00000800000000000000"/>
      <p:regular r:id="rId18"/>
    </p:embeddedFont>
    <p:embeddedFont>
      <p:font typeface="Muli Bold Bold Italics" charset="1" panose="00000900000000000000"/>
      <p:regular r:id="rId19"/>
    </p:embeddedFont>
    <p:embeddedFont>
      <p:font typeface="Muli Regular" charset="1" panose="00000500000000000000"/>
      <p:regular r:id="rId20"/>
    </p:embeddedFont>
    <p:embeddedFont>
      <p:font typeface="Muli Regular Bold" charset="1" panose="00000700000000000000"/>
      <p:regular r:id="rId21"/>
    </p:embeddedFont>
    <p:embeddedFont>
      <p:font typeface="Muli Regular Italics" charset="1" panose="00000500000000000000"/>
      <p:regular r:id="rId22"/>
    </p:embeddedFont>
    <p:embeddedFont>
      <p:font typeface="Muli Regular Bold Italics" charset="1" panose="00000700000000000000"/>
      <p:regular r:id="rId23"/>
    </p:embeddedFont>
    <p:embeddedFont>
      <p:font typeface="Muli Extra Light" charset="1" panose="00000300000000000000"/>
      <p:regular r:id="rId24"/>
    </p:embeddedFont>
    <p:embeddedFont>
      <p:font typeface="Muli Extra Light Bold" charset="1" panose="00000400000000000000"/>
      <p:regular r:id="rId25"/>
    </p:embeddedFont>
    <p:embeddedFont>
      <p:font typeface="Muli Extra Light Italics" charset="1" panose="00000300000000000000"/>
      <p:regular r:id="rId26"/>
    </p:embeddedFont>
    <p:embeddedFont>
      <p:font typeface="Muli Extra Light Bold Italics" charset="1" panose="000004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35" Target="slides/slide8.xml" Type="http://schemas.openxmlformats.org/officeDocument/2006/relationships/slide"/><Relationship Id="rId36" Target="slides/slide9.xml" Type="http://schemas.openxmlformats.org/officeDocument/2006/relationships/slide"/><Relationship Id="rId37" Target="slides/slide10.xml" Type="http://schemas.openxmlformats.org/officeDocument/2006/relationships/slide"/><Relationship Id="rId38" Target="slides/slide11.xml" Type="http://schemas.openxmlformats.org/officeDocument/2006/relationships/slide"/><Relationship Id="rId39" Target="slides/slide12.xml" Type="http://schemas.openxmlformats.org/officeDocument/2006/relationships/slide"/><Relationship Id="rId4" Target="theme/theme1.xml" Type="http://schemas.openxmlformats.org/officeDocument/2006/relationships/theme"/><Relationship Id="rId40" Target="slides/slide13.xml" Type="http://schemas.openxmlformats.org/officeDocument/2006/relationships/slide"/><Relationship Id="rId41" Target="slides/slide14.xml" Type="http://schemas.openxmlformats.org/officeDocument/2006/relationships/slide"/><Relationship Id="rId42" Target="slides/slide15.xml" Type="http://schemas.openxmlformats.org/officeDocument/2006/relationships/slide"/><Relationship Id="rId43" Target="slides/slide16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1.jpeg" Type="http://schemas.openxmlformats.org/officeDocument/2006/relationships/image"/><Relationship Id="rId5" Target="../media/image28.png" Type="http://schemas.openxmlformats.org/officeDocument/2006/relationships/image"/><Relationship Id="rId6" Target="../media/image29.svg" Type="http://schemas.openxmlformats.org/officeDocument/2006/relationships/image"/><Relationship Id="rId7" Target="../media/image30.png" Type="http://schemas.openxmlformats.org/officeDocument/2006/relationships/image"/><Relationship Id="rId8" Target="../media/image31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34.jpeg" Type="http://schemas.openxmlformats.org/officeDocument/2006/relationships/image"/><Relationship Id="rId7" Target="../media/image28.png" Type="http://schemas.openxmlformats.org/officeDocument/2006/relationships/image"/><Relationship Id="rId8" Target="../media/image29.svg" Type="http://schemas.openxmlformats.org/officeDocument/2006/relationships/image"/><Relationship Id="rId9" Target="../media/image22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3.jpeg" Type="http://schemas.openxmlformats.org/officeDocument/2006/relationships/image"/><Relationship Id="rId5" Target="../media/image28.png" Type="http://schemas.openxmlformats.org/officeDocument/2006/relationships/image"/><Relationship Id="rId6" Target="../media/image29.svg" Type="http://schemas.openxmlformats.org/officeDocument/2006/relationships/image"/><Relationship Id="rId7" Target="../media/image35.png" Type="http://schemas.openxmlformats.org/officeDocument/2006/relationships/image"/><Relationship Id="rId8" Target="../media/image3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12" Target="../media/image45.png" Type="http://schemas.openxmlformats.org/officeDocument/2006/relationships/image"/><Relationship Id="rId13" Target="../media/image46.svg" Type="http://schemas.openxmlformats.org/officeDocument/2006/relationships/image"/><Relationship Id="rId14" Target="../media/image47.png" Type="http://schemas.openxmlformats.org/officeDocument/2006/relationships/image"/><Relationship Id="rId15" Target="../media/image48.svg" Type="http://schemas.openxmlformats.org/officeDocument/2006/relationships/image"/><Relationship Id="rId16" Target="../media/image49.png" Type="http://schemas.openxmlformats.org/officeDocument/2006/relationships/image"/><Relationship Id="rId17" Target="../media/image50.svg" Type="http://schemas.openxmlformats.org/officeDocument/2006/relationships/image"/><Relationship Id="rId18" Target="../media/image51.png" Type="http://schemas.openxmlformats.org/officeDocument/2006/relationships/image"/><Relationship Id="rId19" Target="../media/image52.svg" Type="http://schemas.openxmlformats.org/officeDocument/2006/relationships/image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41.png" Type="http://schemas.openxmlformats.org/officeDocument/2006/relationships/image"/><Relationship Id="rId7" Target="../media/image42.svg" Type="http://schemas.openxmlformats.org/officeDocument/2006/relationships/image"/><Relationship Id="rId8" Target="../media/image43.png" Type="http://schemas.openxmlformats.org/officeDocument/2006/relationships/image"/><Relationship Id="rId9" Target="../media/image44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3.png" Type="http://schemas.openxmlformats.org/officeDocument/2006/relationships/image"/><Relationship Id="rId3" Target="../media/image54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5.png" Type="http://schemas.openxmlformats.org/officeDocument/2006/relationships/image"/><Relationship Id="rId3" Target="../media/image56.svg" Type="http://schemas.openxmlformats.org/officeDocument/2006/relationships/image"/><Relationship Id="rId4" Target="../media/image57.png" Type="http://schemas.openxmlformats.org/officeDocument/2006/relationships/image"/><Relationship Id="rId5" Target="../media/image58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jpeg" Type="http://schemas.openxmlformats.org/officeDocument/2006/relationships/image"/><Relationship Id="rId5" Target="../media/image6.jpeg" Type="http://schemas.openxmlformats.org/officeDocument/2006/relationships/image"/><Relationship Id="rId6" Target="../media/image7.jpeg" Type="http://schemas.openxmlformats.org/officeDocument/2006/relationships/image"/><Relationship Id="rId7" Target="../media/image8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3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6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835553" y="1496517"/>
            <a:ext cx="10648125" cy="7293965"/>
          </a:xfrm>
          <a:prstGeom prst="rect">
            <a:avLst/>
          </a:prstGeom>
        </p:spPr>
      </p:pic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6533073" y="821252"/>
            <a:ext cx="726227" cy="726227"/>
            <a:chOff x="-2540" y="-2540"/>
            <a:chExt cx="6355080" cy="6355080"/>
          </a:xfrm>
        </p:grpSpPr>
        <p:sp>
          <p:nvSpPr>
            <p:cNvPr name="Freeform 4" id="4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2B2B2B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845412" y="4291013"/>
            <a:ext cx="7875477" cy="169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319"/>
              </a:lnSpc>
            </a:pPr>
            <a:r>
              <a:rPr lang="en-US" sz="11100">
                <a:solidFill>
                  <a:srgbClr val="2B2B2B"/>
                </a:solidFill>
                <a:latin typeface="Muli Extra Light Bold"/>
              </a:rPr>
              <a:t>Needfinding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028700"/>
            <a:ext cx="7018409" cy="31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2100">
                <a:solidFill>
                  <a:srgbClr val="2B2B2B"/>
                </a:solidFill>
                <a:latin typeface="Muli Bold Bold"/>
              </a:rPr>
              <a:t>CS 147: SYSTEMIC JUSTICE AND EQUITY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8790483"/>
            <a:ext cx="7018409" cy="451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>
                <a:solidFill>
                  <a:srgbClr val="2B2B2B"/>
                </a:solidFill>
                <a:latin typeface="Muli Regular"/>
              </a:rPr>
              <a:t>Nancy, Lainey, Britney, Fernanda</a:t>
            </a:r>
          </a:p>
        </p:txBody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0809478" y="8653084"/>
            <a:ext cx="726227" cy="726227"/>
            <a:chOff x="-2540" y="-2540"/>
            <a:chExt cx="6355080" cy="6355080"/>
          </a:xfrm>
        </p:grpSpPr>
        <p:sp>
          <p:nvSpPr>
            <p:cNvPr name="Freeform 9" id="9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2B2B2B"/>
            </a:solid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6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05921" y="5113230"/>
            <a:ext cx="17907870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5400000">
            <a:off x="4373082" y="5089418"/>
            <a:ext cx="9625116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697600" y="3724520"/>
            <a:ext cx="2928455" cy="2928455"/>
          </a:xfrm>
          <a:prstGeom prst="rect">
            <a:avLst/>
          </a:prstGeom>
        </p:spPr>
      </p:pic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7941205" y="3968130"/>
            <a:ext cx="2441244" cy="2441235"/>
            <a:chOff x="0" y="0"/>
            <a:chExt cx="6350000" cy="6349975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16986" r="-4771" t="-30170" b="-32174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7276532" y="7069006"/>
            <a:ext cx="1537880" cy="1504689"/>
            <a:chOff x="0" y="0"/>
            <a:chExt cx="2050507" cy="2006252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050507" cy="2006252"/>
            </a:xfrm>
            <a:prstGeom prst="rect">
              <a:avLst/>
            </a:prstGeom>
          </p:spPr>
        </p:pic>
        <p:sp>
          <p:nvSpPr>
            <p:cNvPr name="TextBox 9" id="9"/>
            <p:cNvSpPr txBox="true"/>
            <p:nvPr/>
          </p:nvSpPr>
          <p:spPr>
            <a:xfrm rot="0">
              <a:off x="208024" y="539657"/>
              <a:ext cx="1634459" cy="727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96"/>
                </a:lnSpc>
                <a:spcBef>
                  <a:spcPct val="0"/>
                </a:spcBef>
              </a:pPr>
              <a:r>
                <a:rPr lang="en-US" sz="1640">
                  <a:solidFill>
                    <a:srgbClr val="2B2B2B"/>
                  </a:solidFill>
                  <a:latin typeface="Muli Regular Bold"/>
                </a:rPr>
                <a:t>read Race Matters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05921" y="4434221"/>
            <a:ext cx="5663126" cy="580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35"/>
              </a:lnSpc>
            </a:pPr>
            <a:r>
              <a:rPr lang="en-US" sz="3382">
                <a:solidFill>
                  <a:srgbClr val="000000"/>
                </a:solidFill>
                <a:latin typeface="Muli Bold Bold"/>
              </a:rPr>
              <a:t>SAYS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5921" y="5183402"/>
            <a:ext cx="5663126" cy="580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35"/>
              </a:lnSpc>
            </a:pPr>
            <a:r>
              <a:rPr lang="en-US" sz="3382">
                <a:solidFill>
                  <a:srgbClr val="2B2B2B"/>
                </a:solidFill>
                <a:latin typeface="Muli Bold Bold"/>
              </a:rPr>
              <a:t>DOES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570412" y="4504520"/>
            <a:ext cx="5543379" cy="546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07"/>
              </a:lnSpc>
            </a:pPr>
            <a:r>
              <a:rPr lang="en-US" sz="3219">
                <a:solidFill>
                  <a:srgbClr val="2B2B2B"/>
                </a:solidFill>
                <a:latin typeface="Muli Bold Bold"/>
              </a:rPr>
              <a:t>THINKS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707878" y="5217555"/>
            <a:ext cx="5405913" cy="546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07"/>
              </a:lnSpc>
            </a:pPr>
            <a:r>
              <a:rPr lang="en-US" sz="3219">
                <a:solidFill>
                  <a:srgbClr val="2B2B2B"/>
                </a:solidFill>
                <a:latin typeface="Muli Bold Bold"/>
              </a:rPr>
              <a:t>FEELS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247045" y="357834"/>
            <a:ext cx="1537880" cy="1504689"/>
            <a:chOff x="0" y="0"/>
            <a:chExt cx="2050507" cy="2006252"/>
          </a:xfrm>
        </p:grpSpPr>
        <p:pic>
          <p:nvPicPr>
            <p:cNvPr name="Picture 15" id="15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050507" cy="2006252"/>
            </a:xfrm>
            <a:prstGeom prst="rect">
              <a:avLst/>
            </a:prstGeom>
          </p:spPr>
        </p:pic>
        <p:sp>
          <p:nvSpPr>
            <p:cNvPr name="TextBox 16" id="16"/>
            <p:cNvSpPr txBox="true"/>
            <p:nvPr/>
          </p:nvSpPr>
          <p:spPr>
            <a:xfrm rot="0">
              <a:off x="208024" y="439039"/>
              <a:ext cx="1634459" cy="1109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96"/>
                </a:lnSpc>
                <a:spcBef>
                  <a:spcPct val="0"/>
                </a:spcBef>
              </a:pPr>
              <a:r>
                <a:rPr lang="en-US" sz="1640">
                  <a:solidFill>
                    <a:srgbClr val="2B2B2B"/>
                  </a:solidFill>
                  <a:latin typeface="Muli Regular Bold"/>
                </a:rPr>
                <a:t>he does not approach people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994316" y="422177"/>
            <a:ext cx="1537880" cy="1504689"/>
            <a:chOff x="0" y="0"/>
            <a:chExt cx="2050507" cy="2006252"/>
          </a:xfrm>
        </p:grpSpPr>
        <p:pic>
          <p:nvPicPr>
            <p:cNvPr name="Picture 18" id="18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050507" cy="2006252"/>
            </a:xfrm>
            <a:prstGeom prst="rect">
              <a:avLst/>
            </a:prstGeom>
          </p:spPr>
        </p:pic>
        <p:sp>
          <p:nvSpPr>
            <p:cNvPr name="TextBox 19" id="19"/>
            <p:cNvSpPr txBox="true"/>
            <p:nvPr/>
          </p:nvSpPr>
          <p:spPr>
            <a:xfrm rot="0">
              <a:off x="104012" y="414270"/>
              <a:ext cx="1842483" cy="12520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08"/>
                </a:lnSpc>
                <a:spcBef>
                  <a:spcPct val="0"/>
                </a:spcBef>
              </a:pPr>
              <a:r>
                <a:rPr lang="en-US" sz="1363">
                  <a:solidFill>
                    <a:srgbClr val="2B2B2B"/>
                  </a:solidFill>
                  <a:latin typeface="Muli Regular Bold"/>
                </a:rPr>
                <a:t>our education system needs more equal opportunities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5495944" y="223290"/>
            <a:ext cx="1616969" cy="1582071"/>
            <a:chOff x="0" y="0"/>
            <a:chExt cx="2155959" cy="2109428"/>
          </a:xfrm>
        </p:grpSpPr>
        <p:pic>
          <p:nvPicPr>
            <p:cNvPr name="Picture 21" id="21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55959" cy="2109428"/>
            </a:xfrm>
            <a:prstGeom prst="rect">
              <a:avLst/>
            </a:prstGeom>
          </p:spPr>
        </p:pic>
        <p:sp>
          <p:nvSpPr>
            <p:cNvPr name="TextBox 22" id="22"/>
            <p:cNvSpPr txBox="true"/>
            <p:nvPr/>
          </p:nvSpPr>
          <p:spPr>
            <a:xfrm rot="0">
              <a:off x="159994" y="188200"/>
              <a:ext cx="1826578" cy="17044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75"/>
                </a:lnSpc>
                <a:spcBef>
                  <a:spcPct val="0"/>
                </a:spcBef>
              </a:pPr>
              <a:r>
                <a:rPr lang="en-US" sz="1482">
                  <a:solidFill>
                    <a:srgbClr val="2B2B2B"/>
                  </a:solidFill>
                  <a:latin typeface="Muli Regular Bold"/>
                </a:rPr>
                <a:t>social justice should be done for the safety of the people you love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3719085" y="300672"/>
            <a:ext cx="1537880" cy="1504689"/>
            <a:chOff x="0" y="0"/>
            <a:chExt cx="2050507" cy="2006252"/>
          </a:xfrm>
        </p:grpSpPr>
        <p:pic>
          <p:nvPicPr>
            <p:cNvPr name="Picture 24" id="24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050507" cy="2006252"/>
            </a:xfrm>
            <a:prstGeom prst="rect">
              <a:avLst/>
            </a:prstGeom>
          </p:spPr>
        </p:pic>
        <p:sp>
          <p:nvSpPr>
            <p:cNvPr name="TextBox 25" id="25"/>
            <p:cNvSpPr txBox="true"/>
            <p:nvPr/>
          </p:nvSpPr>
          <p:spPr>
            <a:xfrm rot="0">
              <a:off x="208024" y="57166"/>
              <a:ext cx="1634459" cy="18728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96"/>
                </a:lnSpc>
                <a:spcBef>
                  <a:spcPct val="0"/>
                </a:spcBef>
              </a:pPr>
              <a:r>
                <a:rPr lang="en-US" sz="1640">
                  <a:solidFill>
                    <a:srgbClr val="2B2B2B"/>
                  </a:solidFill>
                  <a:latin typeface="Muli Regular Bold"/>
                </a:rPr>
                <a:t>he identifies more with the term "systemic injustice"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7276532" y="225357"/>
            <a:ext cx="1285112" cy="1257376"/>
            <a:chOff x="0" y="0"/>
            <a:chExt cx="1713482" cy="1676501"/>
          </a:xfrm>
        </p:grpSpPr>
        <p:pic>
          <p:nvPicPr>
            <p:cNvPr name="Picture 27" id="27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713482" cy="1676501"/>
            </a:xfrm>
            <a:prstGeom prst="rect">
              <a:avLst/>
            </a:prstGeom>
          </p:spPr>
        </p:pic>
        <p:sp>
          <p:nvSpPr>
            <p:cNvPr name="TextBox 28" id="28"/>
            <p:cNvSpPr txBox="true"/>
            <p:nvPr/>
          </p:nvSpPr>
          <p:spPr>
            <a:xfrm rot="0">
              <a:off x="138965" y="312715"/>
              <a:ext cx="1435553" cy="10116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48"/>
                </a:lnSpc>
                <a:spcBef>
                  <a:spcPct val="0"/>
                </a:spcBef>
              </a:pPr>
              <a:r>
                <a:rPr lang="en-US" sz="1106">
                  <a:solidFill>
                    <a:srgbClr val="2B2B2B"/>
                  </a:solidFill>
                  <a:latin typeface="Muli Regular Bold"/>
                </a:rPr>
                <a:t>friends help him find new books that broaden his worldview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247045" y="2154603"/>
            <a:ext cx="1537880" cy="1504689"/>
            <a:chOff x="0" y="0"/>
            <a:chExt cx="2050507" cy="2006252"/>
          </a:xfrm>
        </p:grpSpPr>
        <p:pic>
          <p:nvPicPr>
            <p:cNvPr name="Picture 30" id="30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050507" cy="2006252"/>
            </a:xfrm>
            <a:prstGeom prst="rect">
              <a:avLst/>
            </a:prstGeom>
          </p:spPr>
        </p:pic>
        <p:sp>
          <p:nvSpPr>
            <p:cNvPr name="TextBox 31" id="31"/>
            <p:cNvSpPr txBox="true"/>
            <p:nvPr/>
          </p:nvSpPr>
          <p:spPr>
            <a:xfrm rot="0">
              <a:off x="208024" y="196654"/>
              <a:ext cx="1634459" cy="14909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96"/>
                </a:lnSpc>
                <a:spcBef>
                  <a:spcPct val="0"/>
                </a:spcBef>
              </a:pPr>
              <a:r>
                <a:rPr lang="en-US" sz="1640">
                  <a:solidFill>
                    <a:srgbClr val="2B2B2B"/>
                  </a:solidFill>
                  <a:latin typeface="Muli Regular Bold"/>
                </a:rPr>
                <a:t>he enjoys sharing Filipino music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994316" y="2099380"/>
            <a:ext cx="1724769" cy="1687544"/>
            <a:chOff x="0" y="0"/>
            <a:chExt cx="2299692" cy="2250058"/>
          </a:xfrm>
        </p:grpSpPr>
        <p:pic>
          <p:nvPicPr>
            <p:cNvPr name="Picture 33" id="33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299692" cy="2250058"/>
            </a:xfrm>
            <a:prstGeom prst="rect">
              <a:avLst/>
            </a:prstGeom>
          </p:spPr>
        </p:pic>
        <p:sp>
          <p:nvSpPr>
            <p:cNvPr name="TextBox 34" id="34"/>
            <p:cNvSpPr txBox="true"/>
            <p:nvPr/>
          </p:nvSpPr>
          <p:spPr>
            <a:xfrm rot="0">
              <a:off x="270320" y="323898"/>
              <a:ext cx="1759051" cy="15736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13"/>
                </a:lnSpc>
                <a:spcBef>
                  <a:spcPct val="0"/>
                </a:spcBef>
              </a:pPr>
              <a:r>
                <a:rPr lang="en-US" sz="1366">
                  <a:solidFill>
                    <a:srgbClr val="2B2B2B"/>
                  </a:solidFill>
                  <a:latin typeface="Muli Regular Bold"/>
                </a:rPr>
                <a:t>need to tell kids "what's going on" in a more comprehensive way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3875103" y="3315725"/>
            <a:ext cx="1662066" cy="1626194"/>
            <a:chOff x="0" y="0"/>
            <a:chExt cx="2216088" cy="2168258"/>
          </a:xfrm>
        </p:grpSpPr>
        <p:pic>
          <p:nvPicPr>
            <p:cNvPr name="Picture 36" id="36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216088" cy="2168258"/>
            </a:xfrm>
            <a:prstGeom prst="rect">
              <a:avLst/>
            </a:prstGeom>
          </p:spPr>
        </p:pic>
        <p:sp>
          <p:nvSpPr>
            <p:cNvPr name="TextBox 37" id="37"/>
            <p:cNvSpPr txBox="true"/>
            <p:nvPr/>
          </p:nvSpPr>
          <p:spPr>
            <a:xfrm rot="0">
              <a:off x="210817" y="138170"/>
              <a:ext cx="1794453" cy="18728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96"/>
                </a:lnSpc>
                <a:spcBef>
                  <a:spcPct val="0"/>
                </a:spcBef>
              </a:pPr>
              <a:r>
                <a:rPr lang="en-US" sz="1640">
                  <a:solidFill>
                    <a:srgbClr val="2B2B2B"/>
                  </a:solidFill>
                  <a:latin typeface="Muli Regular Bold"/>
                </a:rPr>
                <a:t>being called racial slur felt "more wild than demeaning"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3832973" y="1926866"/>
            <a:ext cx="1267974" cy="1240608"/>
            <a:chOff x="0" y="0"/>
            <a:chExt cx="1690632" cy="1654143"/>
          </a:xfrm>
        </p:grpSpPr>
        <p:pic>
          <p:nvPicPr>
            <p:cNvPr name="Picture 39" id="39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690632" cy="1654143"/>
            </a:xfrm>
            <a:prstGeom prst="rect">
              <a:avLst/>
            </a:prstGeom>
          </p:spPr>
        </p:pic>
        <p:sp>
          <p:nvSpPr>
            <p:cNvPr name="TextBox 40" id="40"/>
            <p:cNvSpPr txBox="true"/>
            <p:nvPr/>
          </p:nvSpPr>
          <p:spPr>
            <a:xfrm rot="0">
              <a:off x="181460" y="116790"/>
              <a:ext cx="1327713" cy="13933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11"/>
                </a:lnSpc>
                <a:spcBef>
                  <a:spcPct val="0"/>
                </a:spcBef>
              </a:pPr>
              <a:r>
                <a:rPr lang="en-US" sz="1008">
                  <a:solidFill>
                    <a:srgbClr val="2B2B2B"/>
                  </a:solidFill>
                  <a:latin typeface="Muli Regular Bold"/>
                </a:rPr>
                <a:t>Wonders what are long-term ways people are actually doing to help with issues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9510718" y="7069006"/>
            <a:ext cx="1609291" cy="1574558"/>
            <a:chOff x="0" y="0"/>
            <a:chExt cx="2145721" cy="2099410"/>
          </a:xfrm>
        </p:grpSpPr>
        <p:pic>
          <p:nvPicPr>
            <p:cNvPr name="Picture 42" id="42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45721" cy="2099410"/>
            </a:xfrm>
            <a:prstGeom prst="rect">
              <a:avLst/>
            </a:prstGeom>
          </p:spPr>
        </p:pic>
        <p:sp>
          <p:nvSpPr>
            <p:cNvPr name="TextBox 43" id="43"/>
            <p:cNvSpPr txBox="true"/>
            <p:nvPr/>
          </p:nvSpPr>
          <p:spPr>
            <a:xfrm rot="0">
              <a:off x="233754" y="225706"/>
              <a:ext cx="1678212" cy="16960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65"/>
                </a:lnSpc>
                <a:spcBef>
                  <a:spcPct val="0"/>
                </a:spcBef>
              </a:pPr>
              <a:r>
                <a:rPr lang="en-US" sz="1475">
                  <a:solidFill>
                    <a:srgbClr val="2B2B2B"/>
                  </a:solidFill>
                  <a:latin typeface="Muli Regular Bold"/>
                </a:rPr>
                <a:t>Feels like the best way to help is through self education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1771421" y="7753611"/>
            <a:ext cx="1662190" cy="1626316"/>
            <a:chOff x="0" y="0"/>
            <a:chExt cx="2216254" cy="2168421"/>
          </a:xfrm>
        </p:grpSpPr>
        <p:pic>
          <p:nvPicPr>
            <p:cNvPr name="Picture 45" id="45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216254" cy="2168421"/>
            </a:xfrm>
            <a:prstGeom prst="rect">
              <a:avLst/>
            </a:prstGeom>
          </p:spPr>
        </p:pic>
        <p:sp>
          <p:nvSpPr>
            <p:cNvPr name="TextBox 46" id="46"/>
            <p:cNvSpPr txBox="true"/>
            <p:nvPr/>
          </p:nvSpPr>
          <p:spPr>
            <a:xfrm rot="0">
              <a:off x="247118" y="197618"/>
              <a:ext cx="1636404" cy="17541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782"/>
                </a:lnSpc>
                <a:spcBef>
                  <a:spcPct val="0"/>
                </a:spcBef>
              </a:pPr>
              <a:r>
                <a:rPr lang="en-US" sz="1272">
                  <a:solidFill>
                    <a:srgbClr val="2B2B2B"/>
                  </a:solidFill>
                  <a:latin typeface="Muli Regular Bold"/>
                </a:rPr>
                <a:t>felt more associated with systemic inustice rather than systemic justice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13608159" y="7810774"/>
            <a:ext cx="1733942" cy="1696519"/>
            <a:chOff x="0" y="0"/>
            <a:chExt cx="2311923" cy="2262025"/>
          </a:xfrm>
        </p:grpSpPr>
        <p:pic>
          <p:nvPicPr>
            <p:cNvPr name="Picture 48" id="48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311923" cy="2262025"/>
            </a:xfrm>
            <a:prstGeom prst="rect">
              <a:avLst/>
            </a:prstGeom>
          </p:spPr>
        </p:pic>
        <p:sp>
          <p:nvSpPr>
            <p:cNvPr name="TextBox 49" id="49"/>
            <p:cNvSpPr txBox="true"/>
            <p:nvPr/>
          </p:nvSpPr>
          <p:spPr>
            <a:xfrm rot="0">
              <a:off x="221837" y="227966"/>
              <a:ext cx="1827712" cy="1728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766"/>
                </a:lnSpc>
                <a:spcBef>
                  <a:spcPct val="0"/>
                </a:spcBef>
              </a:pPr>
              <a:r>
                <a:rPr lang="en-US" sz="1261">
                  <a:solidFill>
                    <a:srgbClr val="2B2B2B"/>
                  </a:solidFill>
                  <a:latin typeface="Muli Regular Bold"/>
                </a:rPr>
                <a:t>that racism is other-worldly to him and that he had a glimpse of other people's experiences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6045596" y="8205497"/>
            <a:ext cx="1806238" cy="1767254"/>
            <a:chOff x="0" y="0"/>
            <a:chExt cx="2408317" cy="2356339"/>
          </a:xfrm>
        </p:grpSpPr>
        <p:pic>
          <p:nvPicPr>
            <p:cNvPr name="Picture 51" id="51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408317" cy="2356339"/>
            </a:xfrm>
            <a:prstGeom prst="rect">
              <a:avLst/>
            </a:prstGeom>
          </p:spPr>
        </p:pic>
        <p:sp>
          <p:nvSpPr>
            <p:cNvPr name="TextBox 52" id="52"/>
            <p:cNvSpPr txBox="true"/>
            <p:nvPr/>
          </p:nvSpPr>
          <p:spPr>
            <a:xfrm rot="0">
              <a:off x="262338" y="266891"/>
              <a:ext cx="1883641" cy="18035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33"/>
                </a:lnSpc>
                <a:spcBef>
                  <a:spcPct val="0"/>
                </a:spcBef>
              </a:pPr>
              <a:r>
                <a:rPr lang="en-US" sz="1309">
                  <a:solidFill>
                    <a:srgbClr val="2B2B2B"/>
                  </a:solidFill>
                  <a:latin typeface="Muli Regular Bold"/>
                </a:rPr>
                <a:t>felt uncomfortable standing up for himself when he was called a racial slur as a waiter</a:t>
              </a: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14795322" y="5384233"/>
            <a:ext cx="1710059" cy="1673152"/>
            <a:chOff x="0" y="0"/>
            <a:chExt cx="2280079" cy="2230869"/>
          </a:xfrm>
        </p:grpSpPr>
        <p:pic>
          <p:nvPicPr>
            <p:cNvPr name="Picture 54" id="54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280079" cy="2230869"/>
            </a:xfrm>
            <a:prstGeom prst="rect">
              <a:avLst/>
            </a:prstGeom>
          </p:spPr>
        </p:pic>
        <p:sp>
          <p:nvSpPr>
            <p:cNvPr name="TextBox 55" id="55"/>
            <p:cNvSpPr txBox="true"/>
            <p:nvPr/>
          </p:nvSpPr>
          <p:spPr>
            <a:xfrm rot="0">
              <a:off x="191523" y="288241"/>
              <a:ext cx="1897032" cy="17552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22"/>
                </a:lnSpc>
                <a:spcBef>
                  <a:spcPct val="0"/>
                </a:spcBef>
              </a:pPr>
              <a:r>
                <a:rPr lang="en-US" sz="1515">
                  <a:solidFill>
                    <a:srgbClr val="2B2B2B"/>
                  </a:solidFill>
                  <a:latin typeface="Muli Regular Bold"/>
                </a:rPr>
                <a:t>Feels like impact is made through exposure to diversity</a:t>
              </a: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12937250" y="5764431"/>
            <a:ext cx="1537880" cy="1504689"/>
            <a:chOff x="0" y="0"/>
            <a:chExt cx="2050507" cy="2006252"/>
          </a:xfrm>
        </p:grpSpPr>
        <p:pic>
          <p:nvPicPr>
            <p:cNvPr name="Picture 57" id="57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050507" cy="2006252"/>
            </a:xfrm>
            <a:prstGeom prst="rect">
              <a:avLst/>
            </a:prstGeom>
          </p:spPr>
        </p:pic>
        <p:sp>
          <p:nvSpPr>
            <p:cNvPr name="TextBox 58" id="58"/>
            <p:cNvSpPr txBox="true"/>
            <p:nvPr/>
          </p:nvSpPr>
          <p:spPr>
            <a:xfrm rot="0">
              <a:off x="208024" y="312064"/>
              <a:ext cx="1634459" cy="14909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96"/>
                </a:lnSpc>
                <a:spcBef>
                  <a:spcPct val="0"/>
                </a:spcBef>
              </a:pPr>
              <a:r>
                <a:rPr lang="en-US" sz="1640">
                  <a:solidFill>
                    <a:srgbClr val="2B2B2B"/>
                  </a:solidFill>
                  <a:latin typeface="Muli Regular Bold"/>
                </a:rPr>
                <a:t>passionate about child care related issues</a:t>
              </a: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10897839" y="5370454"/>
            <a:ext cx="1933736" cy="1892001"/>
            <a:chOff x="0" y="0"/>
            <a:chExt cx="2578314" cy="2522667"/>
          </a:xfrm>
        </p:grpSpPr>
        <p:pic>
          <p:nvPicPr>
            <p:cNvPr name="Picture 60" id="60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578314" cy="2522667"/>
            </a:xfrm>
            <a:prstGeom prst="rect">
              <a:avLst/>
            </a:prstGeom>
          </p:spPr>
        </p:pic>
        <p:sp>
          <p:nvSpPr>
            <p:cNvPr name="TextBox 61" id="61"/>
            <p:cNvSpPr txBox="true"/>
            <p:nvPr/>
          </p:nvSpPr>
          <p:spPr>
            <a:xfrm rot="0">
              <a:off x="243561" y="181727"/>
              <a:ext cx="2091192" cy="2118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00"/>
                </a:lnSpc>
                <a:spcBef>
                  <a:spcPct val="0"/>
                </a:spcBef>
              </a:pPr>
              <a:r>
                <a:rPr lang="en-US" sz="1285">
                  <a:solidFill>
                    <a:srgbClr val="2B2B2B"/>
                  </a:solidFill>
                  <a:latin typeface="Muli Regular Bold"/>
                </a:rPr>
                <a:t>experiencing racism in texas made him more aware, he was shocked/had a sudden realization of its presence/severity</a:t>
              </a: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109187" y="6122798"/>
            <a:ext cx="1934160" cy="1892415"/>
            <a:chOff x="0" y="0"/>
            <a:chExt cx="2578880" cy="2523221"/>
          </a:xfrm>
        </p:grpSpPr>
        <p:pic>
          <p:nvPicPr>
            <p:cNvPr name="Picture 63" id="63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578880" cy="2523221"/>
            </a:xfrm>
            <a:prstGeom prst="rect">
              <a:avLst/>
            </a:prstGeom>
          </p:spPr>
        </p:pic>
        <p:sp>
          <p:nvSpPr>
            <p:cNvPr name="TextBox 64" id="64"/>
            <p:cNvSpPr txBox="true"/>
            <p:nvPr/>
          </p:nvSpPr>
          <p:spPr>
            <a:xfrm rot="0">
              <a:off x="203367" y="229249"/>
              <a:ext cx="2172146" cy="20361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59"/>
                </a:lnSpc>
                <a:spcBef>
                  <a:spcPct val="0"/>
                </a:spcBef>
              </a:pPr>
              <a:r>
                <a:rPr lang="en-US" sz="1471">
                  <a:solidFill>
                    <a:srgbClr val="2B2B2B"/>
                  </a:solidFill>
                  <a:latin typeface="Muli Regular Bold"/>
                </a:rPr>
                <a:t>educates himself by having conversations with other people with different experiences</a:t>
              </a: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2181205" y="6220808"/>
            <a:ext cx="1537880" cy="1504689"/>
            <a:chOff x="0" y="0"/>
            <a:chExt cx="2050507" cy="2006252"/>
          </a:xfrm>
        </p:grpSpPr>
        <p:pic>
          <p:nvPicPr>
            <p:cNvPr name="Picture 66" id="66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050507" cy="2006252"/>
            </a:xfrm>
            <a:prstGeom prst="rect">
              <a:avLst/>
            </a:prstGeom>
          </p:spPr>
        </p:pic>
        <p:sp>
          <p:nvSpPr>
            <p:cNvPr name="TextBox 67" id="67"/>
            <p:cNvSpPr txBox="true"/>
            <p:nvPr/>
          </p:nvSpPr>
          <p:spPr>
            <a:xfrm rot="0">
              <a:off x="208024" y="248103"/>
              <a:ext cx="1634459" cy="14909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96"/>
                </a:lnSpc>
                <a:spcBef>
                  <a:spcPct val="0"/>
                </a:spcBef>
              </a:pPr>
              <a:r>
                <a:rPr lang="en-US" sz="1640">
                  <a:solidFill>
                    <a:srgbClr val="2B2B2B"/>
                  </a:solidFill>
                  <a:latin typeface="Muli Regular Bold"/>
                </a:rPr>
                <a:t>volunteered a lot with mom as a kid</a:t>
              </a:r>
            </a:p>
          </p:txBody>
        </p:sp>
      </p:grpSp>
      <p:grpSp>
        <p:nvGrpSpPr>
          <p:cNvPr name="Group 68" id="68"/>
          <p:cNvGrpSpPr/>
          <p:nvPr/>
        </p:nvGrpSpPr>
        <p:grpSpPr>
          <a:xfrm rot="0">
            <a:off x="5495944" y="6220808"/>
            <a:ext cx="1616969" cy="1582071"/>
            <a:chOff x="0" y="0"/>
            <a:chExt cx="2155959" cy="2109428"/>
          </a:xfrm>
        </p:grpSpPr>
        <p:pic>
          <p:nvPicPr>
            <p:cNvPr name="Picture 69" id="69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55959" cy="2109428"/>
            </a:xfrm>
            <a:prstGeom prst="rect">
              <a:avLst/>
            </a:prstGeom>
          </p:spPr>
        </p:pic>
        <p:sp>
          <p:nvSpPr>
            <p:cNvPr name="TextBox 70" id="70"/>
            <p:cNvSpPr txBox="true"/>
            <p:nvPr/>
          </p:nvSpPr>
          <p:spPr>
            <a:xfrm rot="0">
              <a:off x="208024" y="156196"/>
              <a:ext cx="1730519" cy="17684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55"/>
                </a:lnSpc>
                <a:spcBef>
                  <a:spcPct val="0"/>
                </a:spcBef>
              </a:pPr>
              <a:r>
                <a:rPr lang="en-US" sz="1539">
                  <a:solidFill>
                    <a:srgbClr val="2B2B2B"/>
                  </a:solidFill>
                  <a:latin typeface="Muli Regular Bold"/>
                </a:rPr>
                <a:t>he waits outside for hours waiting to talk about charity</a:t>
              </a:r>
            </a:p>
          </p:txBody>
        </p:sp>
      </p:grpSp>
      <p:grpSp>
        <p:nvGrpSpPr>
          <p:cNvPr name="Group 71" id="71"/>
          <p:cNvGrpSpPr/>
          <p:nvPr/>
        </p:nvGrpSpPr>
        <p:grpSpPr>
          <a:xfrm rot="0">
            <a:off x="3832973" y="5370454"/>
            <a:ext cx="1537880" cy="1504689"/>
            <a:chOff x="0" y="0"/>
            <a:chExt cx="2050507" cy="2006252"/>
          </a:xfrm>
        </p:grpSpPr>
        <p:pic>
          <p:nvPicPr>
            <p:cNvPr name="Picture 72" id="72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050507" cy="2006252"/>
            </a:xfrm>
            <a:prstGeom prst="rect">
              <a:avLst/>
            </a:prstGeom>
          </p:spPr>
        </p:pic>
        <p:sp>
          <p:nvSpPr>
            <p:cNvPr name="TextBox 73" id="73"/>
            <p:cNvSpPr txBox="true"/>
            <p:nvPr/>
          </p:nvSpPr>
          <p:spPr>
            <a:xfrm rot="0">
              <a:off x="208024" y="468506"/>
              <a:ext cx="1634459" cy="1109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96"/>
                </a:lnSpc>
                <a:spcBef>
                  <a:spcPct val="0"/>
                </a:spcBef>
              </a:pPr>
              <a:r>
                <a:rPr lang="en-US" sz="1640">
                  <a:solidFill>
                    <a:srgbClr val="2B2B2B"/>
                  </a:solidFill>
                  <a:latin typeface="Muli Regular Bold"/>
                </a:rPr>
                <a:t>works in nonprofit marketing</a:t>
              </a: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247045" y="8359744"/>
            <a:ext cx="1537880" cy="1504689"/>
            <a:chOff x="0" y="0"/>
            <a:chExt cx="2050507" cy="2006252"/>
          </a:xfrm>
        </p:grpSpPr>
        <p:pic>
          <p:nvPicPr>
            <p:cNvPr name="Picture 75" id="75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050507" cy="2006252"/>
            </a:xfrm>
            <a:prstGeom prst="rect">
              <a:avLst/>
            </a:prstGeom>
          </p:spPr>
        </p:pic>
        <p:sp>
          <p:nvSpPr>
            <p:cNvPr name="TextBox 76" id="76"/>
            <p:cNvSpPr txBox="true"/>
            <p:nvPr/>
          </p:nvSpPr>
          <p:spPr>
            <a:xfrm rot="0">
              <a:off x="208024" y="248103"/>
              <a:ext cx="1634459" cy="14909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96"/>
                </a:lnSpc>
                <a:spcBef>
                  <a:spcPct val="0"/>
                </a:spcBef>
              </a:pPr>
              <a:r>
                <a:rPr lang="en-US" sz="1640">
                  <a:solidFill>
                    <a:srgbClr val="2B2B2B"/>
                  </a:solidFill>
                  <a:latin typeface="Muli Regular Bold"/>
                </a:rPr>
                <a:t>Talks to over 30 people a day</a:t>
              </a: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2043347" y="8113431"/>
            <a:ext cx="1789627" cy="1751002"/>
            <a:chOff x="0" y="0"/>
            <a:chExt cx="2386169" cy="2334669"/>
          </a:xfrm>
        </p:grpSpPr>
        <p:pic>
          <p:nvPicPr>
            <p:cNvPr name="Picture 78" id="78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386169" cy="2334669"/>
            </a:xfrm>
            <a:prstGeom prst="rect">
              <a:avLst/>
            </a:prstGeom>
          </p:spPr>
        </p:pic>
        <p:sp>
          <p:nvSpPr>
            <p:cNvPr name="TextBox 79" id="79"/>
            <p:cNvSpPr txBox="true"/>
            <p:nvPr/>
          </p:nvSpPr>
          <p:spPr>
            <a:xfrm rot="0">
              <a:off x="312520" y="221375"/>
              <a:ext cx="1761129" cy="18728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96"/>
                </a:lnSpc>
                <a:spcBef>
                  <a:spcPct val="0"/>
                </a:spcBef>
              </a:pPr>
              <a:r>
                <a:rPr lang="en-US" sz="1640">
                  <a:solidFill>
                    <a:srgbClr val="2B2B2B"/>
                  </a:solidFill>
                  <a:latin typeface="Muli Regular Bold"/>
                </a:rPr>
                <a:t>reacts in an unexpected way to being called a racial slur</a:t>
              </a:r>
            </a:p>
          </p:txBody>
        </p:sp>
      </p:grpSp>
      <p:grpSp>
        <p:nvGrpSpPr>
          <p:cNvPr name="Group 80" id="80"/>
          <p:cNvGrpSpPr/>
          <p:nvPr/>
        </p:nvGrpSpPr>
        <p:grpSpPr>
          <a:xfrm rot="0">
            <a:off x="5671396" y="8627583"/>
            <a:ext cx="1642632" cy="1607179"/>
            <a:chOff x="0" y="0"/>
            <a:chExt cx="2190176" cy="2142906"/>
          </a:xfrm>
        </p:grpSpPr>
        <p:pic>
          <p:nvPicPr>
            <p:cNvPr name="Picture 81" id="81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90176" cy="2142906"/>
            </a:xfrm>
            <a:prstGeom prst="rect">
              <a:avLst/>
            </a:prstGeom>
          </p:spPr>
        </p:pic>
        <p:sp>
          <p:nvSpPr>
            <p:cNvPr name="TextBox 82" id="82"/>
            <p:cNvSpPr txBox="true"/>
            <p:nvPr/>
          </p:nvSpPr>
          <p:spPr>
            <a:xfrm rot="0">
              <a:off x="222194" y="179408"/>
              <a:ext cx="1745789" cy="16502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08"/>
                </a:lnSpc>
                <a:spcBef>
                  <a:spcPct val="0"/>
                </a:spcBef>
              </a:pPr>
              <a:r>
                <a:rPr lang="en-US" sz="1434">
                  <a:solidFill>
                    <a:srgbClr val="2B2B2B"/>
                  </a:solidFill>
                  <a:latin typeface="Muli Regular Bold"/>
                </a:rPr>
                <a:t>Helps with a charity that asks fora $1 donation a day for kids in need</a:t>
              </a:r>
            </a:p>
          </p:txBody>
        </p:sp>
      </p:grpSp>
      <p:grpSp>
        <p:nvGrpSpPr>
          <p:cNvPr name="Group 83" id="83"/>
          <p:cNvGrpSpPr/>
          <p:nvPr/>
        </p:nvGrpSpPr>
        <p:grpSpPr>
          <a:xfrm rot="0">
            <a:off x="3875103" y="7821350"/>
            <a:ext cx="1537880" cy="1504689"/>
            <a:chOff x="0" y="0"/>
            <a:chExt cx="2050507" cy="2006252"/>
          </a:xfrm>
        </p:grpSpPr>
        <p:pic>
          <p:nvPicPr>
            <p:cNvPr name="Picture 84" id="84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050507" cy="2006252"/>
            </a:xfrm>
            <a:prstGeom prst="rect">
              <a:avLst/>
            </a:prstGeom>
          </p:spPr>
        </p:pic>
        <p:sp>
          <p:nvSpPr>
            <p:cNvPr name="TextBox 85" id="85"/>
            <p:cNvSpPr txBox="true"/>
            <p:nvPr/>
          </p:nvSpPr>
          <p:spPr>
            <a:xfrm rot="0">
              <a:off x="208024" y="439039"/>
              <a:ext cx="1634459" cy="1109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96"/>
                </a:lnSpc>
                <a:spcBef>
                  <a:spcPct val="0"/>
                </a:spcBef>
              </a:pPr>
              <a:r>
                <a:rPr lang="en-US" sz="1640">
                  <a:solidFill>
                    <a:srgbClr val="2B2B2B"/>
                  </a:solidFill>
                  <a:latin typeface="Muli Regular Bold"/>
                </a:rPr>
                <a:t>Is crowd sourcing funding</a:t>
              </a:r>
            </a:p>
          </p:txBody>
        </p:sp>
      </p:grpSp>
      <p:grpSp>
        <p:nvGrpSpPr>
          <p:cNvPr name="Group 86" id="86"/>
          <p:cNvGrpSpPr/>
          <p:nvPr/>
        </p:nvGrpSpPr>
        <p:grpSpPr>
          <a:xfrm rot="0">
            <a:off x="9546423" y="422177"/>
            <a:ext cx="1537880" cy="1504689"/>
            <a:chOff x="0" y="0"/>
            <a:chExt cx="2050507" cy="2006252"/>
          </a:xfrm>
        </p:grpSpPr>
        <p:pic>
          <p:nvPicPr>
            <p:cNvPr name="Picture 87" id="87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050507" cy="2006252"/>
            </a:xfrm>
            <a:prstGeom prst="rect">
              <a:avLst/>
            </a:prstGeom>
          </p:spPr>
        </p:pic>
        <p:sp>
          <p:nvSpPr>
            <p:cNvPr name="TextBox 88" id="88"/>
            <p:cNvSpPr txBox="true"/>
            <p:nvPr/>
          </p:nvSpPr>
          <p:spPr>
            <a:xfrm rot="0">
              <a:off x="158560" y="272543"/>
              <a:ext cx="1733387" cy="14954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06"/>
                </a:lnSpc>
                <a:spcBef>
                  <a:spcPct val="0"/>
                </a:spcBef>
              </a:pPr>
              <a:r>
                <a:rPr lang="en-US" sz="1076">
                  <a:solidFill>
                    <a:srgbClr val="2B2B2B"/>
                  </a:solidFill>
                  <a:latin typeface="Muli Regular Bold"/>
                </a:rPr>
                <a:t>thinks the biggest priority for his job is providing charities with the consistent means to budget and plan</a:t>
              </a:r>
            </a:p>
          </p:txBody>
        </p:sp>
      </p:grpSp>
      <p:grpSp>
        <p:nvGrpSpPr>
          <p:cNvPr name="Group 89" id="89"/>
          <p:cNvGrpSpPr/>
          <p:nvPr/>
        </p:nvGrpSpPr>
        <p:grpSpPr>
          <a:xfrm rot="0">
            <a:off x="11293694" y="1014430"/>
            <a:ext cx="1537880" cy="1504689"/>
            <a:chOff x="0" y="0"/>
            <a:chExt cx="2050507" cy="2006252"/>
          </a:xfrm>
        </p:grpSpPr>
        <p:pic>
          <p:nvPicPr>
            <p:cNvPr name="Picture 90" id="90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050507" cy="2006252"/>
            </a:xfrm>
            <a:prstGeom prst="rect">
              <a:avLst/>
            </a:prstGeom>
          </p:spPr>
        </p:pic>
        <p:sp>
          <p:nvSpPr>
            <p:cNvPr name="TextBox 91" id="91"/>
            <p:cNvSpPr txBox="true"/>
            <p:nvPr/>
          </p:nvSpPr>
          <p:spPr>
            <a:xfrm rot="0">
              <a:off x="171964" y="167037"/>
              <a:ext cx="1677554" cy="15940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39"/>
                </a:lnSpc>
                <a:spcBef>
                  <a:spcPct val="0"/>
                </a:spcBef>
              </a:pPr>
              <a:r>
                <a:rPr lang="en-US" sz="1385">
                  <a:solidFill>
                    <a:srgbClr val="2B2B2B"/>
                  </a:solidFill>
                  <a:latin typeface="Muli Regular Bold"/>
                </a:rPr>
                <a:t>Says that due to the current events, getting resources have been difficult</a:t>
              </a:r>
            </a:p>
          </p:txBody>
        </p:sp>
      </p:grpSp>
      <p:grpSp>
        <p:nvGrpSpPr>
          <p:cNvPr name="Group 92" id="92"/>
          <p:cNvGrpSpPr/>
          <p:nvPr/>
        </p:nvGrpSpPr>
        <p:grpSpPr>
          <a:xfrm rot="0">
            <a:off x="14795322" y="957268"/>
            <a:ext cx="1537880" cy="1504689"/>
            <a:chOff x="0" y="0"/>
            <a:chExt cx="2050507" cy="2006252"/>
          </a:xfrm>
        </p:grpSpPr>
        <p:pic>
          <p:nvPicPr>
            <p:cNvPr name="Picture 93" id="93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050507" cy="2006252"/>
            </a:xfrm>
            <a:prstGeom prst="rect">
              <a:avLst/>
            </a:prstGeom>
          </p:spPr>
        </p:pic>
        <p:sp>
          <p:nvSpPr>
            <p:cNvPr name="TextBox 94" id="94"/>
            <p:cNvSpPr txBox="true"/>
            <p:nvPr/>
          </p:nvSpPr>
          <p:spPr>
            <a:xfrm rot="0">
              <a:off x="187996" y="235349"/>
              <a:ext cx="1634459" cy="14909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96"/>
                </a:lnSpc>
                <a:spcBef>
                  <a:spcPct val="0"/>
                </a:spcBef>
              </a:pPr>
              <a:r>
                <a:rPr lang="en-US" sz="1640">
                  <a:solidFill>
                    <a:srgbClr val="2B2B2B"/>
                  </a:solidFill>
                  <a:latin typeface="Muli Regular Bold"/>
                </a:rPr>
                <a:t>systemic injustice starts at a young age</a:t>
              </a:r>
            </a:p>
          </p:txBody>
        </p:sp>
      </p:grpSp>
      <p:grpSp>
        <p:nvGrpSpPr>
          <p:cNvPr name="Group 95" id="95"/>
          <p:cNvGrpSpPr/>
          <p:nvPr/>
        </p:nvGrpSpPr>
        <p:grpSpPr>
          <a:xfrm rot="0">
            <a:off x="13018463" y="225357"/>
            <a:ext cx="1680620" cy="1644347"/>
            <a:chOff x="0" y="0"/>
            <a:chExt cx="2240826" cy="2192463"/>
          </a:xfrm>
        </p:grpSpPr>
        <p:pic>
          <p:nvPicPr>
            <p:cNvPr name="Picture 96" id="96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240826" cy="2192463"/>
            </a:xfrm>
            <a:prstGeom prst="rect">
              <a:avLst/>
            </a:prstGeom>
          </p:spPr>
        </p:pic>
        <p:sp>
          <p:nvSpPr>
            <p:cNvPr name="TextBox 97" id="97"/>
            <p:cNvSpPr txBox="true"/>
            <p:nvPr/>
          </p:nvSpPr>
          <p:spPr>
            <a:xfrm rot="0">
              <a:off x="250289" y="364462"/>
              <a:ext cx="1740248" cy="1384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15"/>
                </a:lnSpc>
                <a:spcBef>
                  <a:spcPct val="0"/>
                </a:spcBef>
              </a:pPr>
              <a:r>
                <a:rPr lang="en-US" sz="1511">
                  <a:solidFill>
                    <a:srgbClr val="2B2B2B"/>
                  </a:solidFill>
                  <a:latin typeface="Muli Regular Bold"/>
                </a:rPr>
                <a:t>Volunteering takes him back to his childhood</a:t>
              </a:r>
            </a:p>
          </p:txBody>
        </p:sp>
      </p:grpSp>
      <p:grpSp>
        <p:nvGrpSpPr>
          <p:cNvPr name="Group 98" id="98"/>
          <p:cNvGrpSpPr/>
          <p:nvPr/>
        </p:nvGrpSpPr>
        <p:grpSpPr>
          <a:xfrm rot="0">
            <a:off x="16490360" y="1559180"/>
            <a:ext cx="1623431" cy="1588393"/>
            <a:chOff x="0" y="0"/>
            <a:chExt cx="2164575" cy="2117857"/>
          </a:xfrm>
        </p:grpSpPr>
        <p:pic>
          <p:nvPicPr>
            <p:cNvPr name="Picture 99" id="99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64575" cy="2117857"/>
            </a:xfrm>
            <a:prstGeom prst="rect">
              <a:avLst/>
            </a:prstGeom>
          </p:spPr>
        </p:pic>
        <p:sp>
          <p:nvSpPr>
            <p:cNvPr name="TextBox 100" id="100"/>
            <p:cNvSpPr txBox="true"/>
            <p:nvPr/>
          </p:nvSpPr>
          <p:spPr>
            <a:xfrm rot="0">
              <a:off x="265058" y="238887"/>
              <a:ext cx="1634459" cy="16115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625"/>
                </a:lnSpc>
                <a:spcBef>
                  <a:spcPct val="0"/>
                </a:spcBef>
              </a:pPr>
              <a:r>
                <a:rPr lang="en-US" sz="1161">
                  <a:solidFill>
                    <a:srgbClr val="2B2B2B"/>
                  </a:solidFill>
                  <a:latin typeface="Muli Regular Bold"/>
                </a:rPr>
                <a:t>One-time donations are difficult for charities because they are highly unpredictable</a:t>
              </a:r>
            </a:p>
          </p:txBody>
        </p:sp>
      </p:grpSp>
      <p:pic>
        <p:nvPicPr>
          <p:cNvPr name="Picture 101" id="101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622969" y="2229498"/>
            <a:ext cx="1391155" cy="1361130"/>
          </a:xfrm>
          <a:prstGeom prst="rect">
            <a:avLst/>
          </a:prstGeom>
        </p:spPr>
      </p:pic>
      <p:sp>
        <p:nvSpPr>
          <p:cNvPr name="TextBox 102" id="102"/>
          <p:cNvSpPr txBox="true"/>
          <p:nvPr/>
        </p:nvSpPr>
        <p:spPr>
          <a:xfrm rot="0">
            <a:off x="9702441" y="2479120"/>
            <a:ext cx="1225844" cy="836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96"/>
              </a:lnSpc>
              <a:spcBef>
                <a:spcPct val="0"/>
              </a:spcBef>
            </a:pPr>
            <a:r>
              <a:rPr lang="en-US" sz="1640">
                <a:solidFill>
                  <a:srgbClr val="2B2B2B"/>
                </a:solidFill>
                <a:latin typeface="Muli Regular Bold"/>
              </a:rPr>
              <a:t>cultures should be shared</a:t>
            </a:r>
          </a:p>
        </p:txBody>
      </p:sp>
      <p:grpSp>
        <p:nvGrpSpPr>
          <p:cNvPr name="Group 103" id="103"/>
          <p:cNvGrpSpPr/>
          <p:nvPr/>
        </p:nvGrpSpPr>
        <p:grpSpPr>
          <a:xfrm rot="0">
            <a:off x="11293694" y="2811199"/>
            <a:ext cx="1537880" cy="1504689"/>
            <a:chOff x="0" y="0"/>
            <a:chExt cx="2050507" cy="2006252"/>
          </a:xfrm>
        </p:grpSpPr>
        <p:pic>
          <p:nvPicPr>
            <p:cNvPr name="Picture 104" id="104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050507" cy="2006252"/>
            </a:xfrm>
            <a:prstGeom prst="rect">
              <a:avLst/>
            </a:prstGeom>
          </p:spPr>
        </p:pic>
        <p:sp>
          <p:nvSpPr>
            <p:cNvPr name="TextBox 105" id="105"/>
            <p:cNvSpPr txBox="true"/>
            <p:nvPr/>
          </p:nvSpPr>
          <p:spPr>
            <a:xfrm rot="0">
              <a:off x="208024" y="264262"/>
              <a:ext cx="1634459" cy="14909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96"/>
                </a:lnSpc>
                <a:spcBef>
                  <a:spcPct val="0"/>
                </a:spcBef>
              </a:pPr>
              <a:r>
                <a:rPr lang="en-US" sz="1640">
                  <a:solidFill>
                    <a:srgbClr val="2B2B2B"/>
                  </a:solidFill>
                  <a:latin typeface="Muli Regular Bold"/>
                </a:rPr>
                <a:t>engaging in social justice is selfless</a:t>
              </a:r>
            </a:p>
          </p:txBody>
        </p:sp>
      </p:grpSp>
      <p:grpSp>
        <p:nvGrpSpPr>
          <p:cNvPr name="Group 106" id="106"/>
          <p:cNvGrpSpPr/>
          <p:nvPr/>
        </p:nvGrpSpPr>
        <p:grpSpPr>
          <a:xfrm rot="0">
            <a:off x="14795322" y="2754037"/>
            <a:ext cx="1785393" cy="1746859"/>
            <a:chOff x="0" y="0"/>
            <a:chExt cx="2380524" cy="2329146"/>
          </a:xfrm>
        </p:grpSpPr>
        <p:pic>
          <p:nvPicPr>
            <p:cNvPr name="Picture 107" id="107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380524" cy="2329146"/>
            </a:xfrm>
            <a:prstGeom prst="rect">
              <a:avLst/>
            </a:prstGeom>
          </p:spPr>
        </p:pic>
        <p:sp>
          <p:nvSpPr>
            <p:cNvPr name="TextBox 108" id="108"/>
            <p:cNvSpPr txBox="true"/>
            <p:nvPr/>
          </p:nvSpPr>
          <p:spPr>
            <a:xfrm rot="0">
              <a:off x="279035" y="132872"/>
              <a:ext cx="1822455" cy="20348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60"/>
                </a:lnSpc>
                <a:spcBef>
                  <a:spcPct val="0"/>
                </a:spcBef>
              </a:pPr>
              <a:r>
                <a:rPr lang="en-US" sz="1471">
                  <a:solidFill>
                    <a:srgbClr val="2B2B2B"/>
                  </a:solidFill>
                  <a:latin typeface="Muli Regular Bold"/>
                </a:rPr>
                <a:t>he shouldn't speak too much about things he doesn't understand</a:t>
              </a:r>
            </a:p>
          </p:txBody>
        </p:sp>
      </p:grpSp>
      <p:grpSp>
        <p:nvGrpSpPr>
          <p:cNvPr name="Group 109" id="109"/>
          <p:cNvGrpSpPr/>
          <p:nvPr/>
        </p:nvGrpSpPr>
        <p:grpSpPr>
          <a:xfrm rot="0">
            <a:off x="13018463" y="2161784"/>
            <a:ext cx="1597208" cy="1562736"/>
            <a:chOff x="0" y="0"/>
            <a:chExt cx="2129611" cy="2083648"/>
          </a:xfrm>
        </p:grpSpPr>
        <p:pic>
          <p:nvPicPr>
            <p:cNvPr name="Picture 110" id="110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29611" cy="2083648"/>
            </a:xfrm>
            <a:prstGeom prst="rect">
              <a:avLst/>
            </a:prstGeom>
          </p:spPr>
        </p:pic>
        <p:sp>
          <p:nvSpPr>
            <p:cNvPr name="TextBox 111" id="111"/>
            <p:cNvSpPr txBox="true"/>
            <p:nvPr/>
          </p:nvSpPr>
          <p:spPr>
            <a:xfrm rot="0">
              <a:off x="205482" y="181465"/>
              <a:ext cx="1713930" cy="16921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60"/>
                </a:lnSpc>
                <a:spcBef>
                  <a:spcPct val="0"/>
                </a:spcBef>
              </a:pPr>
              <a:r>
                <a:rPr lang="en-US" sz="1471">
                  <a:solidFill>
                    <a:srgbClr val="2B2B2B"/>
                  </a:solidFill>
                  <a:latin typeface="Muli Regular Bold"/>
                </a:rPr>
                <a:t>he thinks that people should want to be involved, not coerced</a:t>
              </a:r>
            </a:p>
          </p:txBody>
        </p:sp>
      </p:grpSp>
      <p:grpSp>
        <p:nvGrpSpPr>
          <p:cNvPr name="Group 112" id="112"/>
          <p:cNvGrpSpPr/>
          <p:nvPr/>
        </p:nvGrpSpPr>
        <p:grpSpPr>
          <a:xfrm rot="0">
            <a:off x="7940217" y="6187217"/>
            <a:ext cx="2443221" cy="843049"/>
            <a:chOff x="0" y="0"/>
            <a:chExt cx="3257628" cy="1124065"/>
          </a:xfrm>
        </p:grpSpPr>
        <p:grpSp>
          <p:nvGrpSpPr>
            <p:cNvPr name="Group 113" id="113"/>
            <p:cNvGrpSpPr/>
            <p:nvPr/>
          </p:nvGrpSpPr>
          <p:grpSpPr>
            <a:xfrm rot="0">
              <a:off x="0" y="0"/>
              <a:ext cx="3257628" cy="1124065"/>
              <a:chOff x="0" y="0"/>
              <a:chExt cx="1913890" cy="660400"/>
            </a:xfrm>
          </p:grpSpPr>
          <p:sp>
            <p:nvSpPr>
              <p:cNvPr name="Freeform 114" id="114"/>
              <p:cNvSpPr/>
              <p:nvPr/>
            </p:nvSpPr>
            <p:spPr>
              <a:xfrm>
                <a:off x="0" y="0"/>
                <a:ext cx="1913890" cy="660400"/>
              </a:xfrm>
              <a:custGeom>
                <a:avLst/>
                <a:gdLst/>
                <a:ahLst/>
                <a:cxnLst/>
                <a:rect r="r" b="b" t="t" l="l"/>
                <a:pathLst>
                  <a:path h="660400" w="1913890">
                    <a:moveTo>
                      <a:pt x="1789430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789430" y="0"/>
                    </a:lnTo>
                    <a:cubicBezTo>
                      <a:pt x="1858010" y="0"/>
                      <a:pt x="1913890" y="55880"/>
                      <a:pt x="1913890" y="124460"/>
                    </a:cubicBezTo>
                    <a:lnTo>
                      <a:pt x="1913890" y="535940"/>
                    </a:lnTo>
                    <a:cubicBezTo>
                      <a:pt x="1913890" y="604520"/>
                      <a:pt x="1858010" y="660400"/>
                      <a:pt x="1789430" y="6604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115" id="115"/>
            <p:cNvSpPr txBox="true"/>
            <p:nvPr/>
          </p:nvSpPr>
          <p:spPr>
            <a:xfrm rot="0">
              <a:off x="237075" y="274434"/>
              <a:ext cx="2783477" cy="5656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36"/>
                </a:lnSpc>
              </a:pPr>
              <a:r>
                <a:rPr lang="en-US" sz="2780">
                  <a:solidFill>
                    <a:srgbClr val="A9B9E3"/>
                  </a:solidFill>
                  <a:latin typeface="Muli Bold Bold"/>
                </a:rPr>
                <a:t>Justin</a:t>
              </a:r>
            </a:p>
          </p:txBody>
        </p:sp>
      </p:grpSp>
      <p:grpSp>
        <p:nvGrpSpPr>
          <p:cNvPr name="Group 116" id="116"/>
          <p:cNvGrpSpPr/>
          <p:nvPr/>
        </p:nvGrpSpPr>
        <p:grpSpPr>
          <a:xfrm rot="0">
            <a:off x="7531113" y="8659033"/>
            <a:ext cx="1537880" cy="1218284"/>
            <a:chOff x="0" y="0"/>
            <a:chExt cx="2050507" cy="1624379"/>
          </a:xfrm>
        </p:grpSpPr>
        <p:pic>
          <p:nvPicPr>
            <p:cNvPr name="Picture 117" id="117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9517" r="0" b="9517"/>
            <a:stretch>
              <a:fillRect/>
            </a:stretch>
          </p:blipFill>
          <p:spPr>
            <a:xfrm flipH="false" flipV="false" rot="0">
              <a:off x="0" y="0"/>
              <a:ext cx="2050507" cy="1624379"/>
            </a:xfrm>
            <a:prstGeom prst="rect">
              <a:avLst/>
            </a:prstGeom>
          </p:spPr>
        </p:pic>
        <p:sp>
          <p:nvSpPr>
            <p:cNvPr name="TextBox 118" id="118"/>
            <p:cNvSpPr txBox="true"/>
            <p:nvPr/>
          </p:nvSpPr>
          <p:spPr>
            <a:xfrm rot="0">
              <a:off x="208024" y="248103"/>
              <a:ext cx="1634459" cy="1109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96"/>
                </a:lnSpc>
                <a:spcBef>
                  <a:spcPct val="0"/>
                </a:spcBef>
              </a:pPr>
              <a:r>
                <a:rPr lang="en-US" sz="1640">
                  <a:solidFill>
                    <a:srgbClr val="2B2B2B"/>
                  </a:solidFill>
                  <a:latin typeface="Muli Regular Bold"/>
                </a:rPr>
                <a:t>gets 3-4 people to donate </a:t>
              </a:r>
            </a:p>
          </p:txBody>
        </p:sp>
      </p:grpSp>
      <p:grpSp>
        <p:nvGrpSpPr>
          <p:cNvPr name="Group 119" id="119"/>
          <p:cNvGrpSpPr/>
          <p:nvPr/>
        </p:nvGrpSpPr>
        <p:grpSpPr>
          <a:xfrm rot="0">
            <a:off x="5806344" y="2229498"/>
            <a:ext cx="1724769" cy="2403677"/>
            <a:chOff x="0" y="0"/>
            <a:chExt cx="2299692" cy="3204903"/>
          </a:xfrm>
        </p:grpSpPr>
        <p:pic>
          <p:nvPicPr>
            <p:cNvPr name="Picture 120" id="120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14896" t="0" r="14896" b="0"/>
            <a:stretch>
              <a:fillRect/>
            </a:stretch>
          </p:blipFill>
          <p:spPr>
            <a:xfrm flipH="false" flipV="false" rot="0">
              <a:off x="0" y="0"/>
              <a:ext cx="2299692" cy="3204903"/>
            </a:xfrm>
            <a:prstGeom prst="rect">
              <a:avLst/>
            </a:prstGeom>
          </p:spPr>
        </p:pic>
        <p:sp>
          <p:nvSpPr>
            <p:cNvPr name="TextBox 121" id="121"/>
            <p:cNvSpPr txBox="true"/>
            <p:nvPr/>
          </p:nvSpPr>
          <p:spPr>
            <a:xfrm rot="0">
              <a:off x="270320" y="323898"/>
              <a:ext cx="1759051" cy="25285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13"/>
                </a:lnSpc>
                <a:spcBef>
                  <a:spcPct val="0"/>
                </a:spcBef>
              </a:pPr>
              <a:r>
                <a:rPr lang="en-US" sz="1366">
                  <a:solidFill>
                    <a:srgbClr val="2B2B2B"/>
                  </a:solidFill>
                  <a:latin typeface="Muli Regular Bold"/>
                </a:rPr>
                <a:t>"doing this job kind of was a pull back to what I used to do as a kid and I got to apply real life like personal skills" </a:t>
              </a:r>
            </a:p>
          </p:txBody>
        </p:sp>
      </p:grpSp>
      <p:grpSp>
        <p:nvGrpSpPr>
          <p:cNvPr name="Group 122" id="122"/>
          <p:cNvGrpSpPr/>
          <p:nvPr/>
        </p:nvGrpSpPr>
        <p:grpSpPr>
          <a:xfrm rot="0">
            <a:off x="15410834" y="112086"/>
            <a:ext cx="1537880" cy="940931"/>
            <a:chOff x="0" y="0"/>
            <a:chExt cx="2050507" cy="1254574"/>
          </a:xfrm>
        </p:grpSpPr>
        <p:pic>
          <p:nvPicPr>
            <p:cNvPr name="Picture 123" id="123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18733" r="0" b="18733"/>
            <a:stretch>
              <a:fillRect/>
            </a:stretch>
          </p:blipFill>
          <p:spPr>
            <a:xfrm flipH="false" flipV="false" rot="0">
              <a:off x="0" y="0"/>
              <a:ext cx="2050507" cy="1254574"/>
            </a:xfrm>
            <a:prstGeom prst="rect">
              <a:avLst/>
            </a:prstGeom>
          </p:spPr>
        </p:pic>
        <p:sp>
          <p:nvSpPr>
            <p:cNvPr name="TextBox 124" id="124"/>
            <p:cNvSpPr txBox="true"/>
            <p:nvPr/>
          </p:nvSpPr>
          <p:spPr>
            <a:xfrm rot="0">
              <a:off x="158560" y="272543"/>
              <a:ext cx="1733387" cy="7438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06"/>
                </a:lnSpc>
                <a:spcBef>
                  <a:spcPct val="0"/>
                </a:spcBef>
              </a:pPr>
              <a:r>
                <a:rPr lang="en-US" sz="1076">
                  <a:solidFill>
                    <a:srgbClr val="2B2B2B"/>
                  </a:solidFill>
                  <a:latin typeface="Muli Regular Bold"/>
                </a:rPr>
                <a:t>thinks its cool to have direct interactions </a:t>
              </a:r>
            </a:p>
          </p:txBody>
        </p:sp>
      </p:grpSp>
      <p:grpSp>
        <p:nvGrpSpPr>
          <p:cNvPr name="Group 125" id="125"/>
          <p:cNvGrpSpPr/>
          <p:nvPr/>
        </p:nvGrpSpPr>
        <p:grpSpPr>
          <a:xfrm rot="0">
            <a:off x="16580715" y="6018435"/>
            <a:ext cx="1609291" cy="1316938"/>
            <a:chOff x="0" y="0"/>
            <a:chExt cx="2145721" cy="1755917"/>
          </a:xfrm>
        </p:grpSpPr>
        <p:pic>
          <p:nvPicPr>
            <p:cNvPr name="Picture 126" id="126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8180" r="0" b="8180"/>
            <a:stretch>
              <a:fillRect/>
            </a:stretch>
          </p:blipFill>
          <p:spPr>
            <a:xfrm flipH="false" flipV="false" rot="0">
              <a:off x="0" y="0"/>
              <a:ext cx="2145721" cy="1755917"/>
            </a:xfrm>
            <a:prstGeom prst="rect">
              <a:avLst/>
            </a:prstGeom>
          </p:spPr>
        </p:pic>
        <p:sp>
          <p:nvSpPr>
            <p:cNvPr name="TextBox 127" id="127"/>
            <p:cNvSpPr txBox="true"/>
            <p:nvPr/>
          </p:nvSpPr>
          <p:spPr>
            <a:xfrm rot="0">
              <a:off x="233754" y="225706"/>
              <a:ext cx="1678212" cy="13525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65"/>
                </a:lnSpc>
                <a:spcBef>
                  <a:spcPct val="0"/>
                </a:spcBef>
              </a:pPr>
              <a:r>
                <a:rPr lang="en-US" sz="1475">
                  <a:solidFill>
                    <a:srgbClr val="2B2B2B"/>
                  </a:solidFill>
                  <a:latin typeface="Muli Regular Bold"/>
                </a:rPr>
                <a:t>wants to break the cycle of poverty</a:t>
              </a:r>
            </a:p>
          </p:txBody>
        </p:sp>
      </p:grpSp>
      <p:grpSp>
        <p:nvGrpSpPr>
          <p:cNvPr name="Group 128" id="128"/>
          <p:cNvGrpSpPr/>
          <p:nvPr/>
        </p:nvGrpSpPr>
        <p:grpSpPr>
          <a:xfrm rot="0">
            <a:off x="9702441" y="8627583"/>
            <a:ext cx="1938994" cy="1574558"/>
            <a:chOff x="0" y="0"/>
            <a:chExt cx="2585326" cy="2099410"/>
          </a:xfrm>
        </p:grpSpPr>
        <p:pic>
          <p:nvPicPr>
            <p:cNvPr name="Picture 129" id="129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8501" r="0" b="8501"/>
            <a:stretch>
              <a:fillRect/>
            </a:stretch>
          </p:blipFill>
          <p:spPr>
            <a:xfrm flipH="false" flipV="false" rot="0">
              <a:off x="0" y="0"/>
              <a:ext cx="2585326" cy="2099410"/>
            </a:xfrm>
            <a:prstGeom prst="rect">
              <a:avLst/>
            </a:prstGeom>
          </p:spPr>
        </p:pic>
        <p:sp>
          <p:nvSpPr>
            <p:cNvPr name="TextBox 130" id="130"/>
            <p:cNvSpPr txBox="true"/>
            <p:nvPr/>
          </p:nvSpPr>
          <p:spPr>
            <a:xfrm rot="0">
              <a:off x="281645" y="225706"/>
              <a:ext cx="2022037" cy="16960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65"/>
                </a:lnSpc>
                <a:spcBef>
                  <a:spcPct val="0"/>
                </a:spcBef>
              </a:pPr>
              <a:r>
                <a:rPr lang="en-US" sz="1475">
                  <a:solidFill>
                    <a:srgbClr val="2B2B2B"/>
                  </a:solidFill>
                  <a:latin typeface="Muli Regular Bold"/>
                </a:rPr>
                <a:t>fortunate to have the experience living in the bay area with less racism </a:t>
              </a:r>
            </a:p>
          </p:txBody>
        </p:sp>
      </p:grpSp>
      <p:grpSp>
        <p:nvGrpSpPr>
          <p:cNvPr name="Group 131" id="131"/>
          <p:cNvGrpSpPr/>
          <p:nvPr/>
        </p:nvGrpSpPr>
        <p:grpSpPr>
          <a:xfrm rot="0">
            <a:off x="15048830" y="7136958"/>
            <a:ext cx="2210470" cy="1068539"/>
            <a:chOff x="0" y="0"/>
            <a:chExt cx="2947294" cy="1424719"/>
          </a:xfrm>
        </p:grpSpPr>
        <p:pic>
          <p:nvPicPr>
            <p:cNvPr name="Picture 132" id="132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25296" r="0" b="25296"/>
            <a:stretch>
              <a:fillRect/>
            </a:stretch>
          </p:blipFill>
          <p:spPr>
            <a:xfrm flipH="false" flipV="false" rot="0">
              <a:off x="0" y="0"/>
              <a:ext cx="2947294" cy="1424719"/>
            </a:xfrm>
            <a:prstGeom prst="rect">
              <a:avLst/>
            </a:prstGeom>
          </p:spPr>
        </p:pic>
        <p:sp>
          <p:nvSpPr>
            <p:cNvPr name="TextBox 133" id="133"/>
            <p:cNvSpPr txBox="true"/>
            <p:nvPr/>
          </p:nvSpPr>
          <p:spPr>
            <a:xfrm rot="0">
              <a:off x="299003" y="206562"/>
              <a:ext cx="2349287" cy="10738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630"/>
                </a:lnSpc>
                <a:spcBef>
                  <a:spcPct val="0"/>
                </a:spcBef>
              </a:pPr>
              <a:r>
                <a:rPr lang="en-US" sz="1164">
                  <a:solidFill>
                    <a:srgbClr val="2B2B2B"/>
                  </a:solidFill>
                  <a:latin typeface="Muli Regular Bold"/>
                </a:rPr>
                <a:t>wants to make a difference for lives of kids in developing countries 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6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05921" y="5113230"/>
            <a:ext cx="17907870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5400000">
            <a:off x="4025667" y="5066131"/>
            <a:ext cx="9625116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6724961" y="2574304"/>
            <a:ext cx="1736162" cy="1698691"/>
            <a:chOff x="0" y="0"/>
            <a:chExt cx="2314883" cy="2264922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314883" cy="2264922"/>
            </a:xfrm>
            <a:prstGeom prst="rect">
              <a:avLst/>
            </a:prstGeom>
          </p:spPr>
        </p:pic>
        <p:sp>
          <p:nvSpPr>
            <p:cNvPr name="TextBox 6" id="6"/>
            <p:cNvSpPr txBox="true"/>
            <p:nvPr/>
          </p:nvSpPr>
          <p:spPr>
            <a:xfrm rot="0">
              <a:off x="14679" y="186501"/>
              <a:ext cx="2218409" cy="18728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96"/>
                </a:lnSpc>
                <a:spcBef>
                  <a:spcPct val="0"/>
                </a:spcBef>
              </a:pPr>
              <a:r>
                <a:rPr lang="en-US" sz="1640">
                  <a:solidFill>
                    <a:srgbClr val="2B2B2B"/>
                  </a:solidFill>
                  <a:latin typeface="Muli Regular Bold"/>
                </a:rPr>
                <a:t>she says that social justice organizations are not accessible</a:t>
              </a: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350185" y="3852229"/>
            <a:ext cx="2928455" cy="2928455"/>
          </a:xfrm>
          <a:prstGeom prst="rect">
            <a:avLst/>
          </a:prstGeom>
        </p:spPr>
      </p:pic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7593790" y="4095839"/>
            <a:ext cx="2441244" cy="2441235"/>
            <a:chOff x="0" y="0"/>
            <a:chExt cx="6350000" cy="6349975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0" r="0" t="-25000" b="-2500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39308" y="1781044"/>
            <a:ext cx="1677154" cy="1189698"/>
            <a:chOff x="0" y="0"/>
            <a:chExt cx="2236205" cy="1586264"/>
          </a:xfrm>
        </p:grpSpPr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13749" r="0" b="13749"/>
            <a:stretch>
              <a:fillRect/>
            </a:stretch>
          </p:blipFill>
          <p:spPr>
            <a:xfrm flipH="false" flipV="false" rot="0">
              <a:off x="0" y="0"/>
              <a:ext cx="2236205" cy="1586264"/>
            </a:xfrm>
            <a:prstGeom prst="rect">
              <a:avLst/>
            </a:prstGeom>
          </p:spPr>
        </p:pic>
        <p:sp>
          <p:nvSpPr>
            <p:cNvPr name="TextBox 12" id="12"/>
            <p:cNvSpPr txBox="true"/>
            <p:nvPr/>
          </p:nvSpPr>
          <p:spPr>
            <a:xfrm rot="0">
              <a:off x="197259" y="153115"/>
              <a:ext cx="1853248" cy="11881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08"/>
                </a:lnSpc>
              </a:pPr>
            </a:p>
            <a:p>
              <a:pPr algn="ctr">
                <a:lnSpc>
                  <a:spcPts val="1808"/>
                </a:lnSpc>
              </a:pPr>
              <a:r>
                <a:rPr lang="en-US" sz="1292">
                  <a:solidFill>
                    <a:srgbClr val="2B2B2B"/>
                  </a:solidFill>
                  <a:latin typeface="Muli Regular Bold"/>
                </a:rPr>
                <a:t>her dad is very conservative</a:t>
              </a:r>
            </a:p>
            <a:p>
              <a:pPr algn="ctr">
                <a:lnSpc>
                  <a:spcPts val="1808"/>
                </a:lnSpc>
                <a:spcBef>
                  <a:spcPct val="0"/>
                </a:spcBef>
              </a:pPr>
              <a:r>
                <a:rPr lang="en-US" sz="1292">
                  <a:solidFill>
                    <a:srgbClr val="2B2B2B"/>
                  </a:solidFill>
                  <a:latin typeface="Muli Regular Bold"/>
                </a:rPr>
                <a:t> 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05921" y="4434221"/>
            <a:ext cx="5663126" cy="580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35"/>
              </a:lnSpc>
            </a:pPr>
            <a:r>
              <a:rPr lang="en-US" sz="3382">
                <a:solidFill>
                  <a:srgbClr val="2B2B2B"/>
                </a:solidFill>
                <a:latin typeface="Muli Bold Bold"/>
              </a:rPr>
              <a:t>SAYS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5921" y="5183402"/>
            <a:ext cx="5663126" cy="580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35"/>
              </a:lnSpc>
            </a:pPr>
            <a:r>
              <a:rPr lang="en-US" sz="3382">
                <a:solidFill>
                  <a:srgbClr val="2B2B2B"/>
                </a:solidFill>
                <a:latin typeface="Muli Bold Bold"/>
              </a:rPr>
              <a:t>DOES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0412" y="4504520"/>
            <a:ext cx="5543379" cy="546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07"/>
              </a:lnSpc>
            </a:pPr>
            <a:r>
              <a:rPr lang="en-US" sz="3219">
                <a:solidFill>
                  <a:srgbClr val="2B2B2B"/>
                </a:solidFill>
                <a:latin typeface="Muli Bold Bold"/>
              </a:rPr>
              <a:t>THINKS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707878" y="5217555"/>
            <a:ext cx="5405913" cy="546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07"/>
              </a:lnSpc>
            </a:pPr>
            <a:r>
              <a:rPr lang="en-US" sz="3219">
                <a:solidFill>
                  <a:srgbClr val="2B2B2B"/>
                </a:solidFill>
                <a:latin typeface="Muli Bold Bold"/>
              </a:rPr>
              <a:t>FEELS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39308" y="151060"/>
            <a:ext cx="1677154" cy="1640956"/>
            <a:chOff x="0" y="0"/>
            <a:chExt cx="2236205" cy="2187942"/>
          </a:xfrm>
        </p:grpSpPr>
        <p:pic>
          <p:nvPicPr>
            <p:cNvPr name="Picture 18" id="18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236205" cy="2187942"/>
            </a:xfrm>
            <a:prstGeom prst="rect">
              <a:avLst/>
            </a:prstGeom>
          </p:spPr>
        </p:pic>
        <p:sp>
          <p:nvSpPr>
            <p:cNvPr name="TextBox 19" id="19"/>
            <p:cNvSpPr txBox="true"/>
            <p:nvPr/>
          </p:nvSpPr>
          <p:spPr>
            <a:xfrm rot="0">
              <a:off x="197259" y="153115"/>
              <a:ext cx="1853248" cy="17898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08"/>
                </a:lnSpc>
                <a:spcBef>
                  <a:spcPct val="0"/>
                </a:spcBef>
              </a:pPr>
              <a:r>
                <a:rPr lang="en-US" sz="1292">
                  <a:solidFill>
                    <a:srgbClr val="2B2B2B"/>
                  </a:solidFill>
                  <a:latin typeface="Muli Regular Bold"/>
                </a:rPr>
                <a:t> the best way to make change is to have small conversations with people, judgment free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861435" y="379285"/>
            <a:ext cx="1735856" cy="1698391"/>
            <a:chOff x="0" y="0"/>
            <a:chExt cx="2314474" cy="2264522"/>
          </a:xfrm>
        </p:grpSpPr>
        <p:pic>
          <p:nvPicPr>
            <p:cNvPr name="Picture 21" id="21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314474" cy="2264522"/>
            </a:xfrm>
            <a:prstGeom prst="rect">
              <a:avLst/>
            </a:prstGeom>
          </p:spPr>
        </p:pic>
        <p:sp>
          <p:nvSpPr>
            <p:cNvPr name="TextBox 22" id="22"/>
            <p:cNvSpPr txBox="true"/>
            <p:nvPr/>
          </p:nvSpPr>
          <p:spPr>
            <a:xfrm rot="0">
              <a:off x="230709" y="266983"/>
              <a:ext cx="1853057" cy="17785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67"/>
                </a:lnSpc>
                <a:spcBef>
                  <a:spcPct val="0"/>
                </a:spcBef>
              </a:pPr>
              <a:r>
                <a:rPr lang="en-US" sz="1548">
                  <a:solidFill>
                    <a:srgbClr val="2B2B2B"/>
                  </a:solidFill>
                  <a:latin typeface="Muli Regular Bold"/>
                </a:rPr>
                <a:t>it is difficult to get the data on homelessness encampments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3523199" y="219193"/>
            <a:ext cx="1537880" cy="1504689"/>
            <a:chOff x="0" y="0"/>
            <a:chExt cx="2050507" cy="2006252"/>
          </a:xfrm>
        </p:grpSpPr>
        <p:pic>
          <p:nvPicPr>
            <p:cNvPr name="Picture 24" id="24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050507" cy="2006252"/>
            </a:xfrm>
            <a:prstGeom prst="rect">
              <a:avLst/>
            </a:prstGeom>
          </p:spPr>
        </p:pic>
        <p:sp>
          <p:nvSpPr>
            <p:cNvPr name="TextBox 25" id="25"/>
            <p:cNvSpPr txBox="true"/>
            <p:nvPr/>
          </p:nvSpPr>
          <p:spPr>
            <a:xfrm rot="0">
              <a:off x="208024" y="248103"/>
              <a:ext cx="1634459" cy="14909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96"/>
                </a:lnSpc>
                <a:spcBef>
                  <a:spcPct val="0"/>
                </a:spcBef>
              </a:pPr>
              <a:r>
                <a:rPr lang="en-US" sz="1640">
                  <a:solidFill>
                    <a:srgbClr val="2B2B2B"/>
                  </a:solidFill>
                  <a:latin typeface="Muli Regular Bold"/>
                </a:rPr>
                <a:t>she says segregated schools is an issue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7128947" y="343097"/>
            <a:ext cx="1611852" cy="1577064"/>
            <a:chOff x="0" y="0"/>
            <a:chExt cx="2149137" cy="2102752"/>
          </a:xfrm>
        </p:grpSpPr>
        <p:pic>
          <p:nvPicPr>
            <p:cNvPr name="Picture 27" id="27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49137" cy="2102752"/>
            </a:xfrm>
            <a:prstGeom prst="rect">
              <a:avLst/>
            </a:prstGeom>
          </p:spPr>
        </p:pic>
        <p:sp>
          <p:nvSpPr>
            <p:cNvPr name="TextBox 28" id="28"/>
            <p:cNvSpPr txBox="true"/>
            <p:nvPr/>
          </p:nvSpPr>
          <p:spPr>
            <a:xfrm rot="0">
              <a:off x="153327" y="310745"/>
              <a:ext cx="1842483" cy="14622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51"/>
                </a:lnSpc>
                <a:spcBef>
                  <a:spcPct val="0"/>
                </a:spcBef>
              </a:pPr>
              <a:r>
                <a:rPr lang="en-US" sz="1608">
                  <a:solidFill>
                    <a:srgbClr val="2B2B2B"/>
                  </a:solidFill>
                  <a:latin typeface="Muli Regular Bold"/>
                </a:rPr>
                <a:t>homelessness is an issue that is rarely discussed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5061079" y="2616736"/>
            <a:ext cx="1537880" cy="1504689"/>
            <a:chOff x="0" y="0"/>
            <a:chExt cx="2050507" cy="2006252"/>
          </a:xfrm>
        </p:grpSpPr>
        <p:pic>
          <p:nvPicPr>
            <p:cNvPr name="Picture 30" id="30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050507" cy="2006252"/>
            </a:xfrm>
            <a:prstGeom prst="rect">
              <a:avLst/>
            </a:prstGeom>
          </p:spPr>
        </p:pic>
        <p:sp>
          <p:nvSpPr>
            <p:cNvPr name="TextBox 31" id="31"/>
            <p:cNvSpPr txBox="true"/>
            <p:nvPr/>
          </p:nvSpPr>
          <p:spPr>
            <a:xfrm rot="0">
              <a:off x="208024" y="279048"/>
              <a:ext cx="1634459" cy="14909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96"/>
                </a:lnSpc>
                <a:spcBef>
                  <a:spcPct val="0"/>
                </a:spcBef>
              </a:pPr>
              <a:r>
                <a:rPr lang="en-US" sz="1640">
                  <a:solidFill>
                    <a:srgbClr val="2B2B2B"/>
                  </a:solidFill>
                  <a:latin typeface="Muli Regular Bold"/>
                </a:rPr>
                <a:t>"being able to volunteer is based on wealth"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3340717" y="2822801"/>
            <a:ext cx="1662414" cy="1626535"/>
            <a:chOff x="0" y="0"/>
            <a:chExt cx="2216553" cy="2168713"/>
          </a:xfrm>
        </p:grpSpPr>
        <p:pic>
          <p:nvPicPr>
            <p:cNvPr name="Picture 33" id="3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216553" cy="2168713"/>
            </a:xfrm>
            <a:prstGeom prst="rect">
              <a:avLst/>
            </a:prstGeom>
          </p:spPr>
        </p:pic>
        <p:sp>
          <p:nvSpPr>
            <p:cNvPr name="TextBox 34" id="34"/>
            <p:cNvSpPr txBox="true"/>
            <p:nvPr/>
          </p:nvSpPr>
          <p:spPr>
            <a:xfrm rot="0">
              <a:off x="187035" y="417636"/>
              <a:ext cx="1842483" cy="12999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98"/>
                </a:lnSpc>
                <a:spcBef>
                  <a:spcPct val="0"/>
                </a:spcBef>
              </a:pPr>
              <a:r>
                <a:rPr lang="en-US" sz="1427">
                  <a:solidFill>
                    <a:srgbClr val="2B2B2B"/>
                  </a:solidFill>
                  <a:latin typeface="Muli Regular Bold"/>
                </a:rPr>
                <a:t>systemic issues do not pertain to her because she is Irish</a:t>
              </a:r>
            </a:p>
          </p:txBody>
        </p:sp>
      </p:grpSp>
      <p:pic>
        <p:nvPicPr>
          <p:cNvPr name="Picture 35" id="3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262861" y="356917"/>
            <a:ext cx="1700451" cy="1663750"/>
          </a:xfrm>
          <a:prstGeom prst="rect">
            <a:avLst/>
          </a:prstGeom>
        </p:spPr>
      </p:pic>
      <p:sp>
        <p:nvSpPr>
          <p:cNvPr name="TextBox 36" id="36"/>
          <p:cNvSpPr txBox="true"/>
          <p:nvPr/>
        </p:nvSpPr>
        <p:spPr>
          <a:xfrm rot="0">
            <a:off x="9500164" y="474559"/>
            <a:ext cx="1225844" cy="1409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96"/>
              </a:lnSpc>
              <a:spcBef>
                <a:spcPct val="0"/>
              </a:spcBef>
            </a:pPr>
            <a:r>
              <a:rPr lang="en-US" sz="1640">
                <a:solidFill>
                  <a:srgbClr val="2B2B2B"/>
                </a:solidFill>
                <a:latin typeface="Muli Regular Bold"/>
              </a:rPr>
              <a:t>She believes her privilege equips her better to help people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11091417" y="302401"/>
            <a:ext cx="1616461" cy="1581573"/>
            <a:chOff x="0" y="0"/>
            <a:chExt cx="2155281" cy="2108764"/>
          </a:xfrm>
        </p:grpSpPr>
        <p:pic>
          <p:nvPicPr>
            <p:cNvPr name="Picture 38" id="38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55281" cy="2108764"/>
            </a:xfrm>
            <a:prstGeom prst="rect">
              <a:avLst/>
            </a:prstGeom>
          </p:spPr>
        </p:pic>
        <p:sp>
          <p:nvSpPr>
            <p:cNvPr name="TextBox 39" id="39"/>
            <p:cNvSpPr txBox="true"/>
            <p:nvPr/>
          </p:nvSpPr>
          <p:spPr>
            <a:xfrm rot="0">
              <a:off x="22574" y="143333"/>
              <a:ext cx="2110133" cy="18496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80"/>
                </a:lnSpc>
                <a:spcBef>
                  <a:spcPct val="0"/>
                </a:spcBef>
              </a:pPr>
              <a:r>
                <a:rPr lang="en-US" sz="1342">
                  <a:solidFill>
                    <a:srgbClr val="2B2B2B"/>
                  </a:solidFill>
                  <a:latin typeface="Muli Regular Bold"/>
                </a:rPr>
                <a:t>she feels the responsibility of addressing social problems, especially with her priviledge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4534622" y="276356"/>
            <a:ext cx="1537880" cy="1504689"/>
            <a:chOff x="0" y="0"/>
            <a:chExt cx="2050507" cy="2006252"/>
          </a:xfrm>
        </p:grpSpPr>
        <p:pic>
          <p:nvPicPr>
            <p:cNvPr name="Picture 41" id="41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050507" cy="2006252"/>
            </a:xfrm>
            <a:prstGeom prst="rect">
              <a:avLst/>
            </a:prstGeom>
          </p:spPr>
        </p:pic>
        <p:sp>
          <p:nvSpPr>
            <p:cNvPr name="TextBox 42" id="42"/>
            <p:cNvSpPr txBox="true"/>
            <p:nvPr/>
          </p:nvSpPr>
          <p:spPr>
            <a:xfrm rot="0">
              <a:off x="208024" y="221687"/>
              <a:ext cx="1634459" cy="16308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16"/>
                </a:lnSpc>
                <a:spcBef>
                  <a:spcPct val="0"/>
                </a:spcBef>
              </a:pPr>
              <a:r>
                <a:rPr lang="en-US" sz="1440">
                  <a:solidFill>
                    <a:srgbClr val="2B2B2B"/>
                  </a:solidFill>
                  <a:latin typeface="Muli Regular Bold"/>
                </a:rPr>
                <a:t>she thinks more community outreach is necessary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2816186" y="379285"/>
            <a:ext cx="1537880" cy="1504689"/>
            <a:chOff x="0" y="0"/>
            <a:chExt cx="2050507" cy="2006252"/>
          </a:xfrm>
        </p:grpSpPr>
        <p:pic>
          <p:nvPicPr>
            <p:cNvPr name="Picture 44" id="44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050507" cy="2006252"/>
            </a:xfrm>
            <a:prstGeom prst="rect">
              <a:avLst/>
            </a:prstGeom>
          </p:spPr>
        </p:pic>
        <p:sp>
          <p:nvSpPr>
            <p:cNvPr name="TextBox 45" id="45"/>
            <p:cNvSpPr txBox="true"/>
            <p:nvPr/>
          </p:nvSpPr>
          <p:spPr>
            <a:xfrm rot="0">
              <a:off x="50534" y="183146"/>
              <a:ext cx="1915417" cy="16209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84"/>
                </a:lnSpc>
                <a:spcBef>
                  <a:spcPct val="0"/>
                </a:spcBef>
              </a:pPr>
              <a:r>
                <a:rPr lang="en-US" sz="1417">
                  <a:solidFill>
                    <a:srgbClr val="2B2B2B"/>
                  </a:solidFill>
                  <a:latin typeface="Muli Regular Bold"/>
                </a:rPr>
                <a:t>thinks that over time laws have changed and helped, but not really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16575910" y="1704883"/>
            <a:ext cx="1537880" cy="1448115"/>
            <a:chOff x="0" y="0"/>
            <a:chExt cx="2050507" cy="1930820"/>
          </a:xfrm>
        </p:grpSpPr>
        <p:pic>
          <p:nvPicPr>
            <p:cNvPr name="Picture 47" id="47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1879" r="0" b="1879"/>
            <a:stretch>
              <a:fillRect/>
            </a:stretch>
          </p:blipFill>
          <p:spPr>
            <a:xfrm flipH="false" flipV="false" rot="0">
              <a:off x="0" y="0"/>
              <a:ext cx="2050507" cy="1930820"/>
            </a:xfrm>
            <a:prstGeom prst="rect">
              <a:avLst/>
            </a:prstGeom>
          </p:spPr>
        </p:pic>
        <p:sp>
          <p:nvSpPr>
            <p:cNvPr name="TextBox 48" id="48"/>
            <p:cNvSpPr txBox="true"/>
            <p:nvPr/>
          </p:nvSpPr>
          <p:spPr>
            <a:xfrm rot="0">
              <a:off x="208024" y="374831"/>
              <a:ext cx="1634459" cy="10432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56"/>
                </a:lnSpc>
                <a:spcBef>
                  <a:spcPct val="0"/>
                </a:spcBef>
              </a:pPr>
              <a:r>
                <a:rPr lang="en-US" sz="1540">
                  <a:solidFill>
                    <a:srgbClr val="2B2B2B"/>
                  </a:solidFill>
                  <a:latin typeface="Muli Regular Bold"/>
                </a:rPr>
                <a:t>homeless people are overlooked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16373633" y="379285"/>
            <a:ext cx="1537880" cy="1504689"/>
            <a:chOff x="0" y="0"/>
            <a:chExt cx="2050507" cy="2006252"/>
          </a:xfrm>
        </p:grpSpPr>
        <p:pic>
          <p:nvPicPr>
            <p:cNvPr name="Picture 50" id="50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050507" cy="2006252"/>
            </a:xfrm>
            <a:prstGeom prst="rect">
              <a:avLst/>
            </a:prstGeom>
          </p:spPr>
        </p:pic>
        <p:sp>
          <p:nvSpPr>
            <p:cNvPr name="TextBox 51" id="51"/>
            <p:cNvSpPr txBox="true"/>
            <p:nvPr/>
          </p:nvSpPr>
          <p:spPr>
            <a:xfrm rot="0">
              <a:off x="104012" y="252290"/>
              <a:ext cx="1842483" cy="13605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92"/>
                </a:lnSpc>
                <a:spcBef>
                  <a:spcPct val="0"/>
                </a:spcBef>
              </a:pPr>
              <a:r>
                <a:rPr lang="en-US" sz="1494">
                  <a:solidFill>
                    <a:srgbClr val="2B2B2B"/>
                  </a:solidFill>
                  <a:latin typeface="Muli Regular Bold"/>
                </a:rPr>
                <a:t>She thinks helping others create a meaningful life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10800741" y="3636069"/>
            <a:ext cx="1677154" cy="1415327"/>
            <a:chOff x="0" y="0"/>
            <a:chExt cx="2236205" cy="1887103"/>
          </a:xfrm>
        </p:grpSpPr>
        <p:pic>
          <p:nvPicPr>
            <p:cNvPr name="Picture 53" id="53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6874" r="0" b="6874"/>
            <a:stretch>
              <a:fillRect/>
            </a:stretch>
          </p:blipFill>
          <p:spPr>
            <a:xfrm flipH="false" flipV="false" rot="0">
              <a:off x="0" y="0"/>
              <a:ext cx="2236205" cy="1887103"/>
            </a:xfrm>
            <a:prstGeom prst="rect">
              <a:avLst/>
            </a:prstGeom>
          </p:spPr>
        </p:pic>
        <p:sp>
          <p:nvSpPr>
            <p:cNvPr name="TextBox 54" id="54"/>
            <p:cNvSpPr txBox="true"/>
            <p:nvPr/>
          </p:nvSpPr>
          <p:spPr>
            <a:xfrm rot="0">
              <a:off x="197259" y="153115"/>
              <a:ext cx="1853248" cy="14890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08"/>
                </a:lnSpc>
                <a:spcBef>
                  <a:spcPct val="0"/>
                </a:spcBef>
              </a:pPr>
              <a:r>
                <a:rPr lang="en-US" sz="1292">
                  <a:solidFill>
                    <a:srgbClr val="2B2B2B"/>
                  </a:solidFill>
                  <a:latin typeface="Muli Regular Bold"/>
                </a:rPr>
                <a:t> it can be difficult to talk to here family about systemic inequities </a:t>
              </a: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9344146" y="2233216"/>
            <a:ext cx="1654727" cy="1619013"/>
            <a:chOff x="0" y="0"/>
            <a:chExt cx="2206302" cy="2158684"/>
          </a:xfrm>
        </p:grpSpPr>
        <p:pic>
          <p:nvPicPr>
            <p:cNvPr name="Picture 56" id="56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206302" cy="2158684"/>
            </a:xfrm>
            <a:prstGeom prst="rect">
              <a:avLst/>
            </a:prstGeom>
          </p:spPr>
        </p:pic>
        <p:sp>
          <p:nvSpPr>
            <p:cNvPr name="TextBox 57" id="57"/>
            <p:cNvSpPr txBox="true"/>
            <p:nvPr/>
          </p:nvSpPr>
          <p:spPr>
            <a:xfrm rot="0">
              <a:off x="146506" y="95274"/>
              <a:ext cx="1913637" cy="19490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82"/>
                </a:lnSpc>
                <a:spcBef>
                  <a:spcPct val="0"/>
                </a:spcBef>
              </a:pPr>
              <a:r>
                <a:rPr lang="en-US" sz="1415">
                  <a:solidFill>
                    <a:srgbClr val="2B2B2B"/>
                  </a:solidFill>
                  <a:latin typeface="Muli Regular Bold"/>
                </a:rPr>
                <a:t>her white privilege keeps her from being affected by systemic inequities</a:t>
              </a: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11091417" y="2020667"/>
            <a:ext cx="1537880" cy="1504689"/>
            <a:chOff x="0" y="0"/>
            <a:chExt cx="2050507" cy="2006252"/>
          </a:xfrm>
        </p:grpSpPr>
        <p:pic>
          <p:nvPicPr>
            <p:cNvPr name="Picture 59" id="59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050507" cy="2006252"/>
            </a:xfrm>
            <a:prstGeom prst="rect">
              <a:avLst/>
            </a:prstGeom>
          </p:spPr>
        </p:pic>
        <p:sp>
          <p:nvSpPr>
            <p:cNvPr name="TextBox 60" id="60"/>
            <p:cNvSpPr txBox="true"/>
            <p:nvPr/>
          </p:nvSpPr>
          <p:spPr>
            <a:xfrm rot="0">
              <a:off x="67303" y="163518"/>
              <a:ext cx="1856275" cy="16461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03"/>
                </a:lnSpc>
                <a:spcBef>
                  <a:spcPct val="0"/>
                </a:spcBef>
              </a:pPr>
              <a:r>
                <a:rPr lang="en-US" sz="1431">
                  <a:solidFill>
                    <a:srgbClr val="2B2B2B"/>
                  </a:solidFill>
                  <a:latin typeface="Muli Regular Bold"/>
                </a:rPr>
                <a:t>lack of judgment can help people overcome differences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16516777" y="2883724"/>
            <a:ext cx="1537880" cy="1504689"/>
            <a:chOff x="0" y="0"/>
            <a:chExt cx="2050507" cy="2006252"/>
          </a:xfrm>
        </p:grpSpPr>
        <p:pic>
          <p:nvPicPr>
            <p:cNvPr name="Picture 62" id="62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050507" cy="2006252"/>
            </a:xfrm>
            <a:prstGeom prst="rect">
              <a:avLst/>
            </a:prstGeom>
          </p:spPr>
        </p:pic>
        <p:sp>
          <p:nvSpPr>
            <p:cNvPr name="TextBox 63" id="63"/>
            <p:cNvSpPr txBox="true"/>
            <p:nvPr/>
          </p:nvSpPr>
          <p:spPr>
            <a:xfrm rot="0">
              <a:off x="133426" y="139722"/>
              <a:ext cx="1783656" cy="16303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13"/>
                </a:lnSpc>
                <a:spcBef>
                  <a:spcPct val="0"/>
                </a:spcBef>
              </a:pPr>
              <a:r>
                <a:rPr lang="en-US" sz="1009">
                  <a:solidFill>
                    <a:srgbClr val="2B2B2B"/>
                  </a:solidFill>
                  <a:latin typeface="Muli Regular Bold"/>
                </a:rPr>
                <a:t>people approach conversations surrounding systemic justice with preconceived judgments, making them ineffective</a:t>
              </a: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12816186" y="2176054"/>
            <a:ext cx="1537880" cy="1504689"/>
            <a:chOff x="0" y="0"/>
            <a:chExt cx="2050507" cy="2006252"/>
          </a:xfrm>
        </p:grpSpPr>
        <p:pic>
          <p:nvPicPr>
            <p:cNvPr name="Picture 65" id="65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050507" cy="2006252"/>
            </a:xfrm>
            <a:prstGeom prst="rect">
              <a:avLst/>
            </a:prstGeom>
          </p:spPr>
        </p:pic>
        <p:sp>
          <p:nvSpPr>
            <p:cNvPr name="TextBox 66" id="66"/>
            <p:cNvSpPr txBox="true"/>
            <p:nvPr/>
          </p:nvSpPr>
          <p:spPr>
            <a:xfrm rot="0">
              <a:off x="96179" y="258885"/>
              <a:ext cx="1858149" cy="14694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796"/>
                </a:lnSpc>
                <a:spcBef>
                  <a:spcPct val="0"/>
                </a:spcBef>
              </a:pPr>
              <a:r>
                <a:rPr lang="en-US" sz="1283">
                  <a:solidFill>
                    <a:srgbClr val="2B2B2B"/>
                  </a:solidFill>
                  <a:latin typeface="Muli Regular Bold"/>
                </a:rPr>
                <a:t>it is hard for change to happen because everyone wants different thing</a:t>
              </a: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54272" y="6152413"/>
            <a:ext cx="1662190" cy="1626316"/>
            <a:chOff x="0" y="0"/>
            <a:chExt cx="2216254" cy="2168421"/>
          </a:xfrm>
        </p:grpSpPr>
        <p:pic>
          <p:nvPicPr>
            <p:cNvPr name="Picture 68" id="68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216254" cy="2168421"/>
            </a:xfrm>
            <a:prstGeom prst="rect">
              <a:avLst/>
            </a:prstGeom>
          </p:spPr>
        </p:pic>
        <p:sp>
          <p:nvSpPr>
            <p:cNvPr name="TextBox 69" id="69"/>
            <p:cNvSpPr txBox="true"/>
            <p:nvPr/>
          </p:nvSpPr>
          <p:spPr>
            <a:xfrm rot="0">
              <a:off x="169116" y="131209"/>
              <a:ext cx="1878021" cy="18728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96"/>
                </a:lnSpc>
                <a:spcBef>
                  <a:spcPct val="0"/>
                </a:spcBef>
              </a:pPr>
              <a:r>
                <a:rPr lang="en-US" sz="1640">
                  <a:solidFill>
                    <a:srgbClr val="2B2B2B"/>
                  </a:solidFill>
                  <a:latin typeface="Muli Regular Bold"/>
                </a:rPr>
                <a:t>joins the International Council of Islamic Relations</a:t>
              </a: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3461044" y="8638180"/>
            <a:ext cx="1662190" cy="1626316"/>
            <a:chOff x="0" y="0"/>
            <a:chExt cx="2216254" cy="2168421"/>
          </a:xfrm>
        </p:grpSpPr>
        <p:pic>
          <p:nvPicPr>
            <p:cNvPr name="Picture 71" id="71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216254" cy="2168421"/>
            </a:xfrm>
            <a:prstGeom prst="rect">
              <a:avLst/>
            </a:prstGeom>
          </p:spPr>
        </p:pic>
        <p:sp>
          <p:nvSpPr>
            <p:cNvPr name="TextBox 72" id="72"/>
            <p:cNvSpPr txBox="true"/>
            <p:nvPr/>
          </p:nvSpPr>
          <p:spPr>
            <a:xfrm rot="0">
              <a:off x="231420" y="315909"/>
              <a:ext cx="1753414" cy="15175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56"/>
                </a:lnSpc>
                <a:spcBef>
                  <a:spcPct val="0"/>
                </a:spcBef>
              </a:pPr>
              <a:r>
                <a:rPr lang="en-US" sz="1325">
                  <a:solidFill>
                    <a:srgbClr val="2B2B2B"/>
                  </a:solidFill>
                  <a:latin typeface="Muli Regular Bold"/>
                </a:rPr>
                <a:t>She worked in an org that help people who were wrongfully incarcerated</a:t>
              </a:r>
            </a:p>
          </p:txBody>
        </p:sp>
      </p:grpSp>
      <p:grpSp>
        <p:nvGrpSpPr>
          <p:cNvPr name="Group 73" id="73"/>
          <p:cNvGrpSpPr/>
          <p:nvPr/>
        </p:nvGrpSpPr>
        <p:grpSpPr>
          <a:xfrm rot="0">
            <a:off x="4251176" y="6756595"/>
            <a:ext cx="1849676" cy="1809755"/>
            <a:chOff x="0" y="0"/>
            <a:chExt cx="2466235" cy="2413007"/>
          </a:xfrm>
        </p:grpSpPr>
        <p:pic>
          <p:nvPicPr>
            <p:cNvPr name="Picture 74" id="74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466235" cy="2413007"/>
            </a:xfrm>
            <a:prstGeom prst="rect">
              <a:avLst/>
            </a:prstGeom>
          </p:spPr>
        </p:pic>
        <p:sp>
          <p:nvSpPr>
            <p:cNvPr name="TextBox 75" id="75"/>
            <p:cNvSpPr txBox="true"/>
            <p:nvPr/>
          </p:nvSpPr>
          <p:spPr>
            <a:xfrm rot="0">
              <a:off x="211334" y="142871"/>
              <a:ext cx="2043567" cy="21082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36"/>
                </a:lnSpc>
                <a:spcBef>
                  <a:spcPct val="0"/>
                </a:spcBef>
              </a:pPr>
              <a:r>
                <a:rPr lang="en-US" sz="1312">
                  <a:solidFill>
                    <a:srgbClr val="2B2B2B"/>
                  </a:solidFill>
                  <a:latin typeface="Muli Regular Bold"/>
                </a:rPr>
                <a:t>she works on projects related to wrongful incarceration from faulty medicine (Shaken Baby Syndrome)</a:t>
              </a:r>
            </a:p>
          </p:txBody>
        </p:sp>
      </p:grpSp>
      <p:grpSp>
        <p:nvGrpSpPr>
          <p:cNvPr name="Group 76" id="76"/>
          <p:cNvGrpSpPr/>
          <p:nvPr/>
        </p:nvGrpSpPr>
        <p:grpSpPr>
          <a:xfrm rot="0">
            <a:off x="5489557" y="8566351"/>
            <a:ext cx="1860629" cy="1567978"/>
            <a:chOff x="0" y="0"/>
            <a:chExt cx="2480838" cy="2090637"/>
          </a:xfrm>
        </p:grpSpPr>
        <p:pic>
          <p:nvPicPr>
            <p:cNvPr name="Picture 77" id="77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6934" r="0" b="6934"/>
            <a:stretch>
              <a:fillRect/>
            </a:stretch>
          </p:blipFill>
          <p:spPr>
            <a:xfrm flipH="false" flipV="false" rot="0">
              <a:off x="0" y="0"/>
              <a:ext cx="2480838" cy="2090637"/>
            </a:xfrm>
            <a:prstGeom prst="rect">
              <a:avLst/>
            </a:prstGeom>
          </p:spPr>
        </p:pic>
        <p:sp>
          <p:nvSpPr>
            <p:cNvPr name="TextBox 78" id="78"/>
            <p:cNvSpPr txBox="true"/>
            <p:nvPr/>
          </p:nvSpPr>
          <p:spPr>
            <a:xfrm rot="0">
              <a:off x="218838" y="153115"/>
              <a:ext cx="2055987" cy="16925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88"/>
                </a:lnSpc>
                <a:spcBef>
                  <a:spcPct val="0"/>
                </a:spcBef>
              </a:pPr>
              <a:r>
                <a:rPr lang="en-US" sz="1492">
                  <a:solidFill>
                    <a:srgbClr val="2B2B2B"/>
                  </a:solidFill>
                  <a:latin typeface="Muli Regular Bold"/>
                </a:rPr>
                <a:t>signs an NDA for the Northern California Innocence Project </a:t>
              </a:r>
            </a:p>
          </p:txBody>
        </p:sp>
      </p:grpSp>
      <p:grpSp>
        <p:nvGrpSpPr>
          <p:cNvPr name="Group 79" id="79"/>
          <p:cNvGrpSpPr/>
          <p:nvPr/>
        </p:nvGrpSpPr>
        <p:grpSpPr>
          <a:xfrm rot="0">
            <a:off x="6910875" y="7103270"/>
            <a:ext cx="1651394" cy="1615753"/>
            <a:chOff x="0" y="0"/>
            <a:chExt cx="2201859" cy="2154337"/>
          </a:xfrm>
        </p:grpSpPr>
        <p:pic>
          <p:nvPicPr>
            <p:cNvPr name="Picture 80" id="80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201859" cy="2154337"/>
            </a:xfrm>
            <a:prstGeom prst="rect">
              <a:avLst/>
            </a:prstGeom>
          </p:spPr>
        </p:pic>
        <p:sp>
          <p:nvSpPr>
            <p:cNvPr name="TextBox 81" id="81"/>
            <p:cNvSpPr txBox="true"/>
            <p:nvPr/>
          </p:nvSpPr>
          <p:spPr>
            <a:xfrm rot="0">
              <a:off x="126965" y="94795"/>
              <a:ext cx="1947929" cy="19456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78"/>
                </a:lnSpc>
                <a:spcBef>
                  <a:spcPct val="0"/>
                </a:spcBef>
              </a:pPr>
              <a:r>
                <a:rPr lang="en-US" sz="1413">
                  <a:solidFill>
                    <a:srgbClr val="2B2B2B"/>
                  </a:solidFill>
                  <a:latin typeface="Muli Regular Bold"/>
                </a:rPr>
                <a:t>met recently released people who were wrongfully incarcerated for 10+ years</a:t>
              </a:r>
            </a:p>
          </p:txBody>
        </p:sp>
      </p:grpSp>
      <p:grpSp>
        <p:nvGrpSpPr>
          <p:cNvPr name="Group 82" id="82"/>
          <p:cNvGrpSpPr/>
          <p:nvPr/>
        </p:nvGrpSpPr>
        <p:grpSpPr>
          <a:xfrm rot="0">
            <a:off x="5705109" y="5316457"/>
            <a:ext cx="1645076" cy="1609571"/>
            <a:chOff x="0" y="0"/>
            <a:chExt cx="2193435" cy="2146094"/>
          </a:xfrm>
        </p:grpSpPr>
        <p:pic>
          <p:nvPicPr>
            <p:cNvPr name="Picture 83" id="83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93435" cy="2146094"/>
            </a:xfrm>
            <a:prstGeom prst="rect">
              <a:avLst/>
            </a:prstGeom>
          </p:spPr>
        </p:pic>
        <p:sp>
          <p:nvSpPr>
            <p:cNvPr name="TextBox 84" id="84"/>
            <p:cNvSpPr txBox="true"/>
            <p:nvPr/>
          </p:nvSpPr>
          <p:spPr>
            <a:xfrm rot="0">
              <a:off x="279488" y="83231"/>
              <a:ext cx="1634459" cy="18728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96"/>
                </a:lnSpc>
                <a:spcBef>
                  <a:spcPct val="0"/>
                </a:spcBef>
              </a:pPr>
              <a:r>
                <a:rPr lang="en-US" sz="1640">
                  <a:solidFill>
                    <a:srgbClr val="2B2B2B"/>
                  </a:solidFill>
                  <a:latin typeface="Muli Regular Bold"/>
                </a:rPr>
                <a:t>went to BLM protests and signed petitions</a:t>
              </a:r>
            </a:p>
          </p:txBody>
        </p:sp>
      </p:grpSp>
      <p:grpSp>
        <p:nvGrpSpPr>
          <p:cNvPr name="Group 85" id="85"/>
          <p:cNvGrpSpPr/>
          <p:nvPr/>
        </p:nvGrpSpPr>
        <p:grpSpPr>
          <a:xfrm rot="0">
            <a:off x="3441273" y="5334458"/>
            <a:ext cx="1619806" cy="1584846"/>
            <a:chOff x="0" y="0"/>
            <a:chExt cx="2159742" cy="2113129"/>
          </a:xfrm>
        </p:grpSpPr>
        <p:pic>
          <p:nvPicPr>
            <p:cNvPr name="Picture 86" id="86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59742" cy="2113129"/>
            </a:xfrm>
            <a:prstGeom prst="rect">
              <a:avLst/>
            </a:prstGeom>
          </p:spPr>
        </p:pic>
        <p:sp>
          <p:nvSpPr>
            <p:cNvPr name="TextBox 87" id="87"/>
            <p:cNvSpPr txBox="true"/>
            <p:nvPr/>
          </p:nvSpPr>
          <p:spPr>
            <a:xfrm rot="0">
              <a:off x="171129" y="301541"/>
              <a:ext cx="1842483" cy="14909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96"/>
                </a:lnSpc>
                <a:spcBef>
                  <a:spcPct val="0"/>
                </a:spcBef>
              </a:pPr>
              <a:r>
                <a:rPr lang="en-US" sz="1640">
                  <a:solidFill>
                    <a:srgbClr val="2B2B2B"/>
                  </a:solidFill>
                  <a:latin typeface="Muli Regular Bold"/>
                </a:rPr>
                <a:t>did a research project on homelessness</a:t>
              </a:r>
            </a:p>
          </p:txBody>
        </p:sp>
      </p:grpSp>
      <p:grpSp>
        <p:nvGrpSpPr>
          <p:cNvPr name="Group 88" id="88"/>
          <p:cNvGrpSpPr/>
          <p:nvPr/>
        </p:nvGrpSpPr>
        <p:grpSpPr>
          <a:xfrm rot="0">
            <a:off x="1716462" y="5519568"/>
            <a:ext cx="1624255" cy="1589199"/>
            <a:chOff x="0" y="0"/>
            <a:chExt cx="2165673" cy="2118932"/>
          </a:xfrm>
        </p:grpSpPr>
        <p:pic>
          <p:nvPicPr>
            <p:cNvPr name="Picture 89" id="89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65673" cy="2118932"/>
            </a:xfrm>
            <a:prstGeom prst="rect">
              <a:avLst/>
            </a:prstGeom>
          </p:spPr>
        </p:pic>
        <p:sp>
          <p:nvSpPr>
            <p:cNvPr name="TextBox 90" id="90"/>
            <p:cNvSpPr txBox="true"/>
            <p:nvPr/>
          </p:nvSpPr>
          <p:spPr>
            <a:xfrm rot="0">
              <a:off x="182118" y="172399"/>
              <a:ext cx="1801437" cy="17544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56"/>
                </a:lnSpc>
                <a:spcBef>
                  <a:spcPct val="0"/>
                </a:spcBef>
              </a:pPr>
              <a:r>
                <a:rPr lang="en-US" sz="1540">
                  <a:solidFill>
                    <a:srgbClr val="2B2B2B"/>
                  </a:solidFill>
                  <a:latin typeface="Muli Regular Bold"/>
                </a:rPr>
                <a:t>She decided to study criminal justice in law school</a:t>
              </a:r>
            </a:p>
          </p:txBody>
        </p:sp>
      </p:grpSp>
      <p:grpSp>
        <p:nvGrpSpPr>
          <p:cNvPr name="Group 91" id="91"/>
          <p:cNvGrpSpPr/>
          <p:nvPr/>
        </p:nvGrpSpPr>
        <p:grpSpPr>
          <a:xfrm rot="0">
            <a:off x="13585126" y="7133491"/>
            <a:ext cx="1537880" cy="1504689"/>
            <a:chOff x="0" y="0"/>
            <a:chExt cx="2050507" cy="2006252"/>
          </a:xfrm>
        </p:grpSpPr>
        <p:pic>
          <p:nvPicPr>
            <p:cNvPr name="Picture 92" id="92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050507" cy="2006252"/>
            </a:xfrm>
            <a:prstGeom prst="rect">
              <a:avLst/>
            </a:prstGeom>
          </p:spPr>
        </p:pic>
        <p:sp>
          <p:nvSpPr>
            <p:cNvPr name="TextBox 93" id="93"/>
            <p:cNvSpPr txBox="true"/>
            <p:nvPr/>
          </p:nvSpPr>
          <p:spPr>
            <a:xfrm rot="0">
              <a:off x="208024" y="377713"/>
              <a:ext cx="1634459" cy="1109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96"/>
                </a:lnSpc>
                <a:spcBef>
                  <a:spcPct val="0"/>
                </a:spcBef>
              </a:pPr>
              <a:r>
                <a:rPr lang="en-US" sz="1640">
                  <a:solidFill>
                    <a:srgbClr val="2B2B2B"/>
                  </a:solidFill>
                  <a:latin typeface="Muli Regular Bold"/>
                </a:rPr>
                <a:t>She feels like change is doable</a:t>
              </a:r>
            </a:p>
          </p:txBody>
        </p:sp>
      </p:grpSp>
      <p:grpSp>
        <p:nvGrpSpPr>
          <p:cNvPr name="Group 94" id="94"/>
          <p:cNvGrpSpPr/>
          <p:nvPr/>
        </p:nvGrpSpPr>
        <p:grpSpPr>
          <a:xfrm rot="0">
            <a:off x="15410834" y="5604078"/>
            <a:ext cx="1537880" cy="1504689"/>
            <a:chOff x="0" y="0"/>
            <a:chExt cx="2050507" cy="2006252"/>
          </a:xfrm>
        </p:grpSpPr>
        <p:pic>
          <p:nvPicPr>
            <p:cNvPr name="Picture 95" id="95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050507" cy="2006252"/>
            </a:xfrm>
            <a:prstGeom prst="rect">
              <a:avLst/>
            </a:prstGeom>
          </p:spPr>
        </p:pic>
        <p:sp>
          <p:nvSpPr>
            <p:cNvPr name="TextBox 96" id="96"/>
            <p:cNvSpPr txBox="true"/>
            <p:nvPr/>
          </p:nvSpPr>
          <p:spPr>
            <a:xfrm rot="0">
              <a:off x="208024" y="248103"/>
              <a:ext cx="1634459" cy="14909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96"/>
                </a:lnSpc>
                <a:spcBef>
                  <a:spcPct val="0"/>
                </a:spcBef>
              </a:pPr>
              <a:r>
                <a:rPr lang="en-US" sz="1640">
                  <a:solidFill>
                    <a:srgbClr val="2B2B2B"/>
                  </a:solidFill>
                  <a:latin typeface="Muli Regular Bold"/>
                </a:rPr>
                <a:t>she feels passionate about the social issues</a:t>
              </a:r>
            </a:p>
          </p:txBody>
        </p:sp>
      </p:grpSp>
      <p:grpSp>
        <p:nvGrpSpPr>
          <p:cNvPr name="Group 97" id="97"/>
          <p:cNvGrpSpPr/>
          <p:nvPr/>
        </p:nvGrpSpPr>
        <p:grpSpPr>
          <a:xfrm rot="0">
            <a:off x="13765682" y="5400069"/>
            <a:ext cx="1537880" cy="1504689"/>
            <a:chOff x="0" y="0"/>
            <a:chExt cx="2050507" cy="2006252"/>
          </a:xfrm>
        </p:grpSpPr>
        <p:pic>
          <p:nvPicPr>
            <p:cNvPr name="Picture 98" id="98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050507" cy="2006252"/>
            </a:xfrm>
            <a:prstGeom prst="rect">
              <a:avLst/>
            </a:prstGeom>
          </p:spPr>
        </p:pic>
        <p:sp>
          <p:nvSpPr>
            <p:cNvPr name="TextBox 99" id="99"/>
            <p:cNvSpPr txBox="true"/>
            <p:nvPr/>
          </p:nvSpPr>
          <p:spPr>
            <a:xfrm rot="0">
              <a:off x="208024" y="111630"/>
              <a:ext cx="1634459" cy="17544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56"/>
                </a:lnSpc>
                <a:spcBef>
                  <a:spcPct val="0"/>
                </a:spcBef>
              </a:pPr>
              <a:r>
                <a:rPr lang="en-US" sz="1540">
                  <a:solidFill>
                    <a:srgbClr val="2B2B2B"/>
                  </a:solidFill>
                  <a:latin typeface="Muli Regular Bold"/>
                </a:rPr>
                <a:t>excited because there is much to be done</a:t>
              </a:r>
            </a:p>
          </p:txBody>
        </p:sp>
      </p:grpSp>
      <p:grpSp>
        <p:nvGrpSpPr>
          <p:cNvPr name="Group 100" id="100"/>
          <p:cNvGrpSpPr/>
          <p:nvPr/>
        </p:nvGrpSpPr>
        <p:grpSpPr>
          <a:xfrm rot="0">
            <a:off x="12011273" y="5275996"/>
            <a:ext cx="1537880" cy="1504689"/>
            <a:chOff x="0" y="0"/>
            <a:chExt cx="2050507" cy="2006252"/>
          </a:xfrm>
        </p:grpSpPr>
        <p:pic>
          <p:nvPicPr>
            <p:cNvPr name="Picture 101" id="101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050507" cy="2006252"/>
            </a:xfrm>
            <a:prstGeom prst="rect">
              <a:avLst/>
            </a:prstGeom>
          </p:spPr>
        </p:pic>
        <p:sp>
          <p:nvSpPr>
            <p:cNvPr name="TextBox 102" id="102"/>
            <p:cNvSpPr txBox="true"/>
            <p:nvPr/>
          </p:nvSpPr>
          <p:spPr>
            <a:xfrm rot="0">
              <a:off x="208024" y="248103"/>
              <a:ext cx="1634459" cy="14909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96"/>
                </a:lnSpc>
                <a:spcBef>
                  <a:spcPct val="0"/>
                </a:spcBef>
              </a:pPr>
              <a:r>
                <a:rPr lang="en-US" sz="1640">
                  <a:solidFill>
                    <a:srgbClr val="2B2B2B"/>
                  </a:solidFill>
                  <a:latin typeface="Muli Regular Bold"/>
                </a:rPr>
                <a:t>She wants to build a meaningful life</a:t>
              </a:r>
            </a:p>
          </p:txBody>
        </p:sp>
      </p:grpSp>
      <p:grpSp>
        <p:nvGrpSpPr>
          <p:cNvPr name="Group 103" id="103"/>
          <p:cNvGrpSpPr/>
          <p:nvPr/>
        </p:nvGrpSpPr>
        <p:grpSpPr>
          <a:xfrm rot="0">
            <a:off x="11860357" y="8638180"/>
            <a:ext cx="1980638" cy="1626316"/>
            <a:chOff x="0" y="0"/>
            <a:chExt cx="2640851" cy="2168421"/>
          </a:xfrm>
        </p:grpSpPr>
        <p:pic>
          <p:nvPicPr>
            <p:cNvPr name="Picture 104" id="104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8039" r="0" b="8039"/>
            <a:stretch>
              <a:fillRect/>
            </a:stretch>
          </p:blipFill>
          <p:spPr>
            <a:xfrm flipH="false" flipV="false" rot="0">
              <a:off x="0" y="0"/>
              <a:ext cx="2640851" cy="2168421"/>
            </a:xfrm>
            <a:prstGeom prst="rect">
              <a:avLst/>
            </a:prstGeom>
          </p:spPr>
        </p:pic>
        <p:sp>
          <p:nvSpPr>
            <p:cNvPr name="TextBox 105" id="105"/>
            <p:cNvSpPr txBox="true"/>
            <p:nvPr/>
          </p:nvSpPr>
          <p:spPr>
            <a:xfrm rot="0">
              <a:off x="275756" y="315909"/>
              <a:ext cx="2089339" cy="15175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56"/>
                </a:lnSpc>
                <a:spcBef>
                  <a:spcPct val="0"/>
                </a:spcBef>
              </a:pPr>
              <a:r>
                <a:rPr lang="en-US" sz="1325">
                  <a:solidFill>
                    <a:srgbClr val="2B2B2B"/>
                  </a:solidFill>
                  <a:latin typeface="Muli Regular Bold"/>
                </a:rPr>
                <a:t>there should be more conversation about how women and LGBTQ+ interact </a:t>
              </a:r>
            </a:p>
          </p:txBody>
        </p:sp>
      </p:grpSp>
      <p:grpSp>
        <p:nvGrpSpPr>
          <p:cNvPr name="Group 106" id="106"/>
          <p:cNvGrpSpPr/>
          <p:nvPr/>
        </p:nvGrpSpPr>
        <p:grpSpPr>
          <a:xfrm rot="0">
            <a:off x="9500164" y="8719022"/>
            <a:ext cx="2109405" cy="1567978"/>
            <a:chOff x="0" y="0"/>
            <a:chExt cx="2812540" cy="2090637"/>
          </a:xfrm>
        </p:grpSpPr>
        <p:pic>
          <p:nvPicPr>
            <p:cNvPr name="Picture 107" id="107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12013" r="0" b="12013"/>
            <a:stretch>
              <a:fillRect/>
            </a:stretch>
          </p:blipFill>
          <p:spPr>
            <a:xfrm flipH="false" flipV="false" rot="0">
              <a:off x="0" y="0"/>
              <a:ext cx="2812540" cy="2090637"/>
            </a:xfrm>
            <a:prstGeom prst="rect">
              <a:avLst/>
            </a:prstGeom>
          </p:spPr>
        </p:pic>
        <p:sp>
          <p:nvSpPr>
            <p:cNvPr name="TextBox 108" id="108"/>
            <p:cNvSpPr txBox="true"/>
            <p:nvPr/>
          </p:nvSpPr>
          <p:spPr>
            <a:xfrm rot="0">
              <a:off x="248098" y="153115"/>
              <a:ext cx="2330884" cy="16925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88"/>
                </a:lnSpc>
                <a:spcBef>
                  <a:spcPct val="0"/>
                </a:spcBef>
              </a:pPr>
              <a:r>
                <a:rPr lang="en-US" sz="1492">
                  <a:solidFill>
                    <a:srgbClr val="2B2B2B"/>
                  </a:solidFill>
                  <a:latin typeface="Muli Regular Bold"/>
                </a:rPr>
                <a:t>responsible to respect people's privacy in discussining systemic inequities </a:t>
              </a:r>
            </a:p>
          </p:txBody>
        </p:sp>
      </p:grpSp>
      <p:grpSp>
        <p:nvGrpSpPr>
          <p:cNvPr name="Group 109" id="109"/>
          <p:cNvGrpSpPr/>
          <p:nvPr/>
        </p:nvGrpSpPr>
        <p:grpSpPr>
          <a:xfrm rot="0">
            <a:off x="9529913" y="7024631"/>
            <a:ext cx="2109405" cy="1567978"/>
            <a:chOff x="0" y="0"/>
            <a:chExt cx="2812540" cy="2090637"/>
          </a:xfrm>
        </p:grpSpPr>
        <p:pic>
          <p:nvPicPr>
            <p:cNvPr name="Picture 110" id="110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12013" r="0" b="12013"/>
            <a:stretch>
              <a:fillRect/>
            </a:stretch>
          </p:blipFill>
          <p:spPr>
            <a:xfrm flipH="false" flipV="false" rot="0">
              <a:off x="0" y="0"/>
              <a:ext cx="2812540" cy="2090637"/>
            </a:xfrm>
            <a:prstGeom prst="rect">
              <a:avLst/>
            </a:prstGeom>
          </p:spPr>
        </p:pic>
        <p:sp>
          <p:nvSpPr>
            <p:cNvPr name="TextBox 111" id="111"/>
            <p:cNvSpPr txBox="true"/>
            <p:nvPr/>
          </p:nvSpPr>
          <p:spPr>
            <a:xfrm rot="0">
              <a:off x="248098" y="153115"/>
              <a:ext cx="2330884" cy="16925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88"/>
                </a:lnSpc>
              </a:pPr>
            </a:p>
            <a:p>
              <a:pPr algn="ctr">
                <a:lnSpc>
                  <a:spcPts val="2088"/>
                </a:lnSpc>
                <a:spcBef>
                  <a:spcPct val="0"/>
                </a:spcBef>
              </a:pPr>
              <a:r>
                <a:rPr lang="en-US" sz="1492">
                  <a:solidFill>
                    <a:srgbClr val="2B2B2B"/>
                  </a:solidFill>
                  <a:latin typeface="Muli Regular Bold"/>
                </a:rPr>
                <a:t>upset that systemic inequities affect the criminal justice system</a:t>
              </a:r>
            </a:p>
          </p:txBody>
        </p:sp>
      </p:grpSp>
      <p:grpSp>
        <p:nvGrpSpPr>
          <p:cNvPr name="Group 112" id="112"/>
          <p:cNvGrpSpPr/>
          <p:nvPr/>
        </p:nvGrpSpPr>
        <p:grpSpPr>
          <a:xfrm rot="0">
            <a:off x="11791241" y="6841504"/>
            <a:ext cx="1676113" cy="1639938"/>
            <a:chOff x="0" y="0"/>
            <a:chExt cx="2234817" cy="2186584"/>
          </a:xfrm>
        </p:grpSpPr>
        <p:pic>
          <p:nvPicPr>
            <p:cNvPr name="Picture 113" id="113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234817" cy="2186584"/>
            </a:xfrm>
            <a:prstGeom prst="rect">
              <a:avLst/>
            </a:prstGeom>
          </p:spPr>
        </p:pic>
        <p:sp>
          <p:nvSpPr>
            <p:cNvPr name="TextBox 114" id="114"/>
            <p:cNvSpPr txBox="true"/>
            <p:nvPr/>
          </p:nvSpPr>
          <p:spPr>
            <a:xfrm rot="0">
              <a:off x="300179" y="147332"/>
              <a:ext cx="1634459" cy="18728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96"/>
                </a:lnSpc>
                <a:spcBef>
                  <a:spcPct val="0"/>
                </a:spcBef>
              </a:pPr>
              <a:r>
                <a:rPr lang="en-US" sz="1640">
                  <a:solidFill>
                    <a:srgbClr val="2B2B2B"/>
                  </a:solidFill>
                  <a:latin typeface="Muli Regular Bold"/>
                </a:rPr>
                <a:t>She feels empowered and excited to help people</a:t>
              </a:r>
            </a:p>
          </p:txBody>
        </p:sp>
      </p:grpSp>
      <p:grpSp>
        <p:nvGrpSpPr>
          <p:cNvPr name="Group 115" id="115"/>
          <p:cNvGrpSpPr/>
          <p:nvPr/>
        </p:nvGrpSpPr>
        <p:grpSpPr>
          <a:xfrm rot="0">
            <a:off x="14682472" y="8621778"/>
            <a:ext cx="1537880" cy="1504689"/>
            <a:chOff x="0" y="0"/>
            <a:chExt cx="2050507" cy="2006252"/>
          </a:xfrm>
        </p:grpSpPr>
        <p:pic>
          <p:nvPicPr>
            <p:cNvPr name="Picture 116" id="116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050507" cy="2006252"/>
            </a:xfrm>
            <a:prstGeom prst="rect">
              <a:avLst/>
            </a:prstGeom>
          </p:spPr>
        </p:pic>
        <p:sp>
          <p:nvSpPr>
            <p:cNvPr name="TextBox 117" id="117"/>
            <p:cNvSpPr txBox="true"/>
            <p:nvPr/>
          </p:nvSpPr>
          <p:spPr>
            <a:xfrm rot="0">
              <a:off x="135090" y="169810"/>
              <a:ext cx="1746304" cy="16492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674"/>
                </a:lnSpc>
                <a:spcBef>
                  <a:spcPct val="0"/>
                </a:spcBef>
              </a:pPr>
              <a:r>
                <a:rPr lang="en-US" sz="1195">
                  <a:solidFill>
                    <a:srgbClr val="2B2B2B"/>
                  </a:solidFill>
                  <a:latin typeface="Muli Regular Bold"/>
                </a:rPr>
                <a:t>saddened that people don't think of formerly incarcerated people as real people</a:t>
              </a:r>
            </a:p>
          </p:txBody>
        </p:sp>
      </p:grpSp>
      <p:grpSp>
        <p:nvGrpSpPr>
          <p:cNvPr name="Group 118" id="118"/>
          <p:cNvGrpSpPr/>
          <p:nvPr/>
        </p:nvGrpSpPr>
        <p:grpSpPr>
          <a:xfrm rot="0">
            <a:off x="16575910" y="8416773"/>
            <a:ext cx="1656148" cy="1620404"/>
            <a:chOff x="0" y="0"/>
            <a:chExt cx="2208197" cy="2160538"/>
          </a:xfrm>
        </p:grpSpPr>
        <p:pic>
          <p:nvPicPr>
            <p:cNvPr name="Picture 119" id="119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208197" cy="2160538"/>
            </a:xfrm>
            <a:prstGeom prst="rect">
              <a:avLst/>
            </a:prstGeom>
          </p:spPr>
        </p:pic>
        <p:sp>
          <p:nvSpPr>
            <p:cNvPr name="TextBox 120" id="120"/>
            <p:cNvSpPr txBox="true"/>
            <p:nvPr/>
          </p:nvSpPr>
          <p:spPr>
            <a:xfrm rot="0">
              <a:off x="182857" y="366134"/>
              <a:ext cx="1842483" cy="14563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780"/>
                </a:lnSpc>
                <a:spcBef>
                  <a:spcPct val="0"/>
                </a:spcBef>
              </a:pPr>
              <a:r>
                <a:rPr lang="en-US" sz="1271">
                  <a:solidFill>
                    <a:srgbClr val="2B2B2B"/>
                  </a:solidFill>
                  <a:latin typeface="Muli Regular Bold"/>
                </a:rPr>
                <a:t>felt humbled after meeting people who were formerly incarcerated</a:t>
              </a:r>
            </a:p>
          </p:txBody>
        </p:sp>
      </p:grpSp>
      <p:grpSp>
        <p:nvGrpSpPr>
          <p:cNvPr name="Group 121" id="121"/>
          <p:cNvGrpSpPr/>
          <p:nvPr/>
        </p:nvGrpSpPr>
        <p:grpSpPr>
          <a:xfrm rot="0">
            <a:off x="16072502" y="6880547"/>
            <a:ext cx="1596304" cy="1561851"/>
            <a:chOff x="0" y="0"/>
            <a:chExt cx="2128405" cy="2082468"/>
          </a:xfrm>
        </p:grpSpPr>
        <p:pic>
          <p:nvPicPr>
            <p:cNvPr name="Picture 122" id="122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28405" cy="2082468"/>
            </a:xfrm>
            <a:prstGeom prst="rect">
              <a:avLst/>
            </a:prstGeom>
          </p:spPr>
        </p:pic>
        <p:sp>
          <p:nvSpPr>
            <p:cNvPr name="TextBox 123" id="123"/>
            <p:cNvSpPr txBox="true"/>
            <p:nvPr/>
          </p:nvSpPr>
          <p:spPr>
            <a:xfrm rot="0">
              <a:off x="202460" y="393699"/>
              <a:ext cx="1775851" cy="12760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>
                  <a:solidFill>
                    <a:srgbClr val="2B2B2B"/>
                  </a:solidFill>
                  <a:latin typeface="Muli Regular Bold"/>
                </a:rPr>
                <a:t>helpless at BLM protests and seeing people still dying</a:t>
              </a:r>
            </a:p>
          </p:txBody>
        </p:sp>
      </p:grpSp>
      <p:grpSp>
        <p:nvGrpSpPr>
          <p:cNvPr name="Group 124" id="124"/>
          <p:cNvGrpSpPr>
            <a:grpSpLocks noChangeAspect="true"/>
          </p:cNvGrpSpPr>
          <p:nvPr/>
        </p:nvGrpSpPr>
        <p:grpSpPr>
          <a:xfrm rot="0">
            <a:off x="7593042" y="4094979"/>
            <a:ext cx="2478968" cy="2478958"/>
            <a:chOff x="0" y="0"/>
            <a:chExt cx="6350000" cy="6349975"/>
          </a:xfrm>
        </p:grpSpPr>
        <p:sp>
          <p:nvSpPr>
            <p:cNvPr name="Freeform 125" id="12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9"/>
              <a:stretch>
                <a:fillRect l="-38749" r="-38749" t="0" b="0"/>
              </a:stretch>
            </a:blip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7593790" y="6152413"/>
            <a:ext cx="2443221" cy="843049"/>
            <a:chOff x="0" y="0"/>
            <a:chExt cx="3257628" cy="1124065"/>
          </a:xfrm>
        </p:grpSpPr>
        <p:grpSp>
          <p:nvGrpSpPr>
            <p:cNvPr name="Group 127" id="127"/>
            <p:cNvGrpSpPr/>
            <p:nvPr/>
          </p:nvGrpSpPr>
          <p:grpSpPr>
            <a:xfrm rot="0">
              <a:off x="0" y="0"/>
              <a:ext cx="3257628" cy="1124065"/>
              <a:chOff x="0" y="0"/>
              <a:chExt cx="1913890" cy="660400"/>
            </a:xfrm>
          </p:grpSpPr>
          <p:sp>
            <p:nvSpPr>
              <p:cNvPr name="Freeform 128" id="128"/>
              <p:cNvSpPr/>
              <p:nvPr/>
            </p:nvSpPr>
            <p:spPr>
              <a:xfrm>
                <a:off x="0" y="0"/>
                <a:ext cx="1913890" cy="660400"/>
              </a:xfrm>
              <a:custGeom>
                <a:avLst/>
                <a:gdLst/>
                <a:ahLst/>
                <a:cxnLst/>
                <a:rect r="r" b="b" t="t" l="l"/>
                <a:pathLst>
                  <a:path h="660400" w="1913890">
                    <a:moveTo>
                      <a:pt x="1789430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789430" y="0"/>
                    </a:lnTo>
                    <a:cubicBezTo>
                      <a:pt x="1858010" y="0"/>
                      <a:pt x="1913890" y="55880"/>
                      <a:pt x="1913890" y="124460"/>
                    </a:cubicBezTo>
                    <a:lnTo>
                      <a:pt x="1913890" y="535940"/>
                    </a:lnTo>
                    <a:cubicBezTo>
                      <a:pt x="1913890" y="604520"/>
                      <a:pt x="1858010" y="660400"/>
                      <a:pt x="1789430" y="6604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129" id="129"/>
            <p:cNvSpPr txBox="true"/>
            <p:nvPr/>
          </p:nvSpPr>
          <p:spPr>
            <a:xfrm rot="0">
              <a:off x="237075" y="274434"/>
              <a:ext cx="2783477" cy="5656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36"/>
                </a:lnSpc>
              </a:pPr>
              <a:r>
                <a:rPr lang="en-US" sz="2780">
                  <a:solidFill>
                    <a:srgbClr val="A9B9E3"/>
                  </a:solidFill>
                  <a:latin typeface="Muli Bold Bold"/>
                </a:rPr>
                <a:t>Sophie</a:t>
              </a:r>
            </a:p>
          </p:txBody>
        </p:sp>
      </p:grpSp>
      <p:grpSp>
        <p:nvGrpSpPr>
          <p:cNvPr name="Group 130" id="130"/>
          <p:cNvGrpSpPr/>
          <p:nvPr/>
        </p:nvGrpSpPr>
        <p:grpSpPr>
          <a:xfrm rot="0">
            <a:off x="10297409" y="5445006"/>
            <a:ext cx="1584657" cy="1550456"/>
            <a:chOff x="0" y="0"/>
            <a:chExt cx="2112876" cy="2067274"/>
          </a:xfrm>
        </p:grpSpPr>
        <p:pic>
          <p:nvPicPr>
            <p:cNvPr name="Picture 131" id="131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12876" cy="2067274"/>
            </a:xfrm>
            <a:prstGeom prst="rect">
              <a:avLst/>
            </a:prstGeom>
          </p:spPr>
        </p:pic>
        <p:sp>
          <p:nvSpPr>
            <p:cNvPr name="TextBox 132" id="132"/>
            <p:cNvSpPr txBox="true"/>
            <p:nvPr/>
          </p:nvSpPr>
          <p:spPr>
            <a:xfrm rot="0">
              <a:off x="146506" y="224576"/>
              <a:ext cx="1757494" cy="15990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57"/>
                </a:lnSpc>
                <a:spcBef>
                  <a:spcPct val="0"/>
                </a:spcBef>
              </a:pPr>
              <a:r>
                <a:rPr lang="en-US" sz="1397">
                  <a:solidFill>
                    <a:srgbClr val="2B2B2B"/>
                  </a:solidFill>
                  <a:latin typeface="Muli Regular Bold"/>
                </a:rPr>
                <a:t>angry because lazy and faulty medicine is getting people incarcerated</a:t>
              </a:r>
            </a:p>
          </p:txBody>
        </p:sp>
      </p:grpSp>
      <p:grpSp>
        <p:nvGrpSpPr>
          <p:cNvPr name="Group 133" id="133"/>
          <p:cNvGrpSpPr/>
          <p:nvPr/>
        </p:nvGrpSpPr>
        <p:grpSpPr>
          <a:xfrm rot="0">
            <a:off x="205921" y="2928405"/>
            <a:ext cx="1677154" cy="1415327"/>
            <a:chOff x="0" y="0"/>
            <a:chExt cx="2236205" cy="1887103"/>
          </a:xfrm>
        </p:grpSpPr>
        <p:pic>
          <p:nvPicPr>
            <p:cNvPr name="Picture 134" id="134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6874" r="0" b="6874"/>
            <a:stretch>
              <a:fillRect/>
            </a:stretch>
          </p:blipFill>
          <p:spPr>
            <a:xfrm flipH="false" flipV="false" rot="0">
              <a:off x="0" y="0"/>
              <a:ext cx="2236205" cy="1887103"/>
            </a:xfrm>
            <a:prstGeom prst="rect">
              <a:avLst/>
            </a:prstGeom>
          </p:spPr>
        </p:pic>
        <p:sp>
          <p:nvSpPr>
            <p:cNvPr name="TextBox 135" id="135"/>
            <p:cNvSpPr txBox="true"/>
            <p:nvPr/>
          </p:nvSpPr>
          <p:spPr>
            <a:xfrm rot="0">
              <a:off x="197259" y="153115"/>
              <a:ext cx="1853248" cy="14890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08"/>
                </a:lnSpc>
              </a:pPr>
            </a:p>
            <a:p>
              <a:pPr algn="ctr">
                <a:lnSpc>
                  <a:spcPts val="1808"/>
                </a:lnSpc>
                <a:spcBef>
                  <a:spcPct val="0"/>
                </a:spcBef>
              </a:pPr>
              <a:r>
                <a:rPr lang="en-US" sz="1292">
                  <a:solidFill>
                    <a:srgbClr val="2B2B2B"/>
                  </a:solidFill>
                  <a:latin typeface="Muli Regular Bold"/>
                </a:rPr>
                <a:t> merit is based on white people's definition of merit </a:t>
              </a:r>
            </a:p>
          </p:txBody>
        </p:sp>
      </p:grpSp>
      <p:grpSp>
        <p:nvGrpSpPr>
          <p:cNvPr name="Group 136" id="136"/>
          <p:cNvGrpSpPr/>
          <p:nvPr/>
        </p:nvGrpSpPr>
        <p:grpSpPr>
          <a:xfrm rot="0">
            <a:off x="12563685" y="3678146"/>
            <a:ext cx="1970936" cy="1189698"/>
            <a:chOff x="0" y="0"/>
            <a:chExt cx="2627915" cy="1586264"/>
          </a:xfrm>
        </p:grpSpPr>
        <p:pic>
          <p:nvPicPr>
            <p:cNvPr name="Picture 137" id="137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19153" r="0" b="19153"/>
            <a:stretch>
              <a:fillRect/>
            </a:stretch>
          </p:blipFill>
          <p:spPr>
            <a:xfrm flipH="false" flipV="false" rot="0">
              <a:off x="0" y="0"/>
              <a:ext cx="2627915" cy="1586264"/>
            </a:xfrm>
            <a:prstGeom prst="rect">
              <a:avLst/>
            </a:prstGeom>
          </p:spPr>
        </p:pic>
        <p:sp>
          <p:nvSpPr>
            <p:cNvPr name="TextBox 138" id="138"/>
            <p:cNvSpPr txBox="true"/>
            <p:nvPr/>
          </p:nvSpPr>
          <p:spPr>
            <a:xfrm rot="0">
              <a:off x="231812" y="153115"/>
              <a:ext cx="2177877" cy="11881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08"/>
                </a:lnSpc>
              </a:pPr>
            </a:p>
            <a:p>
              <a:pPr algn="ctr">
                <a:lnSpc>
                  <a:spcPts val="1808"/>
                </a:lnSpc>
                <a:spcBef>
                  <a:spcPct val="0"/>
                </a:spcBef>
              </a:pPr>
              <a:r>
                <a:rPr lang="en-US" sz="1292">
                  <a:solidFill>
                    <a:srgbClr val="2B2B2B"/>
                  </a:solidFill>
                  <a:latin typeface="Muli Regular Bold"/>
                </a:rPr>
                <a:t>her accomplishments are partly due to her white privilege </a:t>
              </a:r>
            </a:p>
          </p:txBody>
        </p:sp>
      </p:grpSp>
      <p:grpSp>
        <p:nvGrpSpPr>
          <p:cNvPr name="Group 139" id="139"/>
          <p:cNvGrpSpPr/>
          <p:nvPr/>
        </p:nvGrpSpPr>
        <p:grpSpPr>
          <a:xfrm rot="0">
            <a:off x="1804552" y="7148347"/>
            <a:ext cx="1899412" cy="1825153"/>
            <a:chOff x="0" y="0"/>
            <a:chExt cx="2532550" cy="2433537"/>
          </a:xfrm>
        </p:grpSpPr>
        <p:pic>
          <p:nvPicPr>
            <p:cNvPr name="Picture 140" id="140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894" r="0" b="894"/>
            <a:stretch>
              <a:fillRect/>
            </a:stretch>
          </p:blipFill>
          <p:spPr>
            <a:xfrm flipH="false" flipV="false" rot="0">
              <a:off x="0" y="0"/>
              <a:ext cx="2532550" cy="2433537"/>
            </a:xfrm>
            <a:prstGeom prst="rect">
              <a:avLst/>
            </a:prstGeom>
          </p:spPr>
        </p:pic>
        <p:sp>
          <p:nvSpPr>
            <p:cNvPr name="TextBox 141" id="141"/>
            <p:cNvSpPr txBox="true"/>
            <p:nvPr/>
          </p:nvSpPr>
          <p:spPr>
            <a:xfrm rot="0">
              <a:off x="223400" y="153115"/>
              <a:ext cx="2098843" cy="20354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88"/>
                </a:lnSpc>
              </a:pPr>
            </a:p>
            <a:p>
              <a:pPr algn="ctr">
                <a:lnSpc>
                  <a:spcPts val="2088"/>
                </a:lnSpc>
              </a:pPr>
              <a:r>
                <a:rPr lang="en-US" sz="1492">
                  <a:solidFill>
                    <a:srgbClr val="2B2B2B"/>
                  </a:solidFill>
                  <a:latin typeface="Muli Regular Bold"/>
                </a:rPr>
                <a:t>joins the Northern California Innocence Project</a:t>
              </a:r>
            </a:p>
            <a:p>
              <a:pPr algn="ctr">
                <a:lnSpc>
                  <a:spcPts val="208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2" id="142"/>
          <p:cNvGrpSpPr/>
          <p:nvPr/>
        </p:nvGrpSpPr>
        <p:grpSpPr>
          <a:xfrm rot="0">
            <a:off x="5372995" y="728527"/>
            <a:ext cx="1537880" cy="1504689"/>
            <a:chOff x="0" y="0"/>
            <a:chExt cx="2050507" cy="2006252"/>
          </a:xfrm>
        </p:grpSpPr>
        <p:pic>
          <p:nvPicPr>
            <p:cNvPr name="Picture 143" id="143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050507" cy="2006252"/>
            </a:xfrm>
            <a:prstGeom prst="rect">
              <a:avLst/>
            </a:prstGeom>
          </p:spPr>
        </p:pic>
        <p:sp>
          <p:nvSpPr>
            <p:cNvPr name="TextBox 144" id="144"/>
            <p:cNvSpPr txBox="true"/>
            <p:nvPr/>
          </p:nvSpPr>
          <p:spPr>
            <a:xfrm rot="0">
              <a:off x="208024" y="248103"/>
              <a:ext cx="1634459" cy="14909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96"/>
                </a:lnSpc>
                <a:spcBef>
                  <a:spcPct val="0"/>
                </a:spcBef>
              </a:pPr>
              <a:r>
                <a:rPr lang="en-US" sz="1640">
                  <a:solidFill>
                    <a:srgbClr val="2B2B2B"/>
                  </a:solidFill>
                  <a:latin typeface="Muli Regular Bold"/>
                </a:rPr>
                <a:t>faulty medicine has locked people up </a:t>
              </a:r>
            </a:p>
          </p:txBody>
        </p:sp>
      </p:grpSp>
      <p:grpSp>
        <p:nvGrpSpPr>
          <p:cNvPr name="Group 145" id="145"/>
          <p:cNvGrpSpPr/>
          <p:nvPr/>
        </p:nvGrpSpPr>
        <p:grpSpPr>
          <a:xfrm rot="0">
            <a:off x="14534622" y="3605817"/>
            <a:ext cx="1833582" cy="1319190"/>
            <a:chOff x="0" y="0"/>
            <a:chExt cx="2444776" cy="1758920"/>
          </a:xfrm>
        </p:grpSpPr>
        <p:pic>
          <p:nvPicPr>
            <p:cNvPr name="Picture 146" id="146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13233" r="0" b="13233"/>
            <a:stretch>
              <a:fillRect/>
            </a:stretch>
          </p:blipFill>
          <p:spPr>
            <a:xfrm flipH="false" flipV="false" rot="0">
              <a:off x="0" y="0"/>
              <a:ext cx="2444776" cy="1758920"/>
            </a:xfrm>
            <a:prstGeom prst="rect">
              <a:avLst/>
            </a:prstGeom>
          </p:spPr>
        </p:pic>
        <p:sp>
          <p:nvSpPr>
            <p:cNvPr name="TextBox 147" id="147"/>
            <p:cNvSpPr txBox="true"/>
            <p:nvPr/>
          </p:nvSpPr>
          <p:spPr>
            <a:xfrm rot="0">
              <a:off x="248023" y="248103"/>
              <a:ext cx="1948730" cy="1243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76"/>
                </a:lnSpc>
                <a:spcBef>
                  <a:spcPct val="0"/>
                </a:spcBef>
              </a:pPr>
              <a:r>
                <a:rPr lang="en-US" sz="1340">
                  <a:solidFill>
                    <a:srgbClr val="2B2B2B"/>
                  </a:solidFill>
                  <a:latin typeface="Muli Regular Bold"/>
                </a:rPr>
                <a:t>medical field needs more accountability for their mistakes</a:t>
              </a:r>
            </a:p>
          </p:txBody>
        </p:sp>
      </p:grpSp>
      <p:grpSp>
        <p:nvGrpSpPr>
          <p:cNvPr name="Group 148" id="148"/>
          <p:cNvGrpSpPr/>
          <p:nvPr/>
        </p:nvGrpSpPr>
        <p:grpSpPr>
          <a:xfrm rot="0">
            <a:off x="1985318" y="2238440"/>
            <a:ext cx="1537880" cy="1464605"/>
            <a:chOff x="0" y="0"/>
            <a:chExt cx="2050507" cy="1952807"/>
          </a:xfrm>
        </p:grpSpPr>
        <p:pic>
          <p:nvPicPr>
            <p:cNvPr name="Picture 149" id="149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1331" r="0" b="1331"/>
            <a:stretch>
              <a:fillRect/>
            </a:stretch>
          </p:blipFill>
          <p:spPr>
            <a:xfrm flipH="false" flipV="false" rot="0">
              <a:off x="0" y="0"/>
              <a:ext cx="2050507" cy="1952807"/>
            </a:xfrm>
            <a:prstGeom prst="rect">
              <a:avLst/>
            </a:prstGeom>
          </p:spPr>
        </p:pic>
        <p:sp>
          <p:nvSpPr>
            <p:cNvPr name="TextBox 150" id="150"/>
            <p:cNvSpPr txBox="true"/>
            <p:nvPr/>
          </p:nvSpPr>
          <p:spPr>
            <a:xfrm rot="0">
              <a:off x="208024" y="248103"/>
              <a:ext cx="1634459" cy="14375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736"/>
                </a:lnSpc>
                <a:spcBef>
                  <a:spcPct val="0"/>
                </a:spcBef>
              </a:pPr>
              <a:r>
                <a:rPr lang="en-US" sz="1240">
                  <a:solidFill>
                    <a:srgbClr val="2B2B2B"/>
                  </a:solidFill>
                  <a:latin typeface="Muli Regular Bold"/>
                </a:rPr>
                <a:t>she's been able to be involved because her dad paid for college </a:t>
              </a:r>
            </a:p>
          </p:txBody>
        </p:sp>
      </p:grpSp>
      <p:grpSp>
        <p:nvGrpSpPr>
          <p:cNvPr name="Group 151" id="151"/>
          <p:cNvGrpSpPr/>
          <p:nvPr/>
        </p:nvGrpSpPr>
        <p:grpSpPr>
          <a:xfrm rot="0">
            <a:off x="14495125" y="2020667"/>
            <a:ext cx="1831419" cy="1502070"/>
            <a:chOff x="0" y="0"/>
            <a:chExt cx="2441892" cy="2002760"/>
          </a:xfrm>
        </p:grpSpPr>
        <p:pic>
          <p:nvPicPr>
            <p:cNvPr name="Picture 152" id="152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8087" r="0" b="8087"/>
            <a:stretch>
              <a:fillRect/>
            </a:stretch>
          </p:blipFill>
          <p:spPr>
            <a:xfrm flipH="false" flipV="false" rot="0">
              <a:off x="0" y="0"/>
              <a:ext cx="2441892" cy="2002760"/>
            </a:xfrm>
            <a:prstGeom prst="rect">
              <a:avLst/>
            </a:prstGeom>
          </p:spPr>
        </p:pic>
        <p:sp>
          <p:nvSpPr>
            <p:cNvPr name="TextBox 153" id="153"/>
            <p:cNvSpPr txBox="true"/>
            <p:nvPr/>
          </p:nvSpPr>
          <p:spPr>
            <a:xfrm rot="0">
              <a:off x="247730" y="248103"/>
              <a:ext cx="1946432" cy="14875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96"/>
                </a:lnSpc>
                <a:spcBef>
                  <a:spcPct val="0"/>
                </a:spcBef>
              </a:pPr>
              <a:r>
                <a:rPr lang="en-US" sz="1640">
                  <a:solidFill>
                    <a:srgbClr val="2B2B2B"/>
                  </a:solidFill>
                  <a:latin typeface="Muli Regular Bold"/>
                </a:rPr>
                <a:t>having your parents pay for college is a privilege </a:t>
              </a:r>
            </a:p>
          </p:txBody>
        </p:sp>
      </p:grpSp>
      <p:grpSp>
        <p:nvGrpSpPr>
          <p:cNvPr name="Group 154" id="154"/>
          <p:cNvGrpSpPr/>
          <p:nvPr/>
        </p:nvGrpSpPr>
        <p:grpSpPr>
          <a:xfrm rot="0">
            <a:off x="0" y="8060924"/>
            <a:ext cx="1662190" cy="1626316"/>
            <a:chOff x="0" y="0"/>
            <a:chExt cx="2216254" cy="2168421"/>
          </a:xfrm>
        </p:grpSpPr>
        <p:pic>
          <p:nvPicPr>
            <p:cNvPr name="Picture 155" id="155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216254" cy="2168421"/>
            </a:xfrm>
            <a:prstGeom prst="rect">
              <a:avLst/>
            </a:prstGeom>
          </p:spPr>
        </p:pic>
        <p:sp>
          <p:nvSpPr>
            <p:cNvPr name="TextBox 156" id="156"/>
            <p:cNvSpPr txBox="true"/>
            <p:nvPr/>
          </p:nvSpPr>
          <p:spPr>
            <a:xfrm rot="0">
              <a:off x="231420" y="315909"/>
              <a:ext cx="1753414" cy="15175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56"/>
                </a:lnSpc>
                <a:spcBef>
                  <a:spcPct val="0"/>
                </a:spcBef>
              </a:pPr>
              <a:r>
                <a:rPr lang="en-US" sz="1325">
                  <a:solidFill>
                    <a:srgbClr val="2B2B2B"/>
                  </a:solidFill>
                  <a:latin typeface="Muli Regular Bold"/>
                </a:rPr>
                <a:t>researched dynamic between women and LGBTQ+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6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05921" y="5113230"/>
            <a:ext cx="17907870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5400000">
            <a:off x="4307629" y="5089418"/>
            <a:ext cx="9625116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585268" y="3956970"/>
            <a:ext cx="2928455" cy="2928455"/>
          </a:xfrm>
          <a:prstGeom prst="rect">
            <a:avLst/>
          </a:prstGeom>
        </p:spPr>
      </p:pic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7828873" y="4200580"/>
            <a:ext cx="2441244" cy="2441235"/>
            <a:chOff x="0" y="0"/>
            <a:chExt cx="6350000" cy="6349975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2012" r="-2012" t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205921" y="4441990"/>
            <a:ext cx="5663126" cy="580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35"/>
              </a:lnSpc>
            </a:pPr>
            <a:r>
              <a:rPr lang="en-US" sz="3382">
                <a:solidFill>
                  <a:srgbClr val="2B2B2B"/>
                </a:solidFill>
                <a:latin typeface="Muli Bold Bold"/>
              </a:rPr>
              <a:t>SAYS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5921" y="5183402"/>
            <a:ext cx="5663126" cy="580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35"/>
              </a:lnSpc>
            </a:pPr>
            <a:r>
              <a:rPr lang="en-US" sz="3382">
                <a:solidFill>
                  <a:srgbClr val="2B2B2B"/>
                </a:solidFill>
                <a:latin typeface="Muli Bold Bold"/>
              </a:rPr>
              <a:t>DOES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570412" y="4504520"/>
            <a:ext cx="5543379" cy="546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07"/>
              </a:lnSpc>
            </a:pPr>
            <a:r>
              <a:rPr lang="en-US" sz="3219">
                <a:solidFill>
                  <a:srgbClr val="2B2B2B"/>
                </a:solidFill>
                <a:latin typeface="Muli Bold Bold"/>
              </a:rPr>
              <a:t>THINKS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707878" y="5217555"/>
            <a:ext cx="5405913" cy="546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07"/>
              </a:lnSpc>
            </a:pPr>
            <a:r>
              <a:rPr lang="en-US" sz="3219">
                <a:solidFill>
                  <a:srgbClr val="2B2B2B"/>
                </a:solidFill>
                <a:latin typeface="Muli Bold Bold"/>
              </a:rPr>
              <a:t>FEELS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9344146" y="436447"/>
            <a:ext cx="1537880" cy="1504689"/>
            <a:chOff x="0" y="0"/>
            <a:chExt cx="2050507" cy="2006252"/>
          </a:xfrm>
        </p:grpSpPr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050507" cy="2006252"/>
            </a:xfrm>
            <a:prstGeom prst="rect">
              <a:avLst/>
            </a:prstGeom>
          </p:spPr>
        </p:pic>
        <p:sp>
          <p:nvSpPr>
            <p:cNvPr name="TextBox 13" id="13"/>
            <p:cNvSpPr txBox="true"/>
            <p:nvPr/>
          </p:nvSpPr>
          <p:spPr>
            <a:xfrm rot="0">
              <a:off x="208024" y="310153"/>
              <a:ext cx="1634459" cy="13764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693"/>
                </a:lnSpc>
                <a:spcBef>
                  <a:spcPct val="0"/>
                </a:spcBef>
              </a:pPr>
              <a:r>
                <a:rPr lang="en-US" sz="1209">
                  <a:solidFill>
                    <a:srgbClr val="2B2B2B"/>
                  </a:solidFill>
                  <a:latin typeface="Muli Regular Bold"/>
                </a:rPr>
                <a:t>people who are not willing to be educated will not listen (even in higher ed)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091417" y="1028700"/>
            <a:ext cx="1537880" cy="1504689"/>
            <a:chOff x="0" y="0"/>
            <a:chExt cx="2050507" cy="2006252"/>
          </a:xfrm>
        </p:grpSpPr>
        <p:pic>
          <p:nvPicPr>
            <p:cNvPr name="Picture 15" id="15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050507" cy="2006252"/>
            </a:xfrm>
            <a:prstGeom prst="rect">
              <a:avLst/>
            </a:prstGeom>
          </p:spPr>
        </p:pic>
        <p:sp>
          <p:nvSpPr>
            <p:cNvPr name="TextBox 16" id="16"/>
            <p:cNvSpPr txBox="true"/>
            <p:nvPr/>
          </p:nvSpPr>
          <p:spPr>
            <a:xfrm rot="0">
              <a:off x="208024" y="247756"/>
              <a:ext cx="1634459" cy="14821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00"/>
                </a:lnSpc>
                <a:spcBef>
                  <a:spcPct val="0"/>
                </a:spcBef>
              </a:pPr>
              <a:r>
                <a:rPr lang="en-US" sz="1286">
                  <a:solidFill>
                    <a:srgbClr val="2B2B2B"/>
                  </a:solidFill>
                  <a:latin typeface="Muli Regular Bold"/>
                </a:rPr>
                <a:t>More women centric STEM programs would help with the divide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4593045" y="971538"/>
            <a:ext cx="1537880" cy="1504689"/>
            <a:chOff x="0" y="0"/>
            <a:chExt cx="2050507" cy="2006252"/>
          </a:xfrm>
        </p:grpSpPr>
        <p:pic>
          <p:nvPicPr>
            <p:cNvPr name="Picture 18" id="18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050507" cy="2006252"/>
            </a:xfrm>
            <a:prstGeom prst="rect">
              <a:avLst/>
            </a:prstGeom>
          </p:spPr>
        </p:pic>
        <p:sp>
          <p:nvSpPr>
            <p:cNvPr name="TextBox 19" id="19"/>
            <p:cNvSpPr txBox="true"/>
            <p:nvPr/>
          </p:nvSpPr>
          <p:spPr>
            <a:xfrm rot="0">
              <a:off x="208024" y="248103"/>
              <a:ext cx="1634459" cy="14909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96"/>
                </a:lnSpc>
                <a:spcBef>
                  <a:spcPct val="0"/>
                </a:spcBef>
              </a:pPr>
              <a:r>
                <a:rPr lang="en-US" sz="1640">
                  <a:solidFill>
                    <a:srgbClr val="2B2B2B"/>
                  </a:solidFill>
                  <a:latin typeface="Muli Regular Bold"/>
                </a:rPr>
                <a:t>Feels overwhelmed by social media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816186" y="379285"/>
            <a:ext cx="1537880" cy="1504689"/>
            <a:chOff x="0" y="0"/>
            <a:chExt cx="2050507" cy="2006252"/>
          </a:xfrm>
        </p:grpSpPr>
        <p:pic>
          <p:nvPicPr>
            <p:cNvPr name="Picture 21" id="21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050507" cy="2006252"/>
            </a:xfrm>
            <a:prstGeom prst="rect">
              <a:avLst/>
            </a:prstGeom>
          </p:spPr>
        </p:pic>
        <p:sp>
          <p:nvSpPr>
            <p:cNvPr name="TextBox 22" id="22"/>
            <p:cNvSpPr txBox="true"/>
            <p:nvPr/>
          </p:nvSpPr>
          <p:spPr>
            <a:xfrm rot="0">
              <a:off x="208024" y="243090"/>
              <a:ext cx="1634459" cy="16534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678"/>
                </a:lnSpc>
                <a:spcBef>
                  <a:spcPct val="0"/>
                </a:spcBef>
              </a:pPr>
              <a:r>
                <a:rPr lang="en-US" sz="1199">
                  <a:solidFill>
                    <a:srgbClr val="2B2B2B"/>
                  </a:solidFill>
                  <a:latin typeface="Muli Regular Bold"/>
                </a:rPr>
                <a:t>marketing is very gendered and that creates a barrier at a young age (legos for men)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6373633" y="379285"/>
            <a:ext cx="1596304" cy="1561851"/>
            <a:chOff x="0" y="0"/>
            <a:chExt cx="2128405" cy="2082468"/>
          </a:xfrm>
        </p:grpSpPr>
        <p:pic>
          <p:nvPicPr>
            <p:cNvPr name="Picture 24" id="24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28405" cy="2082468"/>
            </a:xfrm>
            <a:prstGeom prst="rect">
              <a:avLst/>
            </a:prstGeom>
          </p:spPr>
        </p:pic>
        <p:sp>
          <p:nvSpPr>
            <p:cNvPr name="TextBox 25" id="25"/>
            <p:cNvSpPr txBox="true"/>
            <p:nvPr/>
          </p:nvSpPr>
          <p:spPr>
            <a:xfrm rot="0">
              <a:off x="351811" y="163894"/>
              <a:ext cx="1490672" cy="18118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72"/>
                </a:lnSpc>
                <a:spcBef>
                  <a:spcPct val="0"/>
                </a:spcBef>
              </a:pPr>
              <a:r>
                <a:rPr lang="en-US" sz="1123">
                  <a:solidFill>
                    <a:srgbClr val="2B2B2B"/>
                  </a:solidFill>
                  <a:latin typeface="Muli Regular Bold"/>
                </a:rPr>
                <a:t>she does not have the traumatic experiences to claim being affected by systemic justice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344146" y="2233216"/>
            <a:ext cx="1537880" cy="1504689"/>
            <a:chOff x="0" y="0"/>
            <a:chExt cx="2050507" cy="2006252"/>
          </a:xfrm>
        </p:grpSpPr>
        <p:pic>
          <p:nvPicPr>
            <p:cNvPr name="Picture 27" id="27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050507" cy="2006252"/>
            </a:xfrm>
            <a:prstGeom prst="rect">
              <a:avLst/>
            </a:prstGeom>
          </p:spPr>
        </p:pic>
        <p:sp>
          <p:nvSpPr>
            <p:cNvPr name="TextBox 28" id="28"/>
            <p:cNvSpPr txBox="true"/>
            <p:nvPr/>
          </p:nvSpPr>
          <p:spPr>
            <a:xfrm rot="0">
              <a:off x="208024" y="439039"/>
              <a:ext cx="1634459" cy="1109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96"/>
                </a:lnSpc>
                <a:spcBef>
                  <a:spcPct val="0"/>
                </a:spcBef>
              </a:pPr>
              <a:r>
                <a:rPr lang="en-US" sz="1640">
                  <a:solidFill>
                    <a:srgbClr val="2B2B2B"/>
                  </a:solidFill>
                  <a:latin typeface="Muli Regular Bold"/>
                </a:rPr>
                <a:t>thinks education can help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091417" y="2825469"/>
            <a:ext cx="1637915" cy="1602565"/>
            <a:chOff x="0" y="0"/>
            <a:chExt cx="2183887" cy="2136753"/>
          </a:xfrm>
        </p:grpSpPr>
        <p:pic>
          <p:nvPicPr>
            <p:cNvPr name="Picture 30" id="30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83887" cy="2136753"/>
            </a:xfrm>
            <a:prstGeom prst="rect">
              <a:avLst/>
            </a:prstGeom>
          </p:spPr>
        </p:pic>
        <p:sp>
          <p:nvSpPr>
            <p:cNvPr name="TextBox 31" id="31"/>
            <p:cNvSpPr txBox="true"/>
            <p:nvPr/>
          </p:nvSpPr>
          <p:spPr>
            <a:xfrm rot="0">
              <a:off x="274714" y="122417"/>
              <a:ext cx="1634459" cy="18728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96"/>
                </a:lnSpc>
                <a:spcBef>
                  <a:spcPct val="0"/>
                </a:spcBef>
              </a:pPr>
              <a:r>
                <a:rPr lang="en-US" sz="1640">
                  <a:solidFill>
                    <a:srgbClr val="2B2B2B"/>
                  </a:solidFill>
                  <a:latin typeface="Muli Regular Bold"/>
                </a:rPr>
                <a:t>The government controls a lot of the power</a:t>
              </a:r>
            </a:p>
          </p:txBody>
        </p:sp>
      </p:grpSp>
      <p:pic>
        <p:nvPicPr>
          <p:cNvPr name="Picture 32" id="32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593045" y="2768307"/>
            <a:ext cx="1537880" cy="1504689"/>
          </a:xfrm>
          <a:prstGeom prst="rect">
            <a:avLst/>
          </a:prstGeom>
        </p:spPr>
      </p:pic>
      <p:sp>
        <p:nvSpPr>
          <p:cNvPr name="TextBox 33" id="33"/>
          <p:cNvSpPr txBox="true"/>
          <p:nvPr/>
        </p:nvSpPr>
        <p:spPr>
          <a:xfrm rot="0">
            <a:off x="14749063" y="2806419"/>
            <a:ext cx="1225844" cy="1409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96"/>
              </a:lnSpc>
              <a:spcBef>
                <a:spcPct val="0"/>
              </a:spcBef>
            </a:pPr>
            <a:r>
              <a:rPr lang="en-US" sz="1640">
                <a:solidFill>
                  <a:srgbClr val="2B2B2B"/>
                </a:solidFill>
                <a:latin typeface="Muli Regular Bold"/>
              </a:rPr>
              <a:t>uneducated people are more likely to be prejudice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12816186" y="2176054"/>
            <a:ext cx="1596304" cy="1561851"/>
            <a:chOff x="0" y="0"/>
            <a:chExt cx="2128405" cy="2082468"/>
          </a:xfrm>
        </p:grpSpPr>
        <p:pic>
          <p:nvPicPr>
            <p:cNvPr name="Picture 35" id="35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28405" cy="2082468"/>
            </a:xfrm>
            <a:prstGeom prst="rect">
              <a:avLst/>
            </a:prstGeom>
          </p:spPr>
        </p:pic>
        <p:sp>
          <p:nvSpPr>
            <p:cNvPr name="TextBox 36" id="36"/>
            <p:cNvSpPr txBox="true"/>
            <p:nvPr/>
          </p:nvSpPr>
          <p:spPr>
            <a:xfrm rot="0">
              <a:off x="309861" y="163894"/>
              <a:ext cx="1430785" cy="18118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72"/>
                </a:lnSpc>
                <a:spcBef>
                  <a:spcPct val="0"/>
                </a:spcBef>
              </a:pPr>
              <a:r>
                <a:rPr lang="en-US" sz="1123">
                  <a:solidFill>
                    <a:srgbClr val="2B2B2B"/>
                  </a:solidFill>
                  <a:latin typeface="Muli Regular Bold"/>
                </a:rPr>
                <a:t>she'll come across as ignorant or uninformed if she talks about systemic justice issues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3915714" y="8470980"/>
            <a:ext cx="1537880" cy="1504689"/>
            <a:chOff x="0" y="0"/>
            <a:chExt cx="2050507" cy="2006252"/>
          </a:xfrm>
        </p:grpSpPr>
        <p:pic>
          <p:nvPicPr>
            <p:cNvPr name="Picture 38" id="38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050507" cy="2006252"/>
            </a:xfrm>
            <a:prstGeom prst="rect">
              <a:avLst/>
            </a:prstGeom>
          </p:spPr>
        </p:pic>
        <p:sp>
          <p:nvSpPr>
            <p:cNvPr name="TextBox 39" id="39"/>
            <p:cNvSpPr txBox="true"/>
            <p:nvPr/>
          </p:nvSpPr>
          <p:spPr>
            <a:xfrm rot="0">
              <a:off x="208024" y="137256"/>
              <a:ext cx="1634459" cy="16194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82"/>
                </a:lnSpc>
                <a:spcBef>
                  <a:spcPct val="0"/>
                </a:spcBef>
              </a:pPr>
              <a:r>
                <a:rPr lang="en-US" sz="1415">
                  <a:solidFill>
                    <a:srgbClr val="2B2B2B"/>
                  </a:solidFill>
                  <a:latin typeface="Muli Regular Bold"/>
                </a:rPr>
                <a:t>has to unplug sometimes to destress from all the online stuff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3915714" y="5519568"/>
            <a:ext cx="1537880" cy="1504689"/>
            <a:chOff x="0" y="0"/>
            <a:chExt cx="2050507" cy="2006252"/>
          </a:xfrm>
        </p:grpSpPr>
        <p:pic>
          <p:nvPicPr>
            <p:cNvPr name="Picture 41" id="41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050507" cy="2006252"/>
            </a:xfrm>
            <a:prstGeom prst="rect">
              <a:avLst/>
            </a:prstGeom>
          </p:spPr>
        </p:pic>
        <p:sp>
          <p:nvSpPr>
            <p:cNvPr name="TextBox 42" id="42"/>
            <p:cNvSpPr txBox="true"/>
            <p:nvPr/>
          </p:nvSpPr>
          <p:spPr>
            <a:xfrm rot="0">
              <a:off x="208024" y="362880"/>
              <a:ext cx="1634459" cy="13006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16"/>
                </a:lnSpc>
                <a:spcBef>
                  <a:spcPct val="0"/>
                </a:spcBef>
              </a:pPr>
              <a:r>
                <a:rPr lang="en-US" sz="1440">
                  <a:solidFill>
                    <a:srgbClr val="2B2B2B"/>
                  </a:solidFill>
                  <a:latin typeface="Muli Regular Bold"/>
                </a:rPr>
                <a:t>She supports rallies and general fundraisers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2139565" y="6055837"/>
            <a:ext cx="1537880" cy="1504689"/>
            <a:chOff x="0" y="0"/>
            <a:chExt cx="2050507" cy="2006252"/>
          </a:xfrm>
        </p:grpSpPr>
        <p:pic>
          <p:nvPicPr>
            <p:cNvPr name="Picture 44" id="44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050507" cy="2006252"/>
            </a:xfrm>
            <a:prstGeom prst="rect">
              <a:avLst/>
            </a:prstGeom>
          </p:spPr>
        </p:pic>
        <p:sp>
          <p:nvSpPr>
            <p:cNvPr name="TextBox 45" id="45"/>
            <p:cNvSpPr txBox="true"/>
            <p:nvPr/>
          </p:nvSpPr>
          <p:spPr>
            <a:xfrm rot="0">
              <a:off x="208024" y="325264"/>
              <a:ext cx="1634459" cy="12521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20"/>
                </a:lnSpc>
                <a:spcBef>
                  <a:spcPct val="0"/>
                </a:spcBef>
              </a:pPr>
              <a:r>
                <a:rPr lang="en-US" sz="1371">
                  <a:solidFill>
                    <a:srgbClr val="2B2B2B"/>
                  </a:solidFill>
                  <a:latin typeface="Muli Regular Bold"/>
                </a:rPr>
                <a:t>went into UTK programming as the only Asian woman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9501177" y="6966291"/>
            <a:ext cx="1537880" cy="1504689"/>
            <a:chOff x="0" y="0"/>
            <a:chExt cx="2050507" cy="2006252"/>
          </a:xfrm>
        </p:grpSpPr>
        <p:pic>
          <p:nvPicPr>
            <p:cNvPr name="Picture 47" id="47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050507" cy="2006252"/>
            </a:xfrm>
            <a:prstGeom prst="rect">
              <a:avLst/>
            </a:prstGeom>
          </p:spPr>
        </p:pic>
        <p:sp>
          <p:nvSpPr>
            <p:cNvPr name="TextBox 48" id="48"/>
            <p:cNvSpPr txBox="true"/>
            <p:nvPr/>
          </p:nvSpPr>
          <p:spPr>
            <a:xfrm rot="0">
              <a:off x="208024" y="676610"/>
              <a:ext cx="1634459" cy="727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96"/>
                </a:lnSpc>
                <a:spcBef>
                  <a:spcPct val="0"/>
                </a:spcBef>
              </a:pPr>
              <a:r>
                <a:rPr lang="en-US" sz="1640">
                  <a:solidFill>
                    <a:srgbClr val="2B2B2B"/>
                  </a:solidFill>
                  <a:latin typeface="Muli Regular Bold"/>
                </a:rPr>
                <a:t>culture shock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11131910" y="6339611"/>
            <a:ext cx="1537880" cy="1504689"/>
            <a:chOff x="0" y="0"/>
            <a:chExt cx="2050507" cy="2006252"/>
          </a:xfrm>
        </p:grpSpPr>
        <p:pic>
          <p:nvPicPr>
            <p:cNvPr name="Picture 50" id="50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050507" cy="2006252"/>
            </a:xfrm>
            <a:prstGeom prst="rect">
              <a:avLst/>
            </a:prstGeom>
          </p:spPr>
        </p:pic>
        <p:sp>
          <p:nvSpPr>
            <p:cNvPr name="TextBox 51" id="51"/>
            <p:cNvSpPr txBox="true"/>
            <p:nvPr/>
          </p:nvSpPr>
          <p:spPr>
            <a:xfrm rot="0">
              <a:off x="208024" y="57166"/>
              <a:ext cx="1634459" cy="18728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96"/>
                </a:lnSpc>
                <a:spcBef>
                  <a:spcPct val="0"/>
                </a:spcBef>
              </a:pPr>
              <a:r>
                <a:rPr lang="en-US" sz="1640">
                  <a:solidFill>
                    <a:srgbClr val="2B2B2B"/>
                  </a:solidFill>
                  <a:latin typeface="Muli Regular Bold"/>
                </a:rPr>
                <a:t>She feels like what she is doing is not enough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14593045" y="6008791"/>
            <a:ext cx="1634047" cy="1598780"/>
            <a:chOff x="0" y="0"/>
            <a:chExt cx="2178729" cy="2131706"/>
          </a:xfrm>
        </p:grpSpPr>
        <p:pic>
          <p:nvPicPr>
            <p:cNvPr name="Picture 53" id="53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78729" cy="2131706"/>
            </a:xfrm>
            <a:prstGeom prst="rect">
              <a:avLst/>
            </a:prstGeom>
          </p:spPr>
        </p:pic>
        <p:sp>
          <p:nvSpPr>
            <p:cNvPr name="TextBox 54" id="54"/>
            <p:cNvSpPr txBox="true"/>
            <p:nvPr/>
          </p:nvSpPr>
          <p:spPr>
            <a:xfrm rot="0">
              <a:off x="272135" y="135986"/>
              <a:ext cx="1634459" cy="18728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96"/>
                </a:lnSpc>
                <a:spcBef>
                  <a:spcPct val="0"/>
                </a:spcBef>
              </a:pPr>
              <a:r>
                <a:rPr lang="en-US" sz="1640">
                  <a:solidFill>
                    <a:srgbClr val="2B2B2B"/>
                  </a:solidFill>
                  <a:latin typeface="Muli Regular Bold"/>
                </a:rPr>
                <a:t>belittled by the men and powerless to stop them</a:t>
              </a: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12816186" y="6966291"/>
            <a:ext cx="1537880" cy="1504689"/>
            <a:chOff x="0" y="0"/>
            <a:chExt cx="2050507" cy="2006252"/>
          </a:xfrm>
        </p:grpSpPr>
        <p:pic>
          <p:nvPicPr>
            <p:cNvPr name="Picture 56" id="56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050507" cy="2006252"/>
            </a:xfrm>
            <a:prstGeom prst="rect">
              <a:avLst/>
            </a:prstGeom>
          </p:spPr>
        </p:pic>
        <p:sp>
          <p:nvSpPr>
            <p:cNvPr name="TextBox 57" id="57"/>
            <p:cNvSpPr txBox="true"/>
            <p:nvPr/>
          </p:nvSpPr>
          <p:spPr>
            <a:xfrm rot="0">
              <a:off x="208024" y="284114"/>
              <a:ext cx="1634459" cy="14189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733"/>
                </a:lnSpc>
                <a:spcBef>
                  <a:spcPct val="0"/>
                </a:spcBef>
              </a:pPr>
              <a:r>
                <a:rPr lang="en-US" sz="1238">
                  <a:solidFill>
                    <a:srgbClr val="2B2B2B"/>
                  </a:solidFill>
                  <a:latin typeface="Muli Regular Bold"/>
                </a:rPr>
                <a:t>Initially judgement on news is clouded by strong or polarized biases</a:t>
              </a: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16373633" y="6573938"/>
            <a:ext cx="1537880" cy="1504689"/>
            <a:chOff x="0" y="0"/>
            <a:chExt cx="2050507" cy="2006252"/>
          </a:xfrm>
        </p:grpSpPr>
        <p:pic>
          <p:nvPicPr>
            <p:cNvPr name="Picture 59" id="59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050507" cy="2006252"/>
            </a:xfrm>
            <a:prstGeom prst="rect">
              <a:avLst/>
            </a:prstGeom>
          </p:spPr>
        </p:pic>
        <p:sp>
          <p:nvSpPr>
            <p:cNvPr name="TextBox 60" id="60"/>
            <p:cNvSpPr txBox="true"/>
            <p:nvPr/>
          </p:nvSpPr>
          <p:spPr>
            <a:xfrm rot="0">
              <a:off x="246973" y="396267"/>
              <a:ext cx="1634459" cy="12172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69"/>
                </a:lnSpc>
                <a:spcBef>
                  <a:spcPct val="0"/>
                </a:spcBef>
              </a:pPr>
              <a:r>
                <a:rPr lang="en-US" sz="1335">
                  <a:solidFill>
                    <a:srgbClr val="2B2B2B"/>
                  </a:solidFill>
                  <a:latin typeface="Muli Regular Bold"/>
                </a:rPr>
                <a:t>still questioned her judgement towards male classmates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10372495" y="8763060"/>
            <a:ext cx="1537880" cy="1504689"/>
            <a:chOff x="0" y="0"/>
            <a:chExt cx="2050507" cy="2006252"/>
          </a:xfrm>
        </p:grpSpPr>
        <p:pic>
          <p:nvPicPr>
            <p:cNvPr name="Picture 62" id="62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050507" cy="2006252"/>
            </a:xfrm>
            <a:prstGeom prst="rect">
              <a:avLst/>
            </a:prstGeom>
          </p:spPr>
        </p:pic>
        <p:sp>
          <p:nvSpPr>
            <p:cNvPr name="TextBox 63" id="63"/>
            <p:cNvSpPr txBox="true"/>
            <p:nvPr/>
          </p:nvSpPr>
          <p:spPr>
            <a:xfrm rot="0">
              <a:off x="208024" y="299411"/>
              <a:ext cx="1634459" cy="14955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28"/>
                </a:lnSpc>
                <a:spcBef>
                  <a:spcPct val="0"/>
                </a:spcBef>
              </a:pPr>
              <a:r>
                <a:rPr lang="en-US" sz="1306">
                  <a:solidFill>
                    <a:srgbClr val="2B2B2B"/>
                  </a:solidFill>
                  <a:latin typeface="Muli Regular Bold"/>
                </a:rPr>
                <a:t>doesn't feel like she's educated enough to speak about the internet</a:t>
              </a: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14593045" y="7899651"/>
            <a:ext cx="1537880" cy="1504689"/>
            <a:chOff x="0" y="0"/>
            <a:chExt cx="2050507" cy="2006252"/>
          </a:xfrm>
        </p:grpSpPr>
        <p:pic>
          <p:nvPicPr>
            <p:cNvPr name="Picture 65" id="65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050507" cy="2006252"/>
            </a:xfrm>
            <a:prstGeom prst="rect">
              <a:avLst/>
            </a:prstGeom>
          </p:spPr>
        </p:pic>
        <p:sp>
          <p:nvSpPr>
            <p:cNvPr name="TextBox 66" id="66"/>
            <p:cNvSpPr txBox="true"/>
            <p:nvPr/>
          </p:nvSpPr>
          <p:spPr>
            <a:xfrm rot="0">
              <a:off x="208024" y="242795"/>
              <a:ext cx="1634459" cy="13988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56"/>
                </a:lnSpc>
                <a:spcBef>
                  <a:spcPct val="0"/>
                </a:spcBef>
              </a:pPr>
              <a:r>
                <a:rPr lang="en-US" sz="1540">
                  <a:solidFill>
                    <a:srgbClr val="2B2B2B"/>
                  </a:solidFill>
                  <a:latin typeface="Muli Regular Bold"/>
                </a:rPr>
                <a:t>burnt out by all the petitions and movements</a:t>
              </a: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12816186" y="8763060"/>
            <a:ext cx="1596304" cy="1561851"/>
            <a:chOff x="0" y="0"/>
            <a:chExt cx="2128405" cy="2082468"/>
          </a:xfrm>
        </p:grpSpPr>
        <p:pic>
          <p:nvPicPr>
            <p:cNvPr name="Picture 68" id="68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128405" cy="2082468"/>
            </a:xfrm>
            <a:prstGeom prst="rect">
              <a:avLst/>
            </a:prstGeom>
          </p:spPr>
        </p:pic>
        <p:sp>
          <p:nvSpPr>
            <p:cNvPr name="TextBox 69" id="69"/>
            <p:cNvSpPr txBox="true"/>
            <p:nvPr/>
          </p:nvSpPr>
          <p:spPr>
            <a:xfrm rot="0">
              <a:off x="142961" y="286211"/>
              <a:ext cx="1842483" cy="14909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96"/>
                </a:lnSpc>
                <a:spcBef>
                  <a:spcPct val="0"/>
                </a:spcBef>
              </a:pPr>
              <a:r>
                <a:rPr lang="en-US" sz="1640">
                  <a:solidFill>
                    <a:srgbClr val="2B2B2B"/>
                  </a:solidFill>
                  <a:latin typeface="Muli Regular Bold"/>
                </a:rPr>
                <a:t>felt belittled by male programming classmates</a:t>
              </a: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16373633" y="8370707"/>
            <a:ext cx="1537880" cy="1504689"/>
            <a:chOff x="0" y="0"/>
            <a:chExt cx="2050507" cy="2006252"/>
          </a:xfrm>
        </p:grpSpPr>
        <p:pic>
          <p:nvPicPr>
            <p:cNvPr name="Picture 71" id="71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050507" cy="2006252"/>
            </a:xfrm>
            <a:prstGeom prst="rect">
              <a:avLst/>
            </a:prstGeom>
          </p:spPr>
        </p:pic>
        <p:sp>
          <p:nvSpPr>
            <p:cNvPr name="TextBox 72" id="72"/>
            <p:cNvSpPr txBox="true"/>
            <p:nvPr/>
          </p:nvSpPr>
          <p:spPr>
            <a:xfrm rot="0">
              <a:off x="243971" y="276835"/>
              <a:ext cx="1562566" cy="14335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751"/>
                </a:lnSpc>
                <a:spcBef>
                  <a:spcPct val="0"/>
                </a:spcBef>
              </a:pPr>
              <a:r>
                <a:rPr lang="en-US" sz="1251">
                  <a:solidFill>
                    <a:srgbClr val="2B2B2B"/>
                  </a:solidFill>
                  <a:latin typeface="Muli Regular Bold"/>
                </a:rPr>
                <a:t>Feels like there are not any news outlets that are unbiased</a:t>
              </a:r>
            </a:p>
          </p:txBody>
        </p:sp>
      </p:grpSp>
      <p:grpSp>
        <p:nvGrpSpPr>
          <p:cNvPr name="Group 73" id="73"/>
          <p:cNvGrpSpPr/>
          <p:nvPr/>
        </p:nvGrpSpPr>
        <p:grpSpPr>
          <a:xfrm rot="0">
            <a:off x="205405" y="436447"/>
            <a:ext cx="1537880" cy="1504689"/>
            <a:chOff x="0" y="0"/>
            <a:chExt cx="2050507" cy="2006252"/>
          </a:xfrm>
        </p:grpSpPr>
        <p:pic>
          <p:nvPicPr>
            <p:cNvPr name="Picture 74" id="74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050507" cy="2006252"/>
            </a:xfrm>
            <a:prstGeom prst="rect">
              <a:avLst/>
            </a:prstGeom>
          </p:spPr>
        </p:pic>
        <p:sp>
          <p:nvSpPr>
            <p:cNvPr name="TextBox 75" id="75"/>
            <p:cNvSpPr txBox="true"/>
            <p:nvPr/>
          </p:nvSpPr>
          <p:spPr>
            <a:xfrm rot="0">
              <a:off x="104012" y="234762"/>
              <a:ext cx="1842483" cy="14909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96"/>
                </a:lnSpc>
                <a:spcBef>
                  <a:spcPct val="0"/>
                </a:spcBef>
              </a:pPr>
              <a:r>
                <a:rPr lang="en-US" sz="1640">
                  <a:solidFill>
                    <a:srgbClr val="2B2B2B"/>
                  </a:solidFill>
                  <a:latin typeface="Muli Regular Bold"/>
                </a:rPr>
                <a:t>"not sure if its the men or their experiences"</a:t>
              </a:r>
            </a:p>
          </p:txBody>
        </p:sp>
      </p:grpSp>
      <p:grpSp>
        <p:nvGrpSpPr>
          <p:cNvPr name="Group 76" id="76"/>
          <p:cNvGrpSpPr/>
          <p:nvPr/>
        </p:nvGrpSpPr>
        <p:grpSpPr>
          <a:xfrm rot="0">
            <a:off x="1952676" y="219193"/>
            <a:ext cx="1537880" cy="1504689"/>
            <a:chOff x="0" y="0"/>
            <a:chExt cx="2050507" cy="2006252"/>
          </a:xfrm>
        </p:grpSpPr>
        <p:pic>
          <p:nvPicPr>
            <p:cNvPr name="Picture 77" id="77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050507" cy="2006252"/>
            </a:xfrm>
            <a:prstGeom prst="rect">
              <a:avLst/>
            </a:prstGeom>
          </p:spPr>
        </p:pic>
        <p:sp>
          <p:nvSpPr>
            <p:cNvPr name="TextBox 78" id="78"/>
            <p:cNvSpPr txBox="true"/>
            <p:nvPr/>
          </p:nvSpPr>
          <p:spPr>
            <a:xfrm rot="0">
              <a:off x="119215" y="181065"/>
              <a:ext cx="1812078" cy="16250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89"/>
                </a:lnSpc>
                <a:spcBef>
                  <a:spcPct val="0"/>
                </a:spcBef>
              </a:pPr>
              <a:r>
                <a:rPr lang="en-US" sz="1420">
                  <a:solidFill>
                    <a:srgbClr val="2B2B2B"/>
                  </a:solidFill>
                  <a:latin typeface="Muli Regular Bold"/>
                </a:rPr>
                <a:t>she did not have any explicit trauma related to discrimination</a:t>
              </a:r>
            </a:p>
          </p:txBody>
        </p:sp>
      </p:grpSp>
      <p:grpSp>
        <p:nvGrpSpPr>
          <p:cNvPr name="Group 79" id="79"/>
          <p:cNvGrpSpPr/>
          <p:nvPr/>
        </p:nvGrpSpPr>
        <p:grpSpPr>
          <a:xfrm rot="0">
            <a:off x="5552500" y="728527"/>
            <a:ext cx="1537880" cy="1504689"/>
            <a:chOff x="0" y="0"/>
            <a:chExt cx="2050507" cy="2006252"/>
          </a:xfrm>
        </p:grpSpPr>
        <p:pic>
          <p:nvPicPr>
            <p:cNvPr name="Picture 80" id="80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050507" cy="2006252"/>
            </a:xfrm>
            <a:prstGeom prst="rect">
              <a:avLst/>
            </a:prstGeom>
          </p:spPr>
        </p:pic>
        <p:sp>
          <p:nvSpPr>
            <p:cNvPr name="TextBox 81" id="81"/>
            <p:cNvSpPr txBox="true"/>
            <p:nvPr/>
          </p:nvSpPr>
          <p:spPr>
            <a:xfrm rot="0">
              <a:off x="208024" y="57166"/>
              <a:ext cx="1658616" cy="17012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727"/>
                </a:lnSpc>
                <a:spcBef>
                  <a:spcPct val="0"/>
                </a:spcBef>
              </a:pPr>
              <a:r>
                <a:rPr lang="en-US" sz="1234">
                  <a:solidFill>
                    <a:srgbClr val="2B2B2B"/>
                  </a:solidFill>
                  <a:latin typeface="Muli Regular Bold"/>
                </a:rPr>
                <a:t>that education is tied to systemic justice in that people who are uneducated will not listen</a:t>
              </a:r>
            </a:p>
          </p:txBody>
        </p:sp>
      </p:grpSp>
      <p:grpSp>
        <p:nvGrpSpPr>
          <p:cNvPr name="Group 82" id="82"/>
          <p:cNvGrpSpPr/>
          <p:nvPr/>
        </p:nvGrpSpPr>
        <p:grpSpPr>
          <a:xfrm rot="0">
            <a:off x="3677445" y="379285"/>
            <a:ext cx="1537880" cy="1504689"/>
            <a:chOff x="0" y="0"/>
            <a:chExt cx="2050507" cy="2006252"/>
          </a:xfrm>
        </p:grpSpPr>
        <p:pic>
          <p:nvPicPr>
            <p:cNvPr name="Picture 83" id="83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050507" cy="2006252"/>
            </a:xfrm>
            <a:prstGeom prst="rect">
              <a:avLst/>
            </a:prstGeom>
          </p:spPr>
        </p:pic>
        <p:sp>
          <p:nvSpPr>
            <p:cNvPr name="TextBox 84" id="84"/>
            <p:cNvSpPr txBox="true"/>
            <p:nvPr/>
          </p:nvSpPr>
          <p:spPr>
            <a:xfrm rot="0">
              <a:off x="208024" y="57166"/>
              <a:ext cx="1667363" cy="18118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41"/>
                </a:lnSpc>
                <a:spcBef>
                  <a:spcPct val="0"/>
                </a:spcBef>
              </a:pPr>
              <a:r>
                <a:rPr lang="en-US" sz="1315">
                  <a:solidFill>
                    <a:srgbClr val="2B2B2B"/>
                  </a:solidFill>
                  <a:latin typeface="Muli Regular Bold"/>
                </a:rPr>
                <a:t>media algorithms are starting to encourage women in STEM</a:t>
              </a:r>
            </a:p>
          </p:txBody>
        </p:sp>
      </p:grpSp>
      <p:grpSp>
        <p:nvGrpSpPr>
          <p:cNvPr name="Group 85" id="85"/>
          <p:cNvGrpSpPr/>
          <p:nvPr/>
        </p:nvGrpSpPr>
        <p:grpSpPr>
          <a:xfrm rot="0">
            <a:off x="7390910" y="1377942"/>
            <a:ext cx="1537880" cy="1504689"/>
            <a:chOff x="0" y="0"/>
            <a:chExt cx="2050507" cy="2006252"/>
          </a:xfrm>
        </p:grpSpPr>
        <p:pic>
          <p:nvPicPr>
            <p:cNvPr name="Picture 86" id="86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050507" cy="2006252"/>
            </a:xfrm>
            <a:prstGeom prst="rect">
              <a:avLst/>
            </a:prstGeom>
          </p:spPr>
        </p:pic>
        <p:sp>
          <p:nvSpPr>
            <p:cNvPr name="TextBox 87" id="87"/>
            <p:cNvSpPr txBox="true"/>
            <p:nvPr/>
          </p:nvSpPr>
          <p:spPr>
            <a:xfrm rot="0">
              <a:off x="208024" y="47641"/>
              <a:ext cx="1634459" cy="16921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60"/>
                </a:lnSpc>
                <a:spcBef>
                  <a:spcPct val="0"/>
                </a:spcBef>
              </a:pPr>
              <a:r>
                <a:rPr lang="en-US" sz="1471">
                  <a:solidFill>
                    <a:srgbClr val="2B2B2B"/>
                  </a:solidFill>
                  <a:latin typeface="Muli Regular Bold"/>
                </a:rPr>
                <a:t>that she is not educated enough to speak on things</a:t>
              </a:r>
            </a:p>
          </p:txBody>
        </p:sp>
      </p:grpSp>
      <p:grpSp>
        <p:nvGrpSpPr>
          <p:cNvPr name="Group 88" id="88"/>
          <p:cNvGrpSpPr/>
          <p:nvPr/>
        </p:nvGrpSpPr>
        <p:grpSpPr>
          <a:xfrm rot="0">
            <a:off x="205405" y="2233216"/>
            <a:ext cx="1717726" cy="1680653"/>
            <a:chOff x="0" y="0"/>
            <a:chExt cx="2290301" cy="2240870"/>
          </a:xfrm>
        </p:grpSpPr>
        <p:pic>
          <p:nvPicPr>
            <p:cNvPr name="Picture 89" id="89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290301" cy="2240870"/>
            </a:xfrm>
            <a:prstGeom prst="rect">
              <a:avLst/>
            </a:prstGeom>
          </p:spPr>
        </p:pic>
        <p:sp>
          <p:nvSpPr>
            <p:cNvPr name="TextBox 90" id="90"/>
            <p:cNvSpPr txBox="true"/>
            <p:nvPr/>
          </p:nvSpPr>
          <p:spPr>
            <a:xfrm rot="0">
              <a:off x="327921" y="220330"/>
              <a:ext cx="1634459" cy="18728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96"/>
                </a:lnSpc>
                <a:spcBef>
                  <a:spcPct val="0"/>
                </a:spcBef>
              </a:pPr>
              <a:r>
                <a:rPr lang="en-US" sz="1640">
                  <a:solidFill>
                    <a:srgbClr val="2B2B2B"/>
                  </a:solidFill>
                  <a:latin typeface="Muli Regular Bold"/>
                </a:rPr>
                <a:t>Socioeconomic ties in strongly with racial issues</a:t>
              </a:r>
            </a:p>
          </p:txBody>
        </p:sp>
      </p:grpSp>
      <p:grpSp>
        <p:nvGrpSpPr>
          <p:cNvPr name="Group 91" id="91"/>
          <p:cNvGrpSpPr/>
          <p:nvPr/>
        </p:nvGrpSpPr>
        <p:grpSpPr>
          <a:xfrm rot="0">
            <a:off x="1952676" y="1883974"/>
            <a:ext cx="1537880" cy="1504689"/>
            <a:chOff x="0" y="0"/>
            <a:chExt cx="2050507" cy="2006252"/>
          </a:xfrm>
        </p:grpSpPr>
        <p:pic>
          <p:nvPicPr>
            <p:cNvPr name="Picture 92" id="92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050507" cy="2006252"/>
            </a:xfrm>
            <a:prstGeom prst="rect">
              <a:avLst/>
            </a:prstGeom>
          </p:spPr>
        </p:pic>
        <p:sp>
          <p:nvSpPr>
            <p:cNvPr name="TextBox 93" id="93"/>
            <p:cNvSpPr txBox="true"/>
            <p:nvPr/>
          </p:nvSpPr>
          <p:spPr>
            <a:xfrm rot="0">
              <a:off x="148195" y="312292"/>
              <a:ext cx="1692419" cy="14236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739"/>
                </a:lnSpc>
                <a:spcBef>
                  <a:spcPct val="0"/>
                </a:spcBef>
              </a:pPr>
              <a:r>
                <a:rPr lang="en-US" sz="1242">
                  <a:solidFill>
                    <a:srgbClr val="2B2B2B"/>
                  </a:solidFill>
                  <a:latin typeface="Muli Regular Bold"/>
                </a:rPr>
                <a:t>She grew up in a diverse enough community that she feels more educated</a:t>
              </a:r>
            </a:p>
          </p:txBody>
        </p:sp>
      </p:grpSp>
      <p:grpSp>
        <p:nvGrpSpPr>
          <p:cNvPr name="Group 94" id="94"/>
          <p:cNvGrpSpPr/>
          <p:nvPr/>
        </p:nvGrpSpPr>
        <p:grpSpPr>
          <a:xfrm rot="0">
            <a:off x="5648661" y="2985560"/>
            <a:ext cx="1936607" cy="1894809"/>
            <a:chOff x="0" y="0"/>
            <a:chExt cx="2582142" cy="2526413"/>
          </a:xfrm>
        </p:grpSpPr>
        <p:pic>
          <p:nvPicPr>
            <p:cNvPr name="Picture 95" id="95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582142" cy="2526413"/>
            </a:xfrm>
            <a:prstGeom prst="rect">
              <a:avLst/>
            </a:prstGeom>
          </p:spPr>
        </p:pic>
        <p:sp>
          <p:nvSpPr>
            <p:cNvPr name="TextBox 96" id="96"/>
            <p:cNvSpPr txBox="true"/>
            <p:nvPr/>
          </p:nvSpPr>
          <p:spPr>
            <a:xfrm rot="0">
              <a:off x="261959" y="67402"/>
              <a:ext cx="2088645" cy="23374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25"/>
                </a:lnSpc>
                <a:spcBef>
                  <a:spcPct val="0"/>
                </a:spcBef>
              </a:pPr>
              <a:r>
                <a:rPr lang="en-US" sz="1446">
                  <a:solidFill>
                    <a:srgbClr val="2B2B2B"/>
                  </a:solidFill>
                  <a:latin typeface="Muli Regular Bold"/>
                </a:rPr>
                <a:t>talked about a story of when her friend was stopped with weed, but then let go because he was white</a:t>
              </a:r>
            </a:p>
          </p:txBody>
        </p:sp>
      </p:grpSp>
      <p:grpSp>
        <p:nvGrpSpPr>
          <p:cNvPr name="Group 97" id="97"/>
          <p:cNvGrpSpPr/>
          <p:nvPr/>
        </p:nvGrpSpPr>
        <p:grpSpPr>
          <a:xfrm rot="0">
            <a:off x="3490556" y="2176054"/>
            <a:ext cx="1963038" cy="1486339"/>
            <a:chOff x="0" y="0"/>
            <a:chExt cx="2617384" cy="1981785"/>
          </a:xfrm>
        </p:grpSpPr>
        <p:pic>
          <p:nvPicPr>
            <p:cNvPr name="Picture 98" id="98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11306" r="0" b="11306"/>
            <a:stretch>
              <a:fillRect/>
            </a:stretch>
          </p:blipFill>
          <p:spPr>
            <a:xfrm flipH="false" flipV="false" rot="0">
              <a:off x="0" y="0"/>
              <a:ext cx="2617384" cy="1981785"/>
            </a:xfrm>
            <a:prstGeom prst="rect">
              <a:avLst/>
            </a:prstGeom>
          </p:spPr>
        </p:pic>
        <p:sp>
          <p:nvSpPr>
            <p:cNvPr name="TextBox 99" id="99"/>
            <p:cNvSpPr txBox="true"/>
            <p:nvPr/>
          </p:nvSpPr>
          <p:spPr>
            <a:xfrm rot="0">
              <a:off x="351119" y="148450"/>
              <a:ext cx="1842805" cy="16563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16"/>
                </a:lnSpc>
                <a:spcBef>
                  <a:spcPct val="0"/>
                </a:spcBef>
              </a:pPr>
              <a:r>
                <a:rPr lang="en-US" sz="1440">
                  <a:solidFill>
                    <a:srgbClr val="2B2B2B"/>
                  </a:solidFill>
                  <a:latin typeface="Muli Regular Bold"/>
                </a:rPr>
                <a:t>"google and its algorithm makes everything an echo chamber"</a:t>
              </a:r>
            </a:p>
          </p:txBody>
        </p:sp>
      </p:grpSp>
      <p:grpSp>
        <p:nvGrpSpPr>
          <p:cNvPr name="Group 100" id="100"/>
          <p:cNvGrpSpPr/>
          <p:nvPr/>
        </p:nvGrpSpPr>
        <p:grpSpPr>
          <a:xfrm rot="0">
            <a:off x="12816186" y="5274705"/>
            <a:ext cx="1537880" cy="1504689"/>
            <a:chOff x="0" y="0"/>
            <a:chExt cx="2050507" cy="2006252"/>
          </a:xfrm>
        </p:grpSpPr>
        <p:pic>
          <p:nvPicPr>
            <p:cNvPr name="Picture 101" id="101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050507" cy="2006252"/>
            </a:xfrm>
            <a:prstGeom prst="rect">
              <a:avLst/>
            </a:prstGeom>
          </p:spPr>
        </p:pic>
        <p:sp>
          <p:nvSpPr>
            <p:cNvPr name="TextBox 102" id="102"/>
            <p:cNvSpPr txBox="true"/>
            <p:nvPr/>
          </p:nvSpPr>
          <p:spPr>
            <a:xfrm rot="0">
              <a:off x="208024" y="490912"/>
              <a:ext cx="1634459" cy="1109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96"/>
                </a:lnSpc>
                <a:spcBef>
                  <a:spcPct val="0"/>
                </a:spcBef>
              </a:pPr>
              <a:r>
                <a:rPr lang="en-US" sz="1640">
                  <a:solidFill>
                    <a:srgbClr val="2B2B2B"/>
                  </a:solidFill>
                  <a:latin typeface="Muli Regular Bold"/>
                </a:rPr>
                <a:t>like she didn't belong</a:t>
              </a:r>
            </a:p>
          </p:txBody>
        </p:sp>
      </p:grpSp>
      <p:grpSp>
        <p:nvGrpSpPr>
          <p:cNvPr name="Group 103" id="103"/>
          <p:cNvGrpSpPr/>
          <p:nvPr/>
        </p:nvGrpSpPr>
        <p:grpSpPr>
          <a:xfrm rot="0">
            <a:off x="7922390" y="6339611"/>
            <a:ext cx="2443221" cy="843049"/>
            <a:chOff x="0" y="0"/>
            <a:chExt cx="3257628" cy="1124065"/>
          </a:xfrm>
        </p:grpSpPr>
        <p:grpSp>
          <p:nvGrpSpPr>
            <p:cNvPr name="Group 104" id="104"/>
            <p:cNvGrpSpPr/>
            <p:nvPr/>
          </p:nvGrpSpPr>
          <p:grpSpPr>
            <a:xfrm rot="0">
              <a:off x="0" y="0"/>
              <a:ext cx="3257628" cy="1124065"/>
              <a:chOff x="0" y="0"/>
              <a:chExt cx="1913890" cy="660400"/>
            </a:xfrm>
          </p:grpSpPr>
          <p:sp>
            <p:nvSpPr>
              <p:cNvPr name="Freeform 105" id="105"/>
              <p:cNvSpPr/>
              <p:nvPr/>
            </p:nvSpPr>
            <p:spPr>
              <a:xfrm>
                <a:off x="0" y="0"/>
                <a:ext cx="1913890" cy="660400"/>
              </a:xfrm>
              <a:custGeom>
                <a:avLst/>
                <a:gdLst/>
                <a:ahLst/>
                <a:cxnLst/>
                <a:rect r="r" b="b" t="t" l="l"/>
                <a:pathLst>
                  <a:path h="660400" w="1913890">
                    <a:moveTo>
                      <a:pt x="1789430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789430" y="0"/>
                    </a:lnTo>
                    <a:cubicBezTo>
                      <a:pt x="1858010" y="0"/>
                      <a:pt x="1913890" y="55880"/>
                      <a:pt x="1913890" y="124460"/>
                    </a:cubicBezTo>
                    <a:lnTo>
                      <a:pt x="1913890" y="535940"/>
                    </a:lnTo>
                    <a:cubicBezTo>
                      <a:pt x="1913890" y="604520"/>
                      <a:pt x="1858010" y="660400"/>
                      <a:pt x="1789430" y="6604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106" id="106"/>
            <p:cNvSpPr txBox="true"/>
            <p:nvPr/>
          </p:nvSpPr>
          <p:spPr>
            <a:xfrm rot="0">
              <a:off x="237075" y="274434"/>
              <a:ext cx="2783477" cy="5656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36"/>
                </a:lnSpc>
              </a:pPr>
              <a:r>
                <a:rPr lang="en-US" sz="2780">
                  <a:solidFill>
                    <a:srgbClr val="A9B9E3"/>
                  </a:solidFill>
                  <a:latin typeface="Muli Bold Bold"/>
                </a:rPr>
                <a:t>Trish</a:t>
              </a:r>
            </a:p>
          </p:txBody>
        </p:sp>
      </p:grpSp>
      <p:grpSp>
        <p:nvGrpSpPr>
          <p:cNvPr name="Group 107" id="107"/>
          <p:cNvGrpSpPr/>
          <p:nvPr/>
        </p:nvGrpSpPr>
        <p:grpSpPr>
          <a:xfrm rot="0">
            <a:off x="205405" y="8546804"/>
            <a:ext cx="1537880" cy="1530827"/>
            <a:chOff x="0" y="0"/>
            <a:chExt cx="2050507" cy="2041103"/>
          </a:xfrm>
        </p:grpSpPr>
        <p:pic>
          <p:nvPicPr>
            <p:cNvPr name="Picture 108" id="108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853" t="0" r="853" b="0"/>
            <a:stretch>
              <a:fillRect/>
            </a:stretch>
          </p:blipFill>
          <p:spPr>
            <a:xfrm flipH="false" flipV="false" rot="0">
              <a:off x="0" y="0"/>
              <a:ext cx="2050507" cy="2041103"/>
            </a:xfrm>
            <a:prstGeom prst="rect">
              <a:avLst/>
            </a:prstGeom>
          </p:spPr>
        </p:pic>
        <p:sp>
          <p:nvSpPr>
            <p:cNvPr name="TextBox 109" id="109"/>
            <p:cNvSpPr txBox="true"/>
            <p:nvPr/>
          </p:nvSpPr>
          <p:spPr>
            <a:xfrm rot="0">
              <a:off x="208024" y="137256"/>
              <a:ext cx="1634459" cy="16542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702"/>
                </a:lnSpc>
                <a:spcBef>
                  <a:spcPct val="0"/>
                </a:spcBef>
              </a:pPr>
              <a:r>
                <a:rPr lang="en-US" sz="1215">
                  <a:solidFill>
                    <a:srgbClr val="2B2B2B"/>
                  </a:solidFill>
                  <a:latin typeface="Muli Regular Bold"/>
                </a:rPr>
                <a:t>switched to info science because better courses and belittling experience with males</a:t>
              </a:r>
            </a:p>
          </p:txBody>
        </p:sp>
      </p:grpSp>
      <p:grpSp>
        <p:nvGrpSpPr>
          <p:cNvPr name="Group 110" id="110"/>
          <p:cNvGrpSpPr/>
          <p:nvPr/>
        </p:nvGrpSpPr>
        <p:grpSpPr>
          <a:xfrm rot="0">
            <a:off x="4413379" y="7142388"/>
            <a:ext cx="1455668" cy="1152495"/>
            <a:chOff x="0" y="0"/>
            <a:chExt cx="1940890" cy="1536660"/>
          </a:xfrm>
        </p:grpSpPr>
        <p:pic>
          <p:nvPicPr>
            <p:cNvPr name="Picture 111" id="111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9540" r="0" b="9540"/>
            <a:stretch>
              <a:fillRect/>
            </a:stretch>
          </p:blipFill>
          <p:spPr>
            <a:xfrm flipH="false" flipV="false" rot="0">
              <a:off x="0" y="0"/>
              <a:ext cx="1940890" cy="1536660"/>
            </a:xfrm>
            <a:prstGeom prst="rect">
              <a:avLst/>
            </a:prstGeom>
          </p:spPr>
        </p:pic>
        <p:sp>
          <p:nvSpPr>
            <p:cNvPr name="TextBox 112" id="112"/>
            <p:cNvSpPr txBox="true"/>
            <p:nvPr/>
          </p:nvSpPr>
          <p:spPr>
            <a:xfrm rot="0">
              <a:off x="196904" y="280780"/>
              <a:ext cx="1547083" cy="993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44"/>
                </a:lnSpc>
                <a:spcBef>
                  <a:spcPct val="0"/>
                </a:spcBef>
              </a:pPr>
              <a:r>
                <a:rPr lang="en-US" sz="1103">
                  <a:solidFill>
                    <a:srgbClr val="2B2B2B"/>
                  </a:solidFill>
                  <a:latin typeface="Muli Regular Bold"/>
                </a:rPr>
                <a:t>enjoys video games, dev for video games, graphic design</a:t>
              </a:r>
            </a:p>
          </p:txBody>
        </p:sp>
      </p:grpSp>
      <p:grpSp>
        <p:nvGrpSpPr>
          <p:cNvPr name="Group 113" id="113"/>
          <p:cNvGrpSpPr/>
          <p:nvPr/>
        </p:nvGrpSpPr>
        <p:grpSpPr>
          <a:xfrm rot="0">
            <a:off x="2139565" y="3737905"/>
            <a:ext cx="1537880" cy="1031729"/>
            <a:chOff x="0" y="0"/>
            <a:chExt cx="2050507" cy="1375638"/>
          </a:xfrm>
        </p:grpSpPr>
        <p:pic>
          <p:nvPicPr>
            <p:cNvPr name="Picture 114" id="114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15716" r="0" b="15716"/>
            <a:stretch>
              <a:fillRect/>
            </a:stretch>
          </p:blipFill>
          <p:spPr>
            <a:xfrm flipH="false" flipV="false" rot="0">
              <a:off x="0" y="0"/>
              <a:ext cx="2050507" cy="1375638"/>
            </a:xfrm>
            <a:prstGeom prst="rect">
              <a:avLst/>
            </a:prstGeom>
          </p:spPr>
        </p:pic>
        <p:sp>
          <p:nvSpPr>
            <p:cNvPr name="TextBox 115" id="115"/>
            <p:cNvSpPr txBox="true"/>
            <p:nvPr/>
          </p:nvSpPr>
          <p:spPr>
            <a:xfrm rot="0">
              <a:off x="208024" y="74731"/>
              <a:ext cx="1658616" cy="903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73"/>
                </a:lnSpc>
                <a:spcBef>
                  <a:spcPct val="0"/>
                </a:spcBef>
              </a:pPr>
              <a:r>
                <a:rPr lang="en-US" sz="1981">
                  <a:solidFill>
                    <a:srgbClr val="2B2B2B"/>
                  </a:solidFill>
                  <a:latin typeface="Muli Regular Bold"/>
                </a:rPr>
                <a:t>she's different</a:t>
              </a:r>
            </a:p>
          </p:txBody>
        </p:sp>
      </p:grpSp>
      <p:grpSp>
        <p:nvGrpSpPr>
          <p:cNvPr name="Group 116" id="116"/>
          <p:cNvGrpSpPr/>
          <p:nvPr/>
        </p:nvGrpSpPr>
        <p:grpSpPr>
          <a:xfrm rot="0">
            <a:off x="414796" y="5856986"/>
            <a:ext cx="1537880" cy="1028439"/>
            <a:chOff x="0" y="0"/>
            <a:chExt cx="2050507" cy="1371252"/>
          </a:xfrm>
        </p:grpSpPr>
        <p:pic>
          <p:nvPicPr>
            <p:cNvPr name="Picture 117" id="117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15825" r="0" b="15825"/>
            <a:stretch>
              <a:fillRect/>
            </a:stretch>
          </p:blipFill>
          <p:spPr>
            <a:xfrm flipH="false" flipV="false" rot="0">
              <a:off x="0" y="0"/>
              <a:ext cx="2050507" cy="1371252"/>
            </a:xfrm>
            <a:prstGeom prst="rect">
              <a:avLst/>
            </a:prstGeom>
          </p:spPr>
        </p:pic>
        <p:sp>
          <p:nvSpPr>
            <p:cNvPr name="TextBox 118" id="118"/>
            <p:cNvSpPr txBox="true"/>
            <p:nvPr/>
          </p:nvSpPr>
          <p:spPr>
            <a:xfrm rot="0">
              <a:off x="208024" y="325264"/>
              <a:ext cx="1634459" cy="6171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20"/>
                </a:lnSpc>
                <a:spcBef>
                  <a:spcPct val="0"/>
                </a:spcBef>
              </a:pPr>
              <a:r>
                <a:rPr lang="en-US" sz="1371">
                  <a:solidFill>
                    <a:srgbClr val="2B2B2B"/>
                  </a:solidFill>
                  <a:latin typeface="Muli Regular Bold"/>
                </a:rPr>
                <a:t>seen more girls in STEM </a:t>
              </a:r>
            </a:p>
          </p:txBody>
        </p:sp>
      </p:grpSp>
      <p:grpSp>
        <p:nvGrpSpPr>
          <p:cNvPr name="Group 119" id="119"/>
          <p:cNvGrpSpPr/>
          <p:nvPr/>
        </p:nvGrpSpPr>
        <p:grpSpPr>
          <a:xfrm rot="0">
            <a:off x="259760" y="7326282"/>
            <a:ext cx="1537880" cy="1028439"/>
            <a:chOff x="0" y="0"/>
            <a:chExt cx="2050507" cy="1371252"/>
          </a:xfrm>
        </p:grpSpPr>
        <p:pic>
          <p:nvPicPr>
            <p:cNvPr name="Picture 120" id="120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15825" r="0" b="15825"/>
            <a:stretch>
              <a:fillRect/>
            </a:stretch>
          </p:blipFill>
          <p:spPr>
            <a:xfrm flipH="false" flipV="false" rot="0">
              <a:off x="0" y="0"/>
              <a:ext cx="2050507" cy="1371252"/>
            </a:xfrm>
            <a:prstGeom prst="rect">
              <a:avLst/>
            </a:prstGeom>
          </p:spPr>
        </p:pic>
        <p:sp>
          <p:nvSpPr>
            <p:cNvPr name="TextBox 121" id="121"/>
            <p:cNvSpPr txBox="true"/>
            <p:nvPr/>
          </p:nvSpPr>
          <p:spPr>
            <a:xfrm rot="0">
              <a:off x="208024" y="325264"/>
              <a:ext cx="1634459" cy="6171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20"/>
                </a:lnSpc>
                <a:spcBef>
                  <a:spcPct val="0"/>
                </a:spcBef>
              </a:pPr>
              <a:r>
                <a:rPr lang="en-US" sz="1371">
                  <a:solidFill>
                    <a:srgbClr val="2B2B2B"/>
                  </a:solidFill>
                  <a:latin typeface="Muli Regular Bold"/>
                </a:rPr>
                <a:t>uses social media</a:t>
              </a:r>
            </a:p>
          </p:txBody>
        </p:sp>
      </p:grpSp>
      <p:grpSp>
        <p:nvGrpSpPr>
          <p:cNvPr name="Group 122" id="122"/>
          <p:cNvGrpSpPr/>
          <p:nvPr/>
        </p:nvGrpSpPr>
        <p:grpSpPr>
          <a:xfrm rot="0">
            <a:off x="16490360" y="2452281"/>
            <a:ext cx="1537880" cy="1257039"/>
            <a:chOff x="0" y="0"/>
            <a:chExt cx="2050507" cy="1676052"/>
          </a:xfrm>
        </p:grpSpPr>
        <p:pic>
          <p:nvPicPr>
            <p:cNvPr name="Picture 123" id="123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8229" r="0" b="8229"/>
            <a:stretch>
              <a:fillRect/>
            </a:stretch>
          </p:blipFill>
          <p:spPr>
            <a:xfrm flipH="false" flipV="false" rot="0">
              <a:off x="0" y="0"/>
              <a:ext cx="2050507" cy="1676052"/>
            </a:xfrm>
            <a:prstGeom prst="rect">
              <a:avLst/>
            </a:prstGeom>
          </p:spPr>
        </p:pic>
        <p:sp>
          <p:nvSpPr>
            <p:cNvPr name="TextBox 124" id="124"/>
            <p:cNvSpPr txBox="true"/>
            <p:nvPr/>
          </p:nvSpPr>
          <p:spPr>
            <a:xfrm rot="0">
              <a:off x="208024" y="362880"/>
              <a:ext cx="1634459" cy="9704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16"/>
                </a:lnSpc>
                <a:spcBef>
                  <a:spcPct val="0"/>
                </a:spcBef>
              </a:pPr>
              <a:r>
                <a:rPr lang="en-US" sz="1440">
                  <a:solidFill>
                    <a:srgbClr val="2B2B2B"/>
                  </a:solidFill>
                  <a:latin typeface="Muli Regular Bold"/>
                </a:rPr>
                <a:t>She needs to unplug herself to destress</a:t>
              </a:r>
            </a:p>
          </p:txBody>
        </p:sp>
      </p:grpSp>
      <p:grpSp>
        <p:nvGrpSpPr>
          <p:cNvPr name="Group 125" id="125"/>
          <p:cNvGrpSpPr/>
          <p:nvPr/>
        </p:nvGrpSpPr>
        <p:grpSpPr>
          <a:xfrm rot="0">
            <a:off x="1952676" y="7996800"/>
            <a:ext cx="1537880" cy="1752339"/>
            <a:chOff x="0" y="0"/>
            <a:chExt cx="2050507" cy="2336452"/>
          </a:xfrm>
        </p:grpSpPr>
        <p:pic>
          <p:nvPicPr>
            <p:cNvPr name="Picture 126" id="126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7066" t="0" r="7066" b="0"/>
            <a:stretch>
              <a:fillRect/>
            </a:stretch>
          </p:blipFill>
          <p:spPr>
            <a:xfrm flipH="false" flipV="false" rot="0">
              <a:off x="0" y="0"/>
              <a:ext cx="2050507" cy="2336452"/>
            </a:xfrm>
            <a:prstGeom prst="rect">
              <a:avLst/>
            </a:prstGeom>
          </p:spPr>
        </p:pic>
        <p:sp>
          <p:nvSpPr>
            <p:cNvPr name="TextBox 127" id="127"/>
            <p:cNvSpPr txBox="true"/>
            <p:nvPr/>
          </p:nvSpPr>
          <p:spPr>
            <a:xfrm rot="0">
              <a:off x="208024" y="362880"/>
              <a:ext cx="1634459" cy="16308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16"/>
                </a:lnSpc>
                <a:spcBef>
                  <a:spcPct val="0"/>
                </a:spcBef>
              </a:pPr>
              <a:r>
                <a:rPr lang="en-US" sz="1440">
                  <a:solidFill>
                    <a:srgbClr val="2B2B2B"/>
                  </a:solidFill>
                  <a:latin typeface="Muli Regular Bold"/>
                </a:rPr>
                <a:t>met people who have never met someone like her</a:t>
              </a:r>
            </a:p>
          </p:txBody>
        </p:sp>
      </p:grpSp>
      <p:grpSp>
        <p:nvGrpSpPr>
          <p:cNvPr name="Group 128" id="128"/>
          <p:cNvGrpSpPr/>
          <p:nvPr/>
        </p:nvGrpSpPr>
        <p:grpSpPr>
          <a:xfrm rot="0">
            <a:off x="6047387" y="6450113"/>
            <a:ext cx="1537880" cy="1752339"/>
            <a:chOff x="0" y="0"/>
            <a:chExt cx="2050507" cy="2336452"/>
          </a:xfrm>
        </p:grpSpPr>
        <p:pic>
          <p:nvPicPr>
            <p:cNvPr name="Picture 129" id="129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7066" t="0" r="7066" b="0"/>
            <a:stretch>
              <a:fillRect/>
            </a:stretch>
          </p:blipFill>
          <p:spPr>
            <a:xfrm flipH="false" flipV="false" rot="0">
              <a:off x="0" y="0"/>
              <a:ext cx="2050507" cy="2336452"/>
            </a:xfrm>
            <a:prstGeom prst="rect">
              <a:avLst/>
            </a:prstGeom>
          </p:spPr>
        </p:pic>
        <p:sp>
          <p:nvSpPr>
            <p:cNvPr name="TextBox 130" id="130"/>
            <p:cNvSpPr txBox="true"/>
            <p:nvPr/>
          </p:nvSpPr>
          <p:spPr>
            <a:xfrm rot="0">
              <a:off x="208024" y="362880"/>
              <a:ext cx="1634459" cy="16308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16"/>
                </a:lnSpc>
                <a:spcBef>
                  <a:spcPct val="0"/>
                </a:spcBef>
              </a:pPr>
              <a:r>
                <a:rPr lang="en-US" sz="1440">
                  <a:solidFill>
                    <a:srgbClr val="2B2B2B"/>
                  </a:solidFill>
                  <a:latin typeface="Muli Regular Bold"/>
                </a:rPr>
                <a:t>experienced people yelling hateful things at her at start of COVID </a:t>
              </a:r>
            </a:p>
          </p:txBody>
        </p:sp>
      </p:grpSp>
      <p:grpSp>
        <p:nvGrpSpPr>
          <p:cNvPr name="Group 131" id="131"/>
          <p:cNvGrpSpPr/>
          <p:nvPr/>
        </p:nvGrpSpPr>
        <p:grpSpPr>
          <a:xfrm rot="0">
            <a:off x="6047387" y="8608832"/>
            <a:ext cx="1537880" cy="1028439"/>
            <a:chOff x="0" y="0"/>
            <a:chExt cx="2050507" cy="1371252"/>
          </a:xfrm>
        </p:grpSpPr>
        <p:pic>
          <p:nvPicPr>
            <p:cNvPr name="Picture 132" id="132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15825" r="0" b="15825"/>
            <a:stretch>
              <a:fillRect/>
            </a:stretch>
          </p:blipFill>
          <p:spPr>
            <a:xfrm flipH="false" flipV="false" rot="0">
              <a:off x="0" y="0"/>
              <a:ext cx="2050507" cy="1371252"/>
            </a:xfrm>
            <a:prstGeom prst="rect">
              <a:avLst/>
            </a:prstGeom>
          </p:spPr>
        </p:pic>
        <p:sp>
          <p:nvSpPr>
            <p:cNvPr name="TextBox 133" id="133"/>
            <p:cNvSpPr txBox="true"/>
            <p:nvPr/>
          </p:nvSpPr>
          <p:spPr>
            <a:xfrm rot="0">
              <a:off x="208024" y="325264"/>
              <a:ext cx="1634459" cy="6171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20"/>
                </a:lnSpc>
                <a:spcBef>
                  <a:spcPct val="0"/>
                </a:spcBef>
              </a:pPr>
              <a:r>
                <a:rPr lang="en-US" sz="1371">
                  <a:solidFill>
                    <a:srgbClr val="2B2B2B"/>
                  </a:solidFill>
                  <a:latin typeface="Muli Regular Bold"/>
                </a:rPr>
                <a:t>started out as CS major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B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461296" y="5589926"/>
            <a:ext cx="2432596" cy="1894040"/>
            <a:chOff x="0" y="0"/>
            <a:chExt cx="3243461" cy="252538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537148"/>
              <a:ext cx="3243461" cy="9882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0"/>
                </a:lnSpc>
              </a:pPr>
              <a:r>
                <a:rPr lang="en-US" sz="2100">
                  <a:solidFill>
                    <a:srgbClr val="2B2B2B"/>
                  </a:solidFill>
                  <a:latin typeface="Muli Regular"/>
                </a:rPr>
                <a:t>Political Polarization</a:t>
              </a:r>
            </a:p>
          </p:txBody>
        </p:sp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114665" y="0"/>
              <a:ext cx="1014131" cy="862012"/>
            </a:xfrm>
            <a:prstGeom prst="rect">
              <a:avLst/>
            </a:prstGeom>
          </p:spPr>
        </p:pic>
      </p:grpSp>
      <p:grpSp>
        <p:nvGrpSpPr>
          <p:cNvPr name="Group 5" id="5"/>
          <p:cNvGrpSpPr/>
          <p:nvPr/>
        </p:nvGrpSpPr>
        <p:grpSpPr>
          <a:xfrm rot="0">
            <a:off x="5800410" y="3174383"/>
            <a:ext cx="2432596" cy="1969117"/>
            <a:chOff x="0" y="0"/>
            <a:chExt cx="3243461" cy="262549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637251"/>
              <a:ext cx="3243461" cy="9882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0"/>
                </a:lnSpc>
              </a:pPr>
              <a:r>
                <a:rPr lang="en-US" sz="2100">
                  <a:solidFill>
                    <a:srgbClr val="2B2B2B"/>
                  </a:solidFill>
                  <a:latin typeface="Muli Regular"/>
                </a:rPr>
                <a:t>Wrongful Incarceration</a:t>
              </a:r>
            </a:p>
          </p:txBody>
        </p:sp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207465" y="0"/>
              <a:ext cx="828530" cy="1062219"/>
            </a:xfrm>
            <a:prstGeom prst="rect">
              <a:avLst/>
            </a:prstGeom>
          </p:spPr>
        </p:pic>
      </p:grpSp>
      <p:grpSp>
        <p:nvGrpSpPr>
          <p:cNvPr name="Group 8" id="8"/>
          <p:cNvGrpSpPr/>
          <p:nvPr/>
        </p:nvGrpSpPr>
        <p:grpSpPr>
          <a:xfrm rot="0">
            <a:off x="1028700" y="7651457"/>
            <a:ext cx="2432596" cy="1969117"/>
            <a:chOff x="0" y="0"/>
            <a:chExt cx="3243461" cy="262549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637251"/>
              <a:ext cx="3243461" cy="9882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0"/>
                </a:lnSpc>
              </a:pPr>
              <a:r>
                <a:rPr lang="en-US" sz="2100">
                  <a:solidFill>
                    <a:srgbClr val="2B2B2B"/>
                  </a:solidFill>
                  <a:latin typeface="Muli Regular"/>
                </a:rPr>
                <a:t>Distribution of Resources</a:t>
              </a:r>
            </a:p>
          </p:txBody>
        </p:sp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215432" y="0"/>
              <a:ext cx="812597" cy="1062219"/>
            </a:xfrm>
            <a:prstGeom prst="rect">
              <a:avLst/>
            </a:prstGeom>
          </p:spPr>
        </p:pic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true" flipV="false" rot="601428">
            <a:off x="12518285" y="3491251"/>
            <a:ext cx="5464119" cy="3797563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922715" y="-1287593"/>
            <a:ext cx="3382762" cy="3382762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683761" y="9258300"/>
            <a:ext cx="3382762" cy="3382762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10221" y="3287033"/>
            <a:ext cx="745482" cy="871909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642123" y="7651457"/>
            <a:ext cx="749169" cy="80773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748426" y="5589926"/>
            <a:ext cx="791148" cy="791148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676920" y="3174383"/>
            <a:ext cx="672548" cy="842000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7927702" y="6728499"/>
            <a:ext cx="2432596" cy="755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0"/>
              </a:lnSpc>
            </a:pPr>
            <a:r>
              <a:rPr lang="en-US" sz="2100">
                <a:solidFill>
                  <a:srgbClr val="2B2B2B"/>
                </a:solidFill>
                <a:latin typeface="Muli Regular"/>
              </a:rPr>
              <a:t>Religious and racial discrimination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800410" y="8865108"/>
            <a:ext cx="2432596" cy="755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0"/>
              </a:lnSpc>
            </a:pPr>
            <a:r>
              <a:rPr lang="en-US" sz="2100">
                <a:solidFill>
                  <a:srgbClr val="2B2B2B"/>
                </a:solidFill>
                <a:latin typeface="Muli Regular"/>
              </a:rPr>
              <a:t>Housing and food insecurity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796896" y="4388034"/>
            <a:ext cx="2432596" cy="366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0"/>
              </a:lnSpc>
            </a:pPr>
            <a:r>
              <a:rPr lang="en-US" sz="2100">
                <a:solidFill>
                  <a:srgbClr val="2B2B2B"/>
                </a:solidFill>
                <a:latin typeface="Muli Regular"/>
              </a:rPr>
              <a:t>Sexism in Tech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66664" y="4634566"/>
            <a:ext cx="2432596" cy="755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0"/>
              </a:lnSpc>
            </a:pPr>
            <a:r>
              <a:rPr lang="en-US" sz="2100">
                <a:solidFill>
                  <a:srgbClr val="2B2B2B"/>
                </a:solidFill>
                <a:latin typeface="Muli Regular"/>
              </a:rPr>
              <a:t>Access to Education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028700" y="403788"/>
            <a:ext cx="8768196" cy="2407245"/>
            <a:chOff x="0" y="0"/>
            <a:chExt cx="11690929" cy="3209661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9525"/>
              <a:ext cx="11690929" cy="14433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640"/>
                </a:lnSpc>
              </a:pPr>
              <a:r>
                <a:rPr lang="en-US" sz="7200">
                  <a:solidFill>
                    <a:srgbClr val="2B2B2B"/>
                  </a:solidFill>
                  <a:latin typeface="Muli Extra Light Bold"/>
                </a:rPr>
                <a:t>Exploring Domains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2113847"/>
              <a:ext cx="11690929" cy="10958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80"/>
                </a:lnSpc>
              </a:pPr>
              <a:r>
                <a:rPr lang="en-US" sz="2600">
                  <a:solidFill>
                    <a:srgbClr val="2B2B2B"/>
                  </a:solidFill>
                  <a:latin typeface="Muli Regular Bold"/>
                </a:rPr>
                <a:t>WHAT ISSUES WERE PREVALENT IN OUR INTERVIEWS?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6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2410738"/>
            <a:ext cx="5723061" cy="546552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010444" y="1038225"/>
            <a:ext cx="10820525" cy="1080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39"/>
              </a:lnSpc>
            </a:pPr>
            <a:r>
              <a:rPr lang="en-US" sz="7199">
                <a:solidFill>
                  <a:srgbClr val="2B2B2B"/>
                </a:solidFill>
                <a:latin typeface="Muli Extra Light Bold"/>
              </a:rPr>
              <a:t>Insights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6010444" y="3122327"/>
            <a:ext cx="3789401" cy="6419850"/>
            <a:chOff x="0" y="0"/>
            <a:chExt cx="5052534" cy="855980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5052534" cy="8559800"/>
              <a:chOff x="0" y="0"/>
              <a:chExt cx="1281847" cy="2171653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1281847" cy="2171653"/>
              </a:xfrm>
              <a:custGeom>
                <a:avLst/>
                <a:gdLst/>
                <a:ahLst/>
                <a:cxnLst/>
                <a:rect r="r" b="b" t="t" l="l"/>
                <a:pathLst>
                  <a:path h="2171653" w="1281847">
                    <a:moveTo>
                      <a:pt x="1157387" y="2171653"/>
                    </a:moveTo>
                    <a:lnTo>
                      <a:pt x="124460" y="2171653"/>
                    </a:lnTo>
                    <a:cubicBezTo>
                      <a:pt x="55880" y="2171653"/>
                      <a:pt x="0" y="2115773"/>
                      <a:pt x="0" y="204719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157387" y="0"/>
                    </a:lnTo>
                    <a:cubicBezTo>
                      <a:pt x="1225967" y="0"/>
                      <a:pt x="1281847" y="55880"/>
                      <a:pt x="1281847" y="124460"/>
                    </a:cubicBezTo>
                    <a:lnTo>
                      <a:pt x="1281847" y="2047193"/>
                    </a:lnTo>
                    <a:cubicBezTo>
                      <a:pt x="1281847" y="2115773"/>
                      <a:pt x="1225967" y="2171653"/>
                      <a:pt x="1157387" y="2171653"/>
                    </a:cubicBezTo>
                    <a:close/>
                  </a:path>
                </a:pathLst>
              </a:custGeom>
              <a:solidFill>
                <a:srgbClr val="A9B9E3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334220" y="206365"/>
              <a:ext cx="4384094" cy="5267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>
                  <a:solidFill>
                    <a:srgbClr val="2B2B2B"/>
                  </a:solidFill>
                  <a:latin typeface="Muli Regular Bold"/>
                </a:rPr>
                <a:t>Tensions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334220" y="1045210"/>
              <a:ext cx="4384094" cy="70446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99"/>
                </a:lnSpc>
              </a:pPr>
              <a:r>
                <a:rPr lang="en-US" sz="2199">
                  <a:solidFill>
                    <a:srgbClr val="2B2B2B"/>
                  </a:solidFill>
                  <a:latin typeface="Muli Regular"/>
                </a:rPr>
                <a:t>Being a women in tech </a:t>
              </a:r>
            </a:p>
            <a:p>
              <a:pPr>
                <a:lnSpc>
                  <a:spcPts val="3299"/>
                </a:lnSpc>
              </a:pPr>
            </a:p>
            <a:p>
              <a:pPr>
                <a:lnSpc>
                  <a:spcPts val="3299"/>
                </a:lnSpc>
              </a:pPr>
              <a:r>
                <a:rPr lang="en-US" sz="2199">
                  <a:solidFill>
                    <a:srgbClr val="2B2B2B"/>
                  </a:solidFill>
                  <a:latin typeface="Muli Regular"/>
                </a:rPr>
                <a:t>Having family members that disagree with your values and opinions on systemic inequity</a:t>
              </a:r>
            </a:p>
            <a:p>
              <a:pPr>
                <a:lnSpc>
                  <a:spcPts val="3299"/>
                </a:lnSpc>
              </a:pPr>
            </a:p>
            <a:p>
              <a:pPr>
                <a:lnSpc>
                  <a:spcPts val="3299"/>
                </a:lnSpc>
              </a:pPr>
              <a:r>
                <a:rPr lang="en-US" sz="2199">
                  <a:solidFill>
                    <a:srgbClr val="2B2B2B"/>
                  </a:solidFill>
                  <a:latin typeface="Muli Regular"/>
                </a:rPr>
                <a:t>Feeling like your privilege takes you out of the space</a:t>
              </a:r>
            </a:p>
            <a:p>
              <a:pPr>
                <a:lnSpc>
                  <a:spcPts val="3299"/>
                </a:lnSpc>
              </a:pPr>
            </a:p>
            <a:p>
              <a:pPr>
                <a:lnSpc>
                  <a:spcPts val="3299"/>
                </a:lnSpc>
              </a:pPr>
              <a:r>
                <a:rPr lang="en-US" sz="2199">
                  <a:solidFill>
                    <a:srgbClr val="2B2B2B"/>
                  </a:solidFill>
                  <a:latin typeface="Muli Regular"/>
                </a:rPr>
                <a:t>Feeling too uneducated to make an impact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032645" y="3122327"/>
            <a:ext cx="3789401" cy="6419850"/>
            <a:chOff x="0" y="0"/>
            <a:chExt cx="5052534" cy="8559800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5052534" cy="8559800"/>
              <a:chOff x="0" y="0"/>
              <a:chExt cx="1281847" cy="2171653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0" y="0"/>
                <a:ext cx="1281847" cy="2171653"/>
              </a:xfrm>
              <a:custGeom>
                <a:avLst/>
                <a:gdLst/>
                <a:ahLst/>
                <a:cxnLst/>
                <a:rect r="r" b="b" t="t" l="l"/>
                <a:pathLst>
                  <a:path h="2171653" w="1281847">
                    <a:moveTo>
                      <a:pt x="1157387" y="2171653"/>
                    </a:moveTo>
                    <a:lnTo>
                      <a:pt x="124460" y="2171653"/>
                    </a:lnTo>
                    <a:cubicBezTo>
                      <a:pt x="55880" y="2171653"/>
                      <a:pt x="0" y="2115773"/>
                      <a:pt x="0" y="204719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157387" y="0"/>
                    </a:lnTo>
                    <a:cubicBezTo>
                      <a:pt x="1225967" y="0"/>
                      <a:pt x="1281847" y="55880"/>
                      <a:pt x="1281847" y="124460"/>
                    </a:cubicBezTo>
                    <a:lnTo>
                      <a:pt x="1281847" y="2047193"/>
                    </a:lnTo>
                    <a:cubicBezTo>
                      <a:pt x="1281847" y="2115773"/>
                      <a:pt x="1225967" y="2171653"/>
                      <a:pt x="1157387" y="2171653"/>
                    </a:cubicBezTo>
                    <a:close/>
                  </a:path>
                </a:pathLst>
              </a:custGeom>
              <a:solidFill>
                <a:srgbClr val="A9B9E3"/>
              </a:solidFill>
            </p:spPr>
          </p:sp>
        </p:grpSp>
        <p:sp>
          <p:nvSpPr>
            <p:cNvPr name="TextBox 12" id="12"/>
            <p:cNvSpPr txBox="true"/>
            <p:nvPr/>
          </p:nvSpPr>
          <p:spPr>
            <a:xfrm rot="0">
              <a:off x="335676" y="206365"/>
              <a:ext cx="4381183" cy="5267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>
                  <a:solidFill>
                    <a:srgbClr val="2B2B2B"/>
                  </a:solidFill>
                  <a:latin typeface="Muli Regular Bold"/>
                </a:rPr>
                <a:t>Contradictions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335676" y="1045210"/>
              <a:ext cx="4381183" cy="70446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99"/>
                </a:lnSpc>
              </a:pPr>
              <a:r>
                <a:rPr lang="en-US" sz="2199">
                  <a:solidFill>
                    <a:srgbClr val="2B2B2B"/>
                  </a:solidFill>
                  <a:latin typeface="Muli Regular"/>
                </a:rPr>
                <a:t>Being harassed and  claiming to not have gone through traumatic events</a:t>
              </a:r>
            </a:p>
            <a:p>
              <a:pPr>
                <a:lnSpc>
                  <a:spcPts val="3299"/>
                </a:lnSpc>
              </a:pPr>
            </a:p>
            <a:p>
              <a:pPr>
                <a:lnSpc>
                  <a:spcPts val="3299"/>
                </a:lnSpc>
              </a:pPr>
              <a:r>
                <a:rPr lang="en-US" sz="2199">
                  <a:solidFill>
                    <a:srgbClr val="2B2B2B"/>
                  </a:solidFill>
                  <a:latin typeface="Muli Regular"/>
                </a:rPr>
                <a:t>Wrongfully incarcerated people are still treated as criminals in society </a:t>
              </a:r>
            </a:p>
            <a:p>
              <a:pPr>
                <a:lnSpc>
                  <a:spcPts val="3299"/>
                </a:lnSpc>
              </a:pPr>
            </a:p>
            <a:p>
              <a:pPr>
                <a:lnSpc>
                  <a:spcPts val="3299"/>
                </a:lnSpc>
              </a:pPr>
              <a:r>
                <a:rPr lang="en-US" sz="2199">
                  <a:solidFill>
                    <a:srgbClr val="2B2B2B"/>
                  </a:solidFill>
                  <a:latin typeface="Muli Regular"/>
                </a:rPr>
                <a:t>Despite the passion behind their work, participants are desensitized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4075716" y="3122327"/>
            <a:ext cx="3789401" cy="6419850"/>
            <a:chOff x="0" y="0"/>
            <a:chExt cx="5052534" cy="8559800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5052534" cy="8559800"/>
              <a:chOff x="0" y="0"/>
              <a:chExt cx="1281847" cy="2171653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0" y="0"/>
                <a:ext cx="1281847" cy="2171653"/>
              </a:xfrm>
              <a:custGeom>
                <a:avLst/>
                <a:gdLst/>
                <a:ahLst/>
                <a:cxnLst/>
                <a:rect r="r" b="b" t="t" l="l"/>
                <a:pathLst>
                  <a:path h="2171653" w="1281847">
                    <a:moveTo>
                      <a:pt x="1157387" y="2171653"/>
                    </a:moveTo>
                    <a:lnTo>
                      <a:pt x="124460" y="2171653"/>
                    </a:lnTo>
                    <a:cubicBezTo>
                      <a:pt x="55880" y="2171653"/>
                      <a:pt x="0" y="2115773"/>
                      <a:pt x="0" y="204719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157387" y="0"/>
                    </a:lnTo>
                    <a:cubicBezTo>
                      <a:pt x="1225967" y="0"/>
                      <a:pt x="1281847" y="55880"/>
                      <a:pt x="1281847" y="124460"/>
                    </a:cubicBezTo>
                    <a:lnTo>
                      <a:pt x="1281847" y="2047193"/>
                    </a:lnTo>
                    <a:cubicBezTo>
                      <a:pt x="1281847" y="2115773"/>
                      <a:pt x="1225967" y="2171653"/>
                      <a:pt x="1157387" y="2171653"/>
                    </a:cubicBezTo>
                    <a:close/>
                  </a:path>
                </a:pathLst>
              </a:custGeom>
              <a:solidFill>
                <a:srgbClr val="A9B9E3"/>
              </a:solidFill>
            </p:spPr>
          </p:sp>
        </p:grpSp>
        <p:sp>
          <p:nvSpPr>
            <p:cNvPr name="TextBox 17" id="17"/>
            <p:cNvSpPr txBox="true"/>
            <p:nvPr/>
          </p:nvSpPr>
          <p:spPr>
            <a:xfrm rot="0">
              <a:off x="329063" y="206365"/>
              <a:ext cx="4394408" cy="5267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>
                  <a:solidFill>
                    <a:srgbClr val="2B2B2B"/>
                  </a:solidFill>
                  <a:latin typeface="Muli Regular Bold"/>
                </a:rPr>
                <a:t>Surprises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329063" y="1045210"/>
              <a:ext cx="4394408" cy="4314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99"/>
                </a:lnSpc>
              </a:pPr>
              <a:r>
                <a:rPr lang="en-US" sz="2199">
                  <a:solidFill>
                    <a:srgbClr val="2B2B2B"/>
                  </a:solidFill>
                  <a:latin typeface="Muli Regular"/>
                </a:rPr>
                <a:t>One can heavily involved in system justice organizations  without having any personal ties</a:t>
              </a:r>
            </a:p>
            <a:p>
              <a:pPr>
                <a:lnSpc>
                  <a:spcPts val="3299"/>
                </a:lnSpc>
              </a:pPr>
            </a:p>
            <a:p>
              <a:pPr>
                <a:lnSpc>
                  <a:spcPts val="3299"/>
                </a:lnSpc>
              </a:pPr>
              <a:r>
                <a:rPr lang="en-US" sz="2199">
                  <a:solidFill>
                    <a:srgbClr val="2B2B2B"/>
                  </a:solidFill>
                  <a:latin typeface="Muli Regular"/>
                </a:rPr>
                <a:t>Charity marketing only reaches 4-6 people a day out of 30 spoken to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6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22683" y="5550937"/>
            <a:ext cx="4442633" cy="2456261"/>
            <a:chOff x="0" y="0"/>
            <a:chExt cx="5923511" cy="327501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47625"/>
              <a:ext cx="5923511" cy="5911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79"/>
                </a:lnSpc>
              </a:pPr>
              <a:r>
                <a:rPr lang="en-US" sz="2699">
                  <a:solidFill>
                    <a:srgbClr val="2B2B2B"/>
                  </a:solidFill>
                  <a:latin typeface="Muli Regular Bold"/>
                </a:rPr>
                <a:t>5.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846140"/>
              <a:ext cx="5923511" cy="2428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49"/>
                </a:lnSpc>
              </a:pPr>
              <a:r>
                <a:rPr lang="en-US" sz="2499">
                  <a:solidFill>
                    <a:srgbClr val="2B2B2B"/>
                  </a:solidFill>
                  <a:latin typeface="Muli Regular"/>
                </a:rPr>
                <a:t>Everyone mentioned education and exposure as part of the solution to systemic inequity </a:t>
              </a: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318770" y="7647577"/>
            <a:ext cx="4731160" cy="477895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075171" y="-3143155"/>
            <a:ext cx="4731160" cy="477895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1100491"/>
            <a:ext cx="12580139" cy="1080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>
                <a:solidFill>
                  <a:srgbClr val="2B2B2B"/>
                </a:solidFill>
                <a:latin typeface="Muli Extra Light Bold"/>
              </a:rPr>
              <a:t>Summary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28700" y="2644218"/>
            <a:ext cx="4442633" cy="1989536"/>
            <a:chOff x="0" y="0"/>
            <a:chExt cx="5923511" cy="2652715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47625"/>
              <a:ext cx="5923511" cy="5911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79"/>
                </a:lnSpc>
              </a:pPr>
              <a:r>
                <a:rPr lang="en-US" sz="2699">
                  <a:solidFill>
                    <a:srgbClr val="2B2B2B"/>
                  </a:solidFill>
                  <a:latin typeface="Muli Regular Bold"/>
                </a:rPr>
                <a:t>1.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846140"/>
              <a:ext cx="5923511" cy="18065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49"/>
                </a:lnSpc>
              </a:pPr>
              <a:r>
                <a:rPr lang="en-US" sz="2499">
                  <a:solidFill>
                    <a:srgbClr val="2B2B2B"/>
                  </a:solidFill>
                  <a:latin typeface="Muli Regular"/>
                </a:rPr>
                <a:t>Racial discrimination was central to systemic inequities amongst the participants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5550937"/>
            <a:ext cx="4442633" cy="2456261"/>
            <a:chOff x="0" y="0"/>
            <a:chExt cx="5923511" cy="3275015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47625"/>
              <a:ext cx="5923511" cy="5911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79"/>
                </a:lnSpc>
              </a:pPr>
              <a:r>
                <a:rPr lang="en-US" sz="2699">
                  <a:solidFill>
                    <a:srgbClr val="2B2B2B"/>
                  </a:solidFill>
                  <a:latin typeface="Muli Regular Bold"/>
                </a:rPr>
                <a:t>4.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846140"/>
              <a:ext cx="5923511" cy="2428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49"/>
                </a:lnSpc>
              </a:pPr>
              <a:r>
                <a:rPr lang="en-US" sz="2499">
                  <a:solidFill>
                    <a:srgbClr val="2B2B2B"/>
                  </a:solidFill>
                  <a:latin typeface="Muli Regular"/>
                </a:rPr>
                <a:t>Participants seemed desensitized towards the issues, but were still motivated to make change 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922683" y="2644218"/>
            <a:ext cx="4442633" cy="2456261"/>
            <a:chOff x="0" y="0"/>
            <a:chExt cx="5923511" cy="3275015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47625"/>
              <a:ext cx="5923511" cy="5911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79"/>
                </a:lnSpc>
              </a:pPr>
              <a:r>
                <a:rPr lang="en-US" sz="2699">
                  <a:solidFill>
                    <a:srgbClr val="2B2B2B"/>
                  </a:solidFill>
                  <a:latin typeface="Muli Regular Bold"/>
                </a:rPr>
                <a:t>2.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846140"/>
              <a:ext cx="5923511" cy="2428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49"/>
                </a:lnSpc>
              </a:pPr>
              <a:r>
                <a:rPr lang="en-US" sz="2499">
                  <a:solidFill>
                    <a:srgbClr val="2B2B2B"/>
                  </a:solidFill>
                  <a:latin typeface="Muli Regular"/>
                </a:rPr>
                <a:t>Participants believe in the possibility of change but do not think that we are close to solving systemic inequity 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816667" y="5550937"/>
            <a:ext cx="4442633" cy="2456261"/>
            <a:chOff x="0" y="0"/>
            <a:chExt cx="5923511" cy="3275015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47625"/>
              <a:ext cx="5923511" cy="5911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79"/>
                </a:lnSpc>
              </a:pPr>
              <a:r>
                <a:rPr lang="en-US" sz="2699">
                  <a:solidFill>
                    <a:srgbClr val="2B2B2B"/>
                  </a:solidFill>
                  <a:latin typeface="Muli Regular Bold"/>
                </a:rPr>
                <a:t>6.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846140"/>
              <a:ext cx="5923511" cy="2428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49"/>
                </a:lnSpc>
              </a:pPr>
              <a:r>
                <a:rPr lang="en-US" sz="2499">
                  <a:solidFill>
                    <a:srgbClr val="2B2B2B"/>
                  </a:solidFill>
                  <a:latin typeface="Muli Regular"/>
                </a:rPr>
                <a:t>People feel less comfortable discussing or sharing their opinions when they are not well educated on the topic.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816667" y="2644218"/>
            <a:ext cx="4442633" cy="1989536"/>
            <a:chOff x="0" y="0"/>
            <a:chExt cx="5923511" cy="2652715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47625"/>
              <a:ext cx="5923511" cy="5911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79"/>
                </a:lnSpc>
              </a:pPr>
              <a:r>
                <a:rPr lang="en-US" sz="2699">
                  <a:solidFill>
                    <a:srgbClr val="2B2B2B"/>
                  </a:solidFill>
                  <a:latin typeface="Muli Regular Bold"/>
                </a:rPr>
                <a:t>3.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846140"/>
              <a:ext cx="5923511" cy="18065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49"/>
                </a:lnSpc>
              </a:pPr>
              <a:r>
                <a:rPr lang="en-US" sz="2499">
                  <a:solidFill>
                    <a:srgbClr val="2B2B2B"/>
                  </a:solidFill>
                  <a:latin typeface="Muli Regular"/>
                </a:rPr>
                <a:t>There is a sense of privilege in being able to enact change in the community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6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64732" y="4562475"/>
            <a:ext cx="7758537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>
                <a:solidFill>
                  <a:srgbClr val="2B2B2B"/>
                </a:solidFill>
                <a:latin typeface="Muli Extra Light Bold"/>
              </a:rPr>
              <a:t>THANK YOU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322354" y="7486920"/>
            <a:ext cx="4953836" cy="4953836"/>
          </a:xfrm>
          <a:prstGeom prst="rect">
            <a:avLst/>
          </a:prstGeom>
        </p:spPr>
      </p:pic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6262754" y="1028700"/>
            <a:ext cx="996546" cy="996546"/>
            <a:chOff x="-2540" y="-2540"/>
            <a:chExt cx="6355080" cy="6355080"/>
          </a:xfrm>
        </p:grpSpPr>
        <p:sp>
          <p:nvSpPr>
            <p:cNvPr name="Freeform 5" id="5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2B2B2B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3402560" y="2567237"/>
            <a:ext cx="688773" cy="688773"/>
            <a:chOff x="-2540" y="-2540"/>
            <a:chExt cx="6355080" cy="6355080"/>
          </a:xfrm>
        </p:grpSpPr>
        <p:sp>
          <p:nvSpPr>
            <p:cNvPr name="Freeform 7" id="7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2B2B2B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B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3068937"/>
            <a:ext cx="3062128" cy="3062128"/>
          </a:xfrm>
          <a:prstGeom prst="rect">
            <a:avLst/>
          </a:prstGeom>
        </p:spPr>
      </p:pic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283425" y="3323667"/>
            <a:ext cx="2552678" cy="2552668"/>
            <a:chOff x="0" y="0"/>
            <a:chExt cx="6350000" cy="6349975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0" r="0" t="0" b="0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1779149" y="9923886"/>
            <a:ext cx="726227" cy="726227"/>
            <a:chOff x="-2540" y="-2540"/>
            <a:chExt cx="6355080" cy="6355080"/>
          </a:xfrm>
        </p:grpSpPr>
        <p:sp>
          <p:nvSpPr>
            <p:cNvPr name="Freeform 6" id="6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2B2B2B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7924886" y="3415045"/>
            <a:ext cx="726227" cy="726227"/>
            <a:chOff x="-2540" y="-2540"/>
            <a:chExt cx="6355080" cy="6355080"/>
          </a:xfrm>
        </p:grpSpPr>
        <p:sp>
          <p:nvSpPr>
            <p:cNvPr name="Freeform 8" id="8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2B2B2B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6896186" y="8895186"/>
            <a:ext cx="726227" cy="726227"/>
            <a:chOff x="-2540" y="-2540"/>
            <a:chExt cx="6355080" cy="6355080"/>
          </a:xfrm>
        </p:grpSpPr>
        <p:sp>
          <p:nvSpPr>
            <p:cNvPr name="Freeform 10" id="10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2B2B2B"/>
            </a:solidFill>
          </p:spPr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412056" y="3068937"/>
            <a:ext cx="3062128" cy="3062128"/>
          </a:xfrm>
          <a:prstGeom prst="rect">
            <a:avLst/>
          </a:prstGeom>
        </p:spPr>
      </p:pic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5666780" y="3323667"/>
            <a:ext cx="2552678" cy="2552668"/>
            <a:chOff x="0" y="0"/>
            <a:chExt cx="6350000" cy="6349975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0" r="0" t="-23482" b="-9851"/>
              </a:stretch>
            </a:blipFill>
          </p:spPr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766954" y="3068937"/>
            <a:ext cx="3062128" cy="3062128"/>
          </a:xfrm>
          <a:prstGeom prst="rect">
            <a:avLst/>
          </a:prstGeom>
        </p:spPr>
      </p:pic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10021679" y="3323667"/>
            <a:ext cx="2552678" cy="2552668"/>
            <a:chOff x="0" y="0"/>
            <a:chExt cx="6350000" cy="6349975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0" r="0" t="-27670" b="-27670"/>
              </a:stretch>
            </a:blipFill>
          </p:spPr>
        </p: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095696" y="3068937"/>
            <a:ext cx="3062128" cy="3062128"/>
          </a:xfrm>
          <a:prstGeom prst="rect">
            <a:avLst/>
          </a:prstGeom>
        </p:spPr>
      </p:pic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14350421" y="3323667"/>
            <a:ext cx="2552678" cy="2552668"/>
            <a:chOff x="0" y="0"/>
            <a:chExt cx="6350000" cy="6349975"/>
          </a:xfrm>
        </p:grpSpPr>
        <p:sp>
          <p:nvSpPr>
            <p:cNvPr name="Freeform 19" id="1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7"/>
              <a:stretch>
                <a:fillRect l="-29521" r="-29521" t="0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028700" y="1038225"/>
            <a:ext cx="14598060" cy="1080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>
                <a:solidFill>
                  <a:srgbClr val="2B2B2B"/>
                </a:solidFill>
                <a:latin typeface="Muli Extra Light Bold"/>
              </a:rPr>
              <a:t>Who We Are 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710414" y="6977299"/>
            <a:ext cx="3698700" cy="1645367"/>
            <a:chOff x="0" y="0"/>
            <a:chExt cx="4931600" cy="2193823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-57150"/>
              <a:ext cx="4931600" cy="7641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2B2B2B"/>
                  </a:solidFill>
                  <a:latin typeface="Muli Regular Bold"/>
                </a:rPr>
                <a:t>Fernanda Kramer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1009547"/>
              <a:ext cx="4931600" cy="1184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49"/>
                </a:lnSpc>
              </a:pPr>
              <a:r>
                <a:rPr lang="en-US" sz="2499">
                  <a:solidFill>
                    <a:srgbClr val="2B2B2B"/>
                  </a:solidFill>
                  <a:latin typeface="Muli Regular"/>
                </a:rPr>
                <a:t>Senior</a:t>
              </a:r>
            </a:p>
            <a:p>
              <a:pPr algn="ctr" marL="0" indent="0" lvl="0">
                <a:lnSpc>
                  <a:spcPts val="374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2B2B2B"/>
                  </a:solidFill>
                  <a:latin typeface="Muli Regular"/>
                </a:rPr>
                <a:t>SymSys HCI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5380157" y="6977299"/>
            <a:ext cx="3125924" cy="1645367"/>
            <a:chOff x="0" y="0"/>
            <a:chExt cx="4167899" cy="2193823"/>
          </a:xfrm>
        </p:grpSpPr>
        <p:sp>
          <p:nvSpPr>
            <p:cNvPr name="TextBox 25" id="25"/>
            <p:cNvSpPr txBox="true"/>
            <p:nvPr/>
          </p:nvSpPr>
          <p:spPr>
            <a:xfrm rot="0">
              <a:off x="0" y="-57150"/>
              <a:ext cx="4167899" cy="7641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2B2B2B"/>
                  </a:solidFill>
                  <a:latin typeface="Muli Regular Bold"/>
                </a:rPr>
                <a:t>Lainey Wang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0" y="1009547"/>
              <a:ext cx="4167899" cy="1184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49"/>
                </a:lnSpc>
              </a:pPr>
              <a:r>
                <a:rPr lang="en-US" sz="2499">
                  <a:solidFill>
                    <a:srgbClr val="2B2B2B"/>
                  </a:solidFill>
                  <a:latin typeface="Muli Regular"/>
                </a:rPr>
                <a:t>Junior</a:t>
              </a:r>
            </a:p>
            <a:p>
              <a:pPr algn="ctr" marL="0" indent="0" lvl="0">
                <a:lnSpc>
                  <a:spcPts val="374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2B2B2B"/>
                  </a:solidFill>
                  <a:latin typeface="Muli Regular"/>
                </a:rPr>
                <a:t>Economics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9927331" y="6977299"/>
            <a:ext cx="3125924" cy="1645366"/>
            <a:chOff x="0" y="0"/>
            <a:chExt cx="4167899" cy="2193822"/>
          </a:xfrm>
        </p:grpSpPr>
        <p:sp>
          <p:nvSpPr>
            <p:cNvPr name="TextBox 28" id="28"/>
            <p:cNvSpPr txBox="true"/>
            <p:nvPr/>
          </p:nvSpPr>
          <p:spPr>
            <a:xfrm rot="0">
              <a:off x="0" y="-66675"/>
              <a:ext cx="4167899" cy="7736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</a:pPr>
              <a:r>
                <a:rPr lang="en-US" sz="3500">
                  <a:solidFill>
                    <a:srgbClr val="2B2B2B"/>
                  </a:solidFill>
                  <a:latin typeface="Muli Regular Bold"/>
                </a:rPr>
                <a:t>Britney Tran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0" y="1009546"/>
              <a:ext cx="4167899" cy="1184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49"/>
                </a:lnSpc>
              </a:pPr>
              <a:r>
                <a:rPr lang="en-US" sz="2499">
                  <a:solidFill>
                    <a:srgbClr val="2B2B2B"/>
                  </a:solidFill>
                  <a:latin typeface="Muli Regular"/>
                </a:rPr>
                <a:t>Sophomore</a:t>
              </a:r>
            </a:p>
            <a:p>
              <a:pPr algn="ctr" marL="0" indent="0" lvl="0">
                <a:lnSpc>
                  <a:spcPts val="374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2B2B2B"/>
                  </a:solidFill>
                  <a:latin typeface="Muli Regular"/>
                </a:rPr>
                <a:t>CS HCI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4197172" y="6977299"/>
            <a:ext cx="3125924" cy="1645366"/>
            <a:chOff x="0" y="0"/>
            <a:chExt cx="4167899" cy="2193822"/>
          </a:xfrm>
        </p:grpSpPr>
        <p:sp>
          <p:nvSpPr>
            <p:cNvPr name="TextBox 31" id="31"/>
            <p:cNvSpPr txBox="true"/>
            <p:nvPr/>
          </p:nvSpPr>
          <p:spPr>
            <a:xfrm rot="0">
              <a:off x="0" y="-66675"/>
              <a:ext cx="4167899" cy="7736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</a:pPr>
              <a:r>
                <a:rPr lang="en-US" sz="3500">
                  <a:solidFill>
                    <a:srgbClr val="2B2B2B"/>
                  </a:solidFill>
                  <a:latin typeface="Muli Regular Bold"/>
                </a:rPr>
                <a:t>Nancy Hoang 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0" y="1009546"/>
              <a:ext cx="4167899" cy="1184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49"/>
                </a:lnSpc>
              </a:pPr>
              <a:r>
                <a:rPr lang="en-US" sz="2499">
                  <a:solidFill>
                    <a:srgbClr val="2B2B2B"/>
                  </a:solidFill>
                  <a:latin typeface="Muli Regular"/>
                </a:rPr>
                <a:t>Junior</a:t>
              </a:r>
            </a:p>
            <a:p>
              <a:pPr algn="ctr" marL="0" indent="0" lvl="0">
                <a:lnSpc>
                  <a:spcPts val="374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2B2B2B"/>
                  </a:solidFill>
                  <a:latin typeface="Muli Regular"/>
                </a:rPr>
                <a:t>CS HCI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6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164807" y="8595619"/>
            <a:ext cx="3382762" cy="33827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190051" y="-1527845"/>
            <a:ext cx="3382762" cy="3382762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0316606" y="4337588"/>
            <a:ext cx="7301057" cy="586843"/>
            <a:chOff x="0" y="0"/>
            <a:chExt cx="9734742" cy="782457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855144" cy="782457"/>
            </a:xfrm>
            <a:prstGeom prst="rect">
              <a:avLst/>
            </a:prstGeom>
          </p:spPr>
        </p:pic>
        <p:sp>
          <p:nvSpPr>
            <p:cNvPr name="TextBox 6" id="6"/>
            <p:cNvSpPr txBox="true"/>
            <p:nvPr/>
          </p:nvSpPr>
          <p:spPr>
            <a:xfrm rot="0">
              <a:off x="1147430" y="-57150"/>
              <a:ext cx="8587312" cy="6227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2B2B2B"/>
                  </a:solidFill>
                  <a:latin typeface="Muli Regular Bold"/>
                </a:rPr>
                <a:t>Diverse age range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316606" y="5385418"/>
            <a:ext cx="7301057" cy="586843"/>
            <a:chOff x="0" y="0"/>
            <a:chExt cx="9734742" cy="782457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855144" cy="782457"/>
            </a:xfrm>
            <a:prstGeom prst="rect">
              <a:avLst/>
            </a:prstGeom>
          </p:spPr>
        </p:pic>
        <p:sp>
          <p:nvSpPr>
            <p:cNvPr name="TextBox 9" id="9"/>
            <p:cNvSpPr txBox="true"/>
            <p:nvPr/>
          </p:nvSpPr>
          <p:spPr>
            <a:xfrm rot="0">
              <a:off x="1147430" y="-57150"/>
              <a:ext cx="8587312" cy="6227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2B2B2B"/>
                  </a:solidFill>
                  <a:latin typeface="Muli Regular Bold"/>
                </a:rPr>
                <a:t>Diverse experience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316606" y="6462396"/>
            <a:ext cx="7301057" cy="586843"/>
            <a:chOff x="0" y="0"/>
            <a:chExt cx="9734742" cy="782457"/>
          </a:xfrm>
        </p:grpSpPr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855144" cy="782457"/>
            </a:xfrm>
            <a:prstGeom prst="rect">
              <a:avLst/>
            </a:prstGeom>
          </p:spPr>
        </p:pic>
        <p:sp>
          <p:nvSpPr>
            <p:cNvPr name="TextBox 12" id="12"/>
            <p:cNvSpPr txBox="true"/>
            <p:nvPr/>
          </p:nvSpPr>
          <p:spPr>
            <a:xfrm rot="0">
              <a:off x="1147430" y="-57150"/>
              <a:ext cx="8587312" cy="6227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2B2B2B"/>
                  </a:solidFill>
                  <a:latin typeface="Muli Regular Bold"/>
                </a:rPr>
                <a:t>Diverse involvement </a:t>
              </a:r>
            </a:p>
          </p:txBody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148762" y="2082441"/>
            <a:ext cx="6605954" cy="6605954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 rot="0">
            <a:off x="2161880" y="2877564"/>
            <a:ext cx="6092166" cy="4531872"/>
            <a:chOff x="0" y="0"/>
            <a:chExt cx="8122888" cy="6042496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0"/>
              <a:ext cx="8122888" cy="4358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639"/>
                </a:lnSpc>
              </a:pPr>
              <a:r>
                <a:rPr lang="en-US" sz="7199">
                  <a:solidFill>
                    <a:srgbClr val="2B2B2B"/>
                  </a:solidFill>
                  <a:latin typeface="Muli Extra Light Bold"/>
                </a:rPr>
                <a:t>Interviewee </a:t>
              </a:r>
            </a:p>
            <a:p>
              <a:pPr>
                <a:lnSpc>
                  <a:spcPts val="8640"/>
                </a:lnSpc>
              </a:pPr>
              <a:r>
                <a:rPr lang="en-US" sz="7200">
                  <a:solidFill>
                    <a:srgbClr val="2B2B2B"/>
                  </a:solidFill>
                  <a:latin typeface="Muli Extra Light Bold"/>
                </a:rPr>
                <a:t>Selection Process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4946682"/>
              <a:ext cx="8122888" cy="10958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80"/>
                </a:lnSpc>
              </a:pPr>
              <a:r>
                <a:rPr lang="en-US" sz="2600">
                  <a:solidFill>
                    <a:srgbClr val="2B2B2B"/>
                  </a:solidFill>
                  <a:latin typeface="Muli Regular Bold"/>
                </a:rPr>
                <a:t>WHY DID WE CHOOSE WHO WE CHOSE?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9139238" y="4295775"/>
            <a:ext cx="9525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0489365" y="3410414"/>
            <a:ext cx="3779639" cy="495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9"/>
              </a:lnSpc>
            </a:pPr>
            <a:r>
              <a:rPr lang="en-US" sz="2992">
                <a:solidFill>
                  <a:srgbClr val="2B2B2B"/>
                </a:solidFill>
                <a:latin typeface="Muli Bold Bold"/>
              </a:rPr>
              <a:t>What we looked for: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6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306205" y="8736374"/>
            <a:ext cx="3382762" cy="3382762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1038225"/>
            <a:ext cx="12580139" cy="1080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>
                <a:solidFill>
                  <a:srgbClr val="2B2B2B"/>
                </a:solidFill>
                <a:latin typeface="Muli Extra Light Bold"/>
              </a:rPr>
              <a:t>Participants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886188" y="3075111"/>
            <a:ext cx="3514939" cy="4887130"/>
            <a:chOff x="0" y="0"/>
            <a:chExt cx="4686585" cy="6516174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451582" y="0"/>
              <a:ext cx="3783421" cy="5486400"/>
            </a:xfrm>
            <a:prstGeom prst="rect">
              <a:avLst/>
            </a:prstGeom>
          </p:spPr>
        </p:pic>
        <p:grpSp>
          <p:nvGrpSpPr>
            <p:cNvPr name="Group 6" id="6"/>
            <p:cNvGrpSpPr/>
            <p:nvPr/>
          </p:nvGrpSpPr>
          <p:grpSpPr>
            <a:xfrm rot="0">
              <a:off x="0" y="4899037"/>
              <a:ext cx="4686585" cy="1617136"/>
              <a:chOff x="0" y="0"/>
              <a:chExt cx="1913890" cy="660400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0" y="0"/>
                <a:ext cx="1913890" cy="660400"/>
              </a:xfrm>
              <a:custGeom>
                <a:avLst/>
                <a:gdLst/>
                <a:ahLst/>
                <a:cxnLst/>
                <a:rect r="r" b="b" t="t" l="l"/>
                <a:pathLst>
                  <a:path h="660400" w="1913890">
                    <a:moveTo>
                      <a:pt x="1789430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789430" y="0"/>
                    </a:lnTo>
                    <a:cubicBezTo>
                      <a:pt x="1858010" y="0"/>
                      <a:pt x="1913890" y="55880"/>
                      <a:pt x="1913890" y="124460"/>
                    </a:cubicBezTo>
                    <a:lnTo>
                      <a:pt x="1913890" y="535940"/>
                    </a:lnTo>
                    <a:cubicBezTo>
                      <a:pt x="1913890" y="604520"/>
                      <a:pt x="1858010" y="660400"/>
                      <a:pt x="1789430" y="660400"/>
                    </a:cubicBezTo>
                    <a:close/>
                  </a:path>
                </a:pathLst>
              </a:custGeom>
              <a:solidFill>
                <a:srgbClr val="A9B9E3"/>
              </a:solid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341068" y="5307555"/>
              <a:ext cx="4004448" cy="800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3999">
                  <a:solidFill>
                    <a:srgbClr val="FFFFFF"/>
                  </a:solidFill>
                  <a:latin typeface="Muli Bold Bold"/>
                </a:rPr>
                <a:t>Justin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386531" y="3075111"/>
            <a:ext cx="3514939" cy="4887130"/>
            <a:chOff x="0" y="0"/>
            <a:chExt cx="4686585" cy="6516174"/>
          </a:xfrm>
        </p:grpSpPr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64483" y="0"/>
              <a:ext cx="4357619" cy="5486400"/>
            </a:xfrm>
            <a:prstGeom prst="rect">
              <a:avLst/>
            </a:prstGeom>
          </p:spPr>
        </p:pic>
        <p:grpSp>
          <p:nvGrpSpPr>
            <p:cNvPr name="Group 11" id="11"/>
            <p:cNvGrpSpPr/>
            <p:nvPr/>
          </p:nvGrpSpPr>
          <p:grpSpPr>
            <a:xfrm rot="0">
              <a:off x="0" y="4899037"/>
              <a:ext cx="4686585" cy="1617136"/>
              <a:chOff x="0" y="0"/>
              <a:chExt cx="1913890" cy="66040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0"/>
                <a:ext cx="1913890" cy="660400"/>
              </a:xfrm>
              <a:custGeom>
                <a:avLst/>
                <a:gdLst/>
                <a:ahLst/>
                <a:cxnLst/>
                <a:rect r="r" b="b" t="t" l="l"/>
                <a:pathLst>
                  <a:path h="660400" w="1913890">
                    <a:moveTo>
                      <a:pt x="1789430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789430" y="0"/>
                    </a:lnTo>
                    <a:cubicBezTo>
                      <a:pt x="1858010" y="0"/>
                      <a:pt x="1913890" y="55880"/>
                      <a:pt x="1913890" y="124460"/>
                    </a:cubicBezTo>
                    <a:lnTo>
                      <a:pt x="1913890" y="535940"/>
                    </a:lnTo>
                    <a:cubicBezTo>
                      <a:pt x="1913890" y="604520"/>
                      <a:pt x="1858010" y="660400"/>
                      <a:pt x="1789430" y="660400"/>
                    </a:cubicBezTo>
                    <a:close/>
                  </a:path>
                </a:pathLst>
              </a:custGeom>
              <a:solidFill>
                <a:srgbClr val="A9B9E3"/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341068" y="5307555"/>
              <a:ext cx="4004448" cy="800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3999">
                  <a:solidFill>
                    <a:srgbClr val="FFFFFF"/>
                  </a:solidFill>
                  <a:latin typeface="Muli Bold Bold"/>
                </a:rPr>
                <a:t>Sophie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905093" y="3075111"/>
            <a:ext cx="3514939" cy="4887130"/>
            <a:chOff x="0" y="0"/>
            <a:chExt cx="4686585" cy="6516174"/>
          </a:xfrm>
        </p:grpSpPr>
        <p:pic>
          <p:nvPicPr>
            <p:cNvPr name="Picture 15" id="15"/>
            <p:cNvPicPr>
              <a:picLocks noChangeAspect="true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442803" y="0"/>
              <a:ext cx="3800978" cy="5486400"/>
            </a:xfrm>
            <a:prstGeom prst="rect">
              <a:avLst/>
            </a:prstGeom>
          </p:spPr>
        </p:pic>
        <p:grpSp>
          <p:nvGrpSpPr>
            <p:cNvPr name="Group 16" id="16"/>
            <p:cNvGrpSpPr/>
            <p:nvPr/>
          </p:nvGrpSpPr>
          <p:grpSpPr>
            <a:xfrm rot="0">
              <a:off x="0" y="4899037"/>
              <a:ext cx="4686585" cy="1617136"/>
              <a:chOff x="0" y="0"/>
              <a:chExt cx="1913890" cy="660400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0" y="0"/>
                <a:ext cx="1913890" cy="660400"/>
              </a:xfrm>
              <a:custGeom>
                <a:avLst/>
                <a:gdLst/>
                <a:ahLst/>
                <a:cxnLst/>
                <a:rect r="r" b="b" t="t" l="l"/>
                <a:pathLst>
                  <a:path h="660400" w="1913890">
                    <a:moveTo>
                      <a:pt x="1789430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789430" y="0"/>
                    </a:lnTo>
                    <a:cubicBezTo>
                      <a:pt x="1858010" y="0"/>
                      <a:pt x="1913890" y="55880"/>
                      <a:pt x="1913890" y="124460"/>
                    </a:cubicBezTo>
                    <a:lnTo>
                      <a:pt x="1913890" y="535940"/>
                    </a:lnTo>
                    <a:cubicBezTo>
                      <a:pt x="1913890" y="604520"/>
                      <a:pt x="1858010" y="660400"/>
                      <a:pt x="1789430" y="660400"/>
                    </a:cubicBezTo>
                    <a:close/>
                  </a:path>
                </a:pathLst>
              </a:custGeom>
              <a:solidFill>
                <a:srgbClr val="A9B9E3"/>
              </a:solid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341068" y="5307555"/>
              <a:ext cx="4004448" cy="800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3999">
                  <a:solidFill>
                    <a:srgbClr val="FFFFFF"/>
                  </a:solidFill>
                  <a:latin typeface="Muli Bold Bold"/>
                </a:rPr>
                <a:t>Trish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2099077" y="8170345"/>
            <a:ext cx="3114080" cy="141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Open Sans Light"/>
              </a:rPr>
              <a:t>Direct Marketer for  </a:t>
            </a:r>
          </a:p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Open Sans Light"/>
              </a:rPr>
              <a:t>Nonprofit Charities</a:t>
            </a:r>
          </a:p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Open Sans Light Italics"/>
              </a:rPr>
              <a:t>Bay Area, CA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220364" y="8170345"/>
            <a:ext cx="3822353" cy="141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Open Sans Light"/>
              </a:rPr>
              <a:t>Law Student </a:t>
            </a:r>
          </a:p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Open Sans Light"/>
              </a:rPr>
              <a:t>at Santa Clara University </a:t>
            </a:r>
          </a:p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Open Sans Light Italics"/>
              </a:rPr>
              <a:t>Sunnyvale, CA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203600" y="8170345"/>
            <a:ext cx="2917924" cy="141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Open Sans Light"/>
              </a:rPr>
              <a:t>Info Science Major </a:t>
            </a:r>
          </a:p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Open Sans Light"/>
              </a:rPr>
              <a:t>at UT Knoxville</a:t>
            </a:r>
          </a:p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Open Sans Light Italics"/>
              </a:rPr>
              <a:t>Nashville, TN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B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5389896" cy="3127384"/>
            <a:chOff x="0" y="0"/>
            <a:chExt cx="7186528" cy="416984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9525"/>
              <a:ext cx="7186528" cy="28962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640"/>
                </a:lnSpc>
              </a:pPr>
              <a:r>
                <a:rPr lang="en-US" sz="7200">
                  <a:solidFill>
                    <a:srgbClr val="2B2B2B"/>
                  </a:solidFill>
                  <a:latin typeface="Muli Extra Light Bold"/>
                </a:rPr>
                <a:t>What we asked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634426"/>
              <a:ext cx="7186528" cy="5354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8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477243" y="1148977"/>
            <a:ext cx="8647208" cy="85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2B2B2B"/>
                </a:solidFill>
                <a:latin typeface="Muli Regular Bold"/>
              </a:rPr>
              <a:t>When you think of the term systemic justice issue(s) what comes to mind?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477243" y="2970903"/>
            <a:ext cx="8647208" cy="85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2B2B2B"/>
                </a:solidFill>
                <a:latin typeface="Muli Regular Bold"/>
              </a:rPr>
              <a:t>Have you been involved in any organizations/projects to engage with this interest?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477243" y="4699000"/>
            <a:ext cx="8647208" cy="85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2B2B2B"/>
                </a:solidFill>
                <a:latin typeface="Muli Regular Bold"/>
              </a:rPr>
              <a:t>Describe a time when you wanted to see change in something but couldn’t do anything about it.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477243" y="6669634"/>
            <a:ext cx="8647208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2B2B2B"/>
                </a:solidFill>
                <a:latin typeface="Muli Regular Bold"/>
              </a:rPr>
              <a:t>How do you think systemic justice has evolved?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477243" y="8315753"/>
            <a:ext cx="8647208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2B2B2B"/>
                </a:solidFill>
                <a:latin typeface="Muli Regular Bold"/>
              </a:rPr>
              <a:t>How does this issue make you feel? 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7577671" y="1593477"/>
            <a:ext cx="189577" cy="7100046"/>
            <a:chOff x="0" y="0"/>
            <a:chExt cx="252769" cy="9466728"/>
          </a:xfrm>
        </p:grpSpPr>
        <p:sp>
          <p:nvSpPr>
            <p:cNvPr name="AutoShape 11" id="11"/>
            <p:cNvSpPr/>
            <p:nvPr/>
          </p:nvSpPr>
          <p:spPr>
            <a:xfrm rot="0">
              <a:off x="106832" y="126385"/>
              <a:ext cx="39106" cy="9213958"/>
            </a:xfrm>
            <a:prstGeom prst="rect">
              <a:avLst/>
            </a:prstGeom>
            <a:solidFill>
              <a:srgbClr val="2B2B2B"/>
            </a:solidFill>
          </p:spPr>
        </p:sp>
        <p:grpSp>
          <p:nvGrpSpPr>
            <p:cNvPr name="Group 12" id="12"/>
            <p:cNvGrpSpPr/>
            <p:nvPr/>
          </p:nvGrpSpPr>
          <p:grpSpPr>
            <a:xfrm rot="0">
              <a:off x="0" y="0"/>
              <a:ext cx="252769" cy="252769"/>
              <a:chOff x="0" y="0"/>
              <a:chExt cx="6350000" cy="6350000"/>
            </a:xfrm>
          </p:grpSpPr>
          <p:sp>
            <p:nvSpPr>
              <p:cNvPr name="Freeform 13" id="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2B2B2B"/>
              </a:solidFill>
            </p:spPr>
          </p:sp>
        </p:grpSp>
        <p:grpSp>
          <p:nvGrpSpPr>
            <p:cNvPr name="Group 14" id="14"/>
            <p:cNvGrpSpPr/>
            <p:nvPr/>
          </p:nvGrpSpPr>
          <p:grpSpPr>
            <a:xfrm rot="0">
              <a:off x="0" y="2303490"/>
              <a:ext cx="252769" cy="252769"/>
              <a:chOff x="0" y="0"/>
              <a:chExt cx="6350000" cy="6350000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2B2B2B"/>
              </a:solidFill>
            </p:spPr>
          </p:sp>
        </p:grpSp>
        <p:grpSp>
          <p:nvGrpSpPr>
            <p:cNvPr name="Group 16" id="16"/>
            <p:cNvGrpSpPr/>
            <p:nvPr/>
          </p:nvGrpSpPr>
          <p:grpSpPr>
            <a:xfrm rot="0">
              <a:off x="0" y="4606979"/>
              <a:ext cx="252769" cy="252769"/>
              <a:chOff x="0" y="0"/>
              <a:chExt cx="6350000" cy="6350000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2B2B2B"/>
              </a:solidFill>
            </p:spPr>
          </p:sp>
        </p:grpSp>
        <p:grpSp>
          <p:nvGrpSpPr>
            <p:cNvPr name="Group 18" id="18"/>
            <p:cNvGrpSpPr/>
            <p:nvPr/>
          </p:nvGrpSpPr>
          <p:grpSpPr>
            <a:xfrm rot="0">
              <a:off x="0" y="6910469"/>
              <a:ext cx="252769" cy="252769"/>
              <a:chOff x="0" y="0"/>
              <a:chExt cx="6350000" cy="6350000"/>
            </a:xfrm>
          </p:grpSpPr>
          <p:sp>
            <p:nvSpPr>
              <p:cNvPr name="Freeform 19" id="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2B2B2B"/>
              </a:solidFill>
            </p:spPr>
          </p:sp>
        </p:grpSp>
        <p:grpSp>
          <p:nvGrpSpPr>
            <p:cNvPr name="Group 20" id="20"/>
            <p:cNvGrpSpPr/>
            <p:nvPr/>
          </p:nvGrpSpPr>
          <p:grpSpPr>
            <a:xfrm rot="0">
              <a:off x="0" y="9213958"/>
              <a:ext cx="252769" cy="252769"/>
              <a:chOff x="0" y="0"/>
              <a:chExt cx="6350000" cy="6350000"/>
            </a:xfrm>
          </p:grpSpPr>
          <p:sp>
            <p:nvSpPr>
              <p:cNvPr name="Freeform 21" id="2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2B2B2B"/>
              </a:solidFill>
            </p:spPr>
          </p:sp>
        </p:grpSp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4010253">
            <a:off x="2256862" y="6481239"/>
            <a:ext cx="2114962" cy="40672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6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18866" y="2317964"/>
            <a:ext cx="5009564" cy="5009564"/>
          </a:xfrm>
          <a:prstGeom prst="rect">
            <a:avLst/>
          </a:prstGeom>
        </p:spPr>
      </p:pic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635590" y="2734696"/>
            <a:ext cx="4176117" cy="4176100"/>
            <a:chOff x="0" y="0"/>
            <a:chExt cx="6350000" cy="6349975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0" r="0" t="-16666" b="-16666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966179" y="6721102"/>
            <a:ext cx="3514939" cy="1212852"/>
            <a:chOff x="0" y="0"/>
            <a:chExt cx="4686585" cy="1617136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4686585" cy="1617136"/>
              <a:chOff x="0" y="0"/>
              <a:chExt cx="1913890" cy="660400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0" y="0"/>
                <a:ext cx="1913890" cy="660400"/>
              </a:xfrm>
              <a:custGeom>
                <a:avLst/>
                <a:gdLst/>
                <a:ahLst/>
                <a:cxnLst/>
                <a:rect r="r" b="b" t="t" l="l"/>
                <a:pathLst>
                  <a:path h="660400" w="1913890">
                    <a:moveTo>
                      <a:pt x="1789430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789430" y="0"/>
                    </a:lnTo>
                    <a:cubicBezTo>
                      <a:pt x="1858010" y="0"/>
                      <a:pt x="1913890" y="55880"/>
                      <a:pt x="1913890" y="124460"/>
                    </a:cubicBezTo>
                    <a:lnTo>
                      <a:pt x="1913890" y="535940"/>
                    </a:lnTo>
                    <a:cubicBezTo>
                      <a:pt x="1913890" y="604520"/>
                      <a:pt x="1858010" y="660400"/>
                      <a:pt x="1789430" y="660400"/>
                    </a:cubicBezTo>
                    <a:close/>
                  </a:path>
                </a:pathLst>
              </a:custGeom>
              <a:solidFill>
                <a:srgbClr val="A9B9E3"/>
              </a:solid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341068" y="408518"/>
              <a:ext cx="4004448" cy="800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3999">
                  <a:solidFill>
                    <a:srgbClr val="FFFFFF"/>
                  </a:solidFill>
                  <a:latin typeface="Muli Bold Bold"/>
                </a:rPr>
                <a:t>Justin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7789912" y="4202112"/>
            <a:ext cx="8647208" cy="1825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2B2B2B"/>
                </a:solidFill>
                <a:latin typeface="Muli Regular Bold Italics"/>
              </a:rPr>
              <a:t>"[Being called a racial slur] was more wild than it was demeaning because I hadn't ever been called that..."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164807" y="8595619"/>
            <a:ext cx="3382762" cy="3382762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190051" y="-1527845"/>
            <a:ext cx="3382762" cy="3382762"/>
          </a:xfrm>
          <a:prstGeom prst="rect">
            <a:avLst/>
          </a:prstGeom>
        </p:spPr>
      </p:pic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0809478" y="8653084"/>
            <a:ext cx="726227" cy="726227"/>
            <a:chOff x="-2540" y="-2540"/>
            <a:chExt cx="6355080" cy="6355080"/>
          </a:xfrm>
        </p:grpSpPr>
        <p:sp>
          <p:nvSpPr>
            <p:cNvPr name="Freeform 13" id="13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2B2B2B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2470962" y="8281611"/>
            <a:ext cx="2505373" cy="57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Muli Extra Light Italics"/>
              </a:rPr>
              <a:t>extreme user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6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18866" y="2317964"/>
            <a:ext cx="5009564" cy="5009564"/>
          </a:xfrm>
          <a:prstGeom prst="rect">
            <a:avLst/>
          </a:prstGeom>
        </p:spPr>
      </p:pic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635590" y="2734696"/>
            <a:ext cx="4176117" cy="4176100"/>
            <a:chOff x="0" y="0"/>
            <a:chExt cx="6350000" cy="6349975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38749" r="-38749" t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7789912" y="3241202"/>
            <a:ext cx="8647208" cy="3063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2B2B2B"/>
                </a:solidFill>
                <a:latin typeface="Muli Regular Bold Italics"/>
              </a:rPr>
              <a:t>"Something, especially in criminal justice, that people lose sight of is that these are people, real people. Whether they did or didn't do it, they're an individual that has a heart and emotions and feelings..." 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966179" y="6721102"/>
            <a:ext cx="3514939" cy="1212852"/>
            <a:chOff x="0" y="0"/>
            <a:chExt cx="4686585" cy="1617136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4686585" cy="1617136"/>
              <a:chOff x="0" y="0"/>
              <a:chExt cx="1913890" cy="66040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0" y="0"/>
                <a:ext cx="1913890" cy="660400"/>
              </a:xfrm>
              <a:custGeom>
                <a:avLst/>
                <a:gdLst/>
                <a:ahLst/>
                <a:cxnLst/>
                <a:rect r="r" b="b" t="t" l="l"/>
                <a:pathLst>
                  <a:path h="660400" w="1913890">
                    <a:moveTo>
                      <a:pt x="1789430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789430" y="0"/>
                    </a:lnTo>
                    <a:cubicBezTo>
                      <a:pt x="1858010" y="0"/>
                      <a:pt x="1913890" y="55880"/>
                      <a:pt x="1913890" y="124460"/>
                    </a:cubicBezTo>
                    <a:lnTo>
                      <a:pt x="1913890" y="535940"/>
                    </a:lnTo>
                    <a:cubicBezTo>
                      <a:pt x="1913890" y="604520"/>
                      <a:pt x="1858010" y="660400"/>
                      <a:pt x="1789430" y="660400"/>
                    </a:cubicBezTo>
                    <a:close/>
                  </a:path>
                </a:pathLst>
              </a:custGeom>
              <a:solidFill>
                <a:srgbClr val="A9B9E3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341068" y="408518"/>
              <a:ext cx="4004448" cy="800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3999">
                  <a:solidFill>
                    <a:srgbClr val="FFFFFF"/>
                  </a:solidFill>
                  <a:latin typeface="Muli Bold Bold"/>
                </a:rPr>
                <a:t>Sophie</a:t>
              </a: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164807" y="8595619"/>
            <a:ext cx="3382762" cy="3382762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190051" y="-1527845"/>
            <a:ext cx="3382762" cy="3382762"/>
          </a:xfrm>
          <a:prstGeom prst="rect">
            <a:avLst/>
          </a:prstGeom>
        </p:spPr>
      </p:pic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0809478" y="8653084"/>
            <a:ext cx="726227" cy="726227"/>
            <a:chOff x="-2540" y="-2540"/>
            <a:chExt cx="6355080" cy="6355080"/>
          </a:xfrm>
        </p:grpSpPr>
        <p:sp>
          <p:nvSpPr>
            <p:cNvPr name="Freeform 13" id="13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2B2B2B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2470962" y="8339076"/>
            <a:ext cx="2505373" cy="57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Muli Extra Light Italics"/>
              </a:rPr>
              <a:t>extreme user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6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18866" y="2317964"/>
            <a:ext cx="5009564" cy="5009564"/>
          </a:xfrm>
          <a:prstGeom prst="rect">
            <a:avLst/>
          </a:prstGeom>
        </p:spPr>
      </p:pic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635590" y="2734696"/>
            <a:ext cx="4176117" cy="4176100"/>
            <a:chOff x="0" y="0"/>
            <a:chExt cx="6350000" cy="6349975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2012" r="-2012" t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7789912" y="3550764"/>
            <a:ext cx="8647208" cy="2444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2B2B2B"/>
                </a:solidFill>
                <a:latin typeface="Muli Regular Bold Italics"/>
              </a:rPr>
              <a:t>"You look like you'll be successful</a:t>
            </a:r>
          </a:p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2B2B2B"/>
                </a:solidFill>
                <a:latin typeface="Muli Regular Bold Italics"/>
              </a:rPr>
              <a:t>so I don't want to do </a:t>
            </a:r>
          </a:p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2B2B2B"/>
                </a:solidFill>
                <a:latin typeface="Muli Regular Bold Italics"/>
              </a:rPr>
              <a:t>anything that will jepordize this.</a:t>
            </a:r>
          </a:p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2B2B2B"/>
                </a:solidFill>
                <a:latin typeface="Muli Regular Bold Italics"/>
              </a:rPr>
              <a:t>I'll just let you go..."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966179" y="6721102"/>
            <a:ext cx="3514939" cy="1212852"/>
            <a:chOff x="0" y="0"/>
            <a:chExt cx="4686585" cy="1617136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4686585" cy="1617136"/>
              <a:chOff x="0" y="0"/>
              <a:chExt cx="1913890" cy="66040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0" y="0"/>
                <a:ext cx="1913890" cy="660400"/>
              </a:xfrm>
              <a:custGeom>
                <a:avLst/>
                <a:gdLst/>
                <a:ahLst/>
                <a:cxnLst/>
                <a:rect r="r" b="b" t="t" l="l"/>
                <a:pathLst>
                  <a:path h="660400" w="1913890">
                    <a:moveTo>
                      <a:pt x="1789430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789430" y="0"/>
                    </a:lnTo>
                    <a:cubicBezTo>
                      <a:pt x="1858010" y="0"/>
                      <a:pt x="1913890" y="55880"/>
                      <a:pt x="1913890" y="124460"/>
                    </a:cubicBezTo>
                    <a:lnTo>
                      <a:pt x="1913890" y="535940"/>
                    </a:lnTo>
                    <a:cubicBezTo>
                      <a:pt x="1913890" y="604520"/>
                      <a:pt x="1858010" y="660400"/>
                      <a:pt x="1789430" y="660400"/>
                    </a:cubicBezTo>
                    <a:close/>
                  </a:path>
                </a:pathLst>
              </a:custGeom>
              <a:solidFill>
                <a:srgbClr val="A9B9E3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341068" y="408518"/>
              <a:ext cx="4004448" cy="800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3999">
                  <a:solidFill>
                    <a:srgbClr val="FFFFFF"/>
                  </a:solidFill>
                  <a:latin typeface="Muli Bold Bold"/>
                </a:rPr>
                <a:t>Trish</a:t>
              </a: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164807" y="8595619"/>
            <a:ext cx="3382762" cy="3382762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190051" y="-1527845"/>
            <a:ext cx="3382762" cy="3382762"/>
          </a:xfrm>
          <a:prstGeom prst="rect">
            <a:avLst/>
          </a:prstGeom>
        </p:spPr>
      </p:pic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0809478" y="8653084"/>
            <a:ext cx="726227" cy="726227"/>
            <a:chOff x="-2540" y="-2540"/>
            <a:chExt cx="6355080" cy="6355080"/>
          </a:xfrm>
        </p:grpSpPr>
        <p:sp>
          <p:nvSpPr>
            <p:cNvPr name="Freeform 13" id="13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2B2B2B"/>
            </a:solid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6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3054897" y="2200772"/>
            <a:ext cx="8556855" cy="8086228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8410602" y="4124325"/>
            <a:ext cx="7758537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39"/>
              </a:lnSpc>
            </a:pPr>
            <a:r>
              <a:rPr lang="en-US" sz="6699">
                <a:solidFill>
                  <a:srgbClr val="2B2B2B"/>
                </a:solidFill>
                <a:latin typeface="Muli Extra Light Bold"/>
              </a:rPr>
              <a:t>EMPATHY MAPS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DAE1RmB1xIw</dc:identifier>
  <dcterms:modified xsi:type="dcterms:W3CDTF">2011-08-01T06:04:30Z</dcterms:modified>
  <cp:revision>1</cp:revision>
  <dc:title>CS 147 NeedFinding Presentation</dc:title>
</cp:coreProperties>
</file>