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Now" charset="1" panose="00000500000000000000"/>
      <p:regular r:id="rId15"/>
    </p:embeddedFont>
    <p:embeddedFont>
      <p:font typeface="Now Bold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28" Target="slides/slide12.xml" Type="http://schemas.openxmlformats.org/officeDocument/2006/relationships/slide"/><Relationship Id="rId29" Target="slides/slide13.xml" Type="http://schemas.openxmlformats.org/officeDocument/2006/relationships/slide"/><Relationship Id="rId3" Target="viewProps.xml" Type="http://schemas.openxmlformats.org/officeDocument/2006/relationships/viewProps"/><Relationship Id="rId30" Target="slides/slide14.xml" Type="http://schemas.openxmlformats.org/officeDocument/2006/relationships/slide"/><Relationship Id="rId31" Target="slides/slide15.xml" Type="http://schemas.openxmlformats.org/officeDocument/2006/relationships/slide"/><Relationship Id="rId32" Target="slides/slide16.xml" Type="http://schemas.openxmlformats.org/officeDocument/2006/relationships/slide"/><Relationship Id="rId33" Target="slides/slide17.xml" Type="http://schemas.openxmlformats.org/officeDocument/2006/relationships/slide"/><Relationship Id="rId34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4.pn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14" Target="../media/image14.jpe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14" Target="../media/image17.jpe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14" Target="../media/image20.jpe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jpe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jpeg" Type="http://schemas.openxmlformats.org/officeDocument/2006/relationships/image"/><Relationship Id="rId11" Target="../media/image23.jpeg" Type="http://schemas.openxmlformats.org/officeDocument/2006/relationships/image"/><Relationship Id="rId12" Target="../media/image24.jpe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2" Target="../media/image14.jpeg" Type="http://schemas.openxmlformats.org/officeDocument/2006/relationships/image"/><Relationship Id="rId3" Target="../media/image15.jpe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Relationship Id="rId9" Target="../media/image2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jpeg" Type="http://schemas.openxmlformats.org/officeDocument/2006/relationships/image"/><Relationship Id="rId2" Target="../media/image14.jpeg" Type="http://schemas.openxmlformats.org/officeDocument/2006/relationships/image"/><Relationship Id="rId3" Target="../media/image15.jpeg" Type="http://schemas.openxmlformats.org/officeDocument/2006/relationships/image"/><Relationship Id="rId4" Target="../media/image16.jpeg" Type="http://schemas.openxmlformats.org/officeDocument/2006/relationships/image"/><Relationship Id="rId5" Target="../media/image24.jpe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23.jpe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9.jpeg" Type="http://schemas.openxmlformats.org/officeDocument/2006/relationships/image"/><Relationship Id="rId7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06" t="14991" r="0" b="0"/>
          <a:stretch>
            <a:fillRect/>
          </a:stretch>
        </p:blipFill>
        <p:spPr>
          <a:xfrm flipH="false" flipV="false" rot="0">
            <a:off x="3859656" y="-115644"/>
            <a:ext cx="18081213" cy="1049970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04932" y="981075"/>
            <a:ext cx="275472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545454"/>
                </a:solidFill>
                <a:latin typeface="DM Sans Bold"/>
              </a:rPr>
              <a:t>TheGivingTree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946431"/>
            <a:ext cx="8115300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pc="80" sz="1600">
                <a:solidFill>
                  <a:srgbClr val="000000"/>
                </a:solidFill>
                <a:latin typeface="DM Sans Bold"/>
              </a:rPr>
              <a:t>CS 147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258385"/>
            <a:ext cx="8115300" cy="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z="1600">
                <a:solidFill>
                  <a:srgbClr val="AFA692"/>
                </a:solidFill>
                <a:latin typeface="DM Sans"/>
              </a:rPr>
              <a:t>Systemic Justice and Equity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10838517" y="5374593"/>
            <a:ext cx="10990000" cy="0"/>
          </a:xfrm>
          <a:prstGeom prst="line">
            <a:avLst/>
          </a:prstGeom>
          <a:ln cap="rnd" w="9525">
            <a:solidFill>
              <a:srgbClr val="D2D1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10800000">
            <a:off x="-182948" y="1956282"/>
            <a:ext cx="18653897" cy="0"/>
          </a:xfrm>
          <a:prstGeom prst="line">
            <a:avLst/>
          </a:prstGeom>
          <a:ln cap="rnd" w="9525">
            <a:solidFill>
              <a:srgbClr val="D2D1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1956282"/>
            <a:ext cx="10956777" cy="4820295"/>
            <a:chOff x="0" y="0"/>
            <a:chExt cx="14609036" cy="642706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253581"/>
              <a:ext cx="10594826" cy="117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>
                  <a:solidFill>
                    <a:srgbClr val="545454"/>
                  </a:solidFill>
                  <a:latin typeface="DM Sans"/>
                </a:rPr>
                <a:t>Lainey Wang, Britney Tran, Nancy Hoang, Fernanda Kramer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90500"/>
              <a:ext cx="14609036" cy="4931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499"/>
                </a:lnSpc>
              </a:pPr>
              <a:r>
                <a:rPr lang="en-US" spc="-474" sz="9499">
                  <a:solidFill>
                    <a:srgbClr val="000000"/>
                  </a:solidFill>
                  <a:latin typeface="DM Sans Bold"/>
                </a:rPr>
                <a:t>Low-fi Prototyping &amp; Pilot Usability Testing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06232" y="4991335"/>
            <a:ext cx="1475536" cy="3043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92692" y="3271708"/>
            <a:ext cx="419200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pc="175" sz="3500">
                <a:solidFill>
                  <a:srgbClr val="545454"/>
                </a:solidFill>
                <a:latin typeface="DM Sans Bold"/>
              </a:rPr>
              <a:t>USABILITY GOALS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1112" y="1095375"/>
            <a:ext cx="12125775" cy="10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pc="-365" sz="7300">
                <a:solidFill>
                  <a:srgbClr val="000000"/>
                </a:solidFill>
                <a:latin typeface="DM Sans Bold"/>
              </a:rPr>
              <a:t>Experimental Method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722" y="3271708"/>
            <a:ext cx="361516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pc="175" sz="3500">
                <a:solidFill>
                  <a:srgbClr val="545454"/>
                </a:solidFill>
                <a:latin typeface="DM Sans Bold"/>
              </a:rPr>
              <a:t>KEY METRICS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42116" y="4777722"/>
            <a:ext cx="5493158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45454"/>
                </a:solidFill>
                <a:latin typeface="DM Sans Bold"/>
              </a:rPr>
              <a:t>Efficiency:</a:t>
            </a:r>
            <a:r>
              <a:rPr lang="en-US" sz="3000">
                <a:solidFill>
                  <a:srgbClr val="545454"/>
                </a:solidFill>
                <a:latin typeface="DM Sans"/>
              </a:rPr>
              <a:t> minimal task completion time</a:t>
            </a:r>
            <a:r>
              <a:rPr lang="en-US" sz="3000">
                <a:solidFill>
                  <a:srgbClr val="545454"/>
                </a:solidFill>
                <a:latin typeface="DM Sans Bold"/>
              </a:rPr>
              <a:t> 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45454"/>
                </a:solidFill>
                <a:latin typeface="DM Sans Bold"/>
              </a:rPr>
              <a:t>Robustness: </a:t>
            </a:r>
            <a:r>
              <a:rPr lang="en-US" sz="3000">
                <a:solidFill>
                  <a:srgbClr val="545454"/>
                </a:solidFill>
                <a:latin typeface="DM Sans"/>
              </a:rPr>
              <a:t>minimal error rates and users can recover from errors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52726" y="4777722"/>
            <a:ext cx="5493158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Time to complete each task</a:t>
            </a:r>
            <a:r>
              <a:rPr lang="en-US" sz="3000">
                <a:solidFill>
                  <a:srgbClr val="545454"/>
                </a:solidFill>
                <a:latin typeface="DM Sans Bold"/>
              </a:rPr>
              <a:t> 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Number of times per task the participant presses the wrong button or a non-button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06232" y="6848265"/>
            <a:ext cx="1475536" cy="3043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01954" y="3974414"/>
            <a:ext cx="4856663" cy="471498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751617" y="2073911"/>
            <a:ext cx="67847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pc="150" sz="3000">
                <a:solidFill>
                  <a:srgbClr val="828282"/>
                </a:solidFill>
                <a:latin typeface="DM Sans Bold"/>
              </a:rPr>
              <a:t>PROCEDURE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1112" y="1095375"/>
            <a:ext cx="12125775" cy="10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pc="-365" sz="7300">
                <a:solidFill>
                  <a:srgbClr val="000000"/>
                </a:solidFill>
                <a:latin typeface="DM Sans Bold"/>
              </a:rPr>
              <a:t>Experimental Method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52951" y="3578225"/>
            <a:ext cx="8706349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Explain the scenario for the app, share and demo the prototype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Ask the participant to open the prototype link on their phone and to hug their laptop (so the camera is recording the phone) so we can see what happens 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Give participants one task at a time, and ask them to think aloud as they accomplish the tasks. Time participants for each task and observe for critical log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After all tasks are completed, give participant a short exit interview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02167" y="3568700"/>
            <a:ext cx="99240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pc="125" sz="2500">
                <a:solidFill>
                  <a:srgbClr val="545454"/>
                </a:solidFill>
                <a:latin typeface="DM Sans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2167" y="4891518"/>
            <a:ext cx="99240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pc="125" sz="2500">
                <a:solidFill>
                  <a:srgbClr val="545454"/>
                </a:solidFill>
                <a:latin typeface="DM Sans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2167" y="6632100"/>
            <a:ext cx="99240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pc="125" sz="2500">
                <a:solidFill>
                  <a:srgbClr val="545454"/>
                </a:solidFill>
                <a:latin typeface="DM Sans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02167" y="8444925"/>
            <a:ext cx="99240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pc="125" sz="2500">
                <a:solidFill>
                  <a:srgbClr val="545454"/>
                </a:solidFill>
                <a:latin typeface="DM Sans Bold"/>
              </a:rPr>
              <a:t>04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1608" y="3411936"/>
            <a:ext cx="380945" cy="38094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448052"/>
            <a:ext cx="308711" cy="30871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911779"/>
            <a:ext cx="308711" cy="30871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374040"/>
            <a:ext cx="308711" cy="30871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836626"/>
            <a:ext cx="308711" cy="308711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3762836" y="2653723"/>
            <a:ext cx="13087102" cy="498322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243499" y="1321434"/>
            <a:ext cx="12125775" cy="10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pc="-365" sz="7300">
                <a:solidFill>
                  <a:srgbClr val="000000"/>
                </a:solidFill>
                <a:latin typeface="DM Sans Bold"/>
              </a:rPr>
              <a:t>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43422" y="8203873"/>
            <a:ext cx="1092593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Overall, efficiency and robustness was lowest for the medium task: setting up recurring donations.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679944" y="1383128"/>
            <a:ext cx="7579356" cy="1347469"/>
            <a:chOff x="0" y="0"/>
            <a:chExt cx="10105808" cy="17966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0787"/>
              <a:ext cx="10105808" cy="1415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30"/>
                </a:lnSpc>
              </a:pPr>
              <a:r>
                <a:rPr lang="en-US" spc="-365" sz="7300">
                  <a:solidFill>
                    <a:srgbClr val="000000"/>
                  </a:solidFill>
                  <a:latin typeface="DM Sans Bold"/>
                </a:rPr>
                <a:t>Feedback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9046354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pc="80" sz="1600">
                  <a:solidFill>
                    <a:srgbClr val="B2C9DD"/>
                  </a:solidFill>
                  <a:latin typeface="DM Sans Bold"/>
                </a:rPr>
                <a:t>RESULTS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1608" y="3411936"/>
            <a:ext cx="380945" cy="38094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448052"/>
            <a:ext cx="308711" cy="30871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911779"/>
            <a:ext cx="308711" cy="30871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374040"/>
            <a:ext cx="308711" cy="30871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836626"/>
            <a:ext cx="308711" cy="308711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9679944" y="2970641"/>
            <a:ext cx="7009356" cy="2378709"/>
            <a:chOff x="0" y="0"/>
            <a:chExt cx="9345807" cy="317161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934580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pc="-46" sz="2300">
                  <a:solidFill>
                    <a:srgbClr val="000000"/>
                  </a:solidFill>
                  <a:latin typeface="DM Sans Bold"/>
                </a:rPr>
                <a:t>Home Screen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34881"/>
              <a:ext cx="9345807" cy="2636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Some were confused about the relationship between the sprout and donations.</a:t>
              </a:r>
            </a:p>
            <a:p>
              <a:pPr>
                <a:lnSpc>
                  <a:spcPts val="3219"/>
                </a:lnSpc>
              </a:pPr>
            </a:p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One wanted to be able to find causes directly from the home screen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79944" y="5919978"/>
            <a:ext cx="7009356" cy="3178809"/>
            <a:chOff x="0" y="0"/>
            <a:chExt cx="9345807" cy="423841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9345807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pc="-46" sz="2300">
                  <a:solidFill>
                    <a:srgbClr val="000000"/>
                  </a:solidFill>
                  <a:latin typeface="DM Sans Bold"/>
                </a:rPr>
                <a:t>Navigation Bar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34881"/>
              <a:ext cx="9345807" cy="3703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Some were confused about Portfolio icon functionality.</a:t>
              </a:r>
            </a:p>
            <a:p>
              <a:pPr>
                <a:lnSpc>
                  <a:spcPts val="3219"/>
                </a:lnSpc>
              </a:pPr>
            </a:p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All correctly identified intended functionality of Home, Browse, and Settings icons.</a:t>
              </a:r>
            </a:p>
            <a:p>
              <a:pPr>
                <a:lnSpc>
                  <a:spcPts val="3219"/>
                </a:lnSpc>
              </a:pPr>
            </a:p>
            <a:p>
              <a:pPr>
                <a:lnSpc>
                  <a:spcPts val="3219"/>
                </a:lnSpc>
              </a:pPr>
              <a:r>
                <a:rPr lang="en-US" sz="2299">
                  <a:solidFill>
                    <a:srgbClr val="737373"/>
                  </a:solidFill>
                  <a:latin typeface="DM Sans"/>
                </a:rPr>
                <a:t>Some appreciated the familiarity in organization. </a:t>
              </a: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02168" y="1028700"/>
            <a:ext cx="4246414" cy="8673526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rcRect l="5983" t="0" r="5983" b="0"/>
          <a:stretch>
            <a:fillRect/>
          </a:stretch>
        </p:blipFill>
        <p:spPr>
          <a:xfrm flipH="false" flipV="false" rot="0">
            <a:off x="4386227" y="2056863"/>
            <a:ext cx="3678295" cy="62961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679944" y="1383128"/>
            <a:ext cx="7579356" cy="1347469"/>
            <a:chOff x="0" y="0"/>
            <a:chExt cx="10105808" cy="17966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0787"/>
              <a:ext cx="10105808" cy="1415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30"/>
                </a:lnSpc>
              </a:pPr>
              <a:r>
                <a:rPr lang="en-US" spc="-365" sz="7300">
                  <a:solidFill>
                    <a:srgbClr val="000000"/>
                  </a:solidFill>
                  <a:latin typeface="DM Sans Bold"/>
                </a:rPr>
                <a:t>Feedback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9046354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pc="80" sz="1600">
                  <a:solidFill>
                    <a:srgbClr val="B2C9DD"/>
                  </a:solidFill>
                  <a:latin typeface="DM Sans Bold"/>
                </a:rPr>
                <a:t>RESULTS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1608" y="3411936"/>
            <a:ext cx="380945" cy="38094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448052"/>
            <a:ext cx="308711" cy="30871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911779"/>
            <a:ext cx="308711" cy="30871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374040"/>
            <a:ext cx="308711" cy="30871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836626"/>
            <a:ext cx="308711" cy="308711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9679944" y="2970641"/>
            <a:ext cx="7009356" cy="3107689"/>
            <a:chOff x="0" y="0"/>
            <a:chExt cx="9345807" cy="414358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9345807" cy="493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pc="-44" sz="2200">
                  <a:solidFill>
                    <a:srgbClr val="000000"/>
                  </a:solidFill>
                  <a:latin typeface="DM Sans Bold"/>
                </a:rPr>
                <a:t>Finding and Donating to an Organization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25567"/>
              <a:ext cx="9345807" cy="3618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Some liked the straightforwardness and simplicity of finding organization to donate to.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Some wanted a search bar to quickly find a specific organization.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All found making a one-time donation intuitive.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79944" y="6594537"/>
            <a:ext cx="7009356" cy="1936114"/>
            <a:chOff x="0" y="0"/>
            <a:chExt cx="9345807" cy="258148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9345807" cy="493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pc="-44" sz="2200">
                  <a:solidFill>
                    <a:srgbClr val="000000"/>
                  </a:solidFill>
                  <a:latin typeface="DM Sans Bold"/>
                </a:rPr>
                <a:t>Recurring Donations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25567"/>
              <a:ext cx="9345807" cy="2055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All  struggled  picking between using the weekly vs custom calendar options. 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All found setting up recurring donations unintuitive.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02168" y="1028700"/>
            <a:ext cx="4246414" cy="8673526"/>
            <a:chOff x="0" y="0"/>
            <a:chExt cx="5661885" cy="11564702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5661885" cy="11564702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14"/>
            <a:srcRect l="7711" t="2540" r="8321" b="1114"/>
            <a:stretch>
              <a:fillRect/>
            </a:stretch>
          </p:blipFill>
          <p:spPr>
            <a:xfrm flipH="false" flipV="false" rot="0">
              <a:off x="378746" y="1634600"/>
              <a:ext cx="4904393" cy="8394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679944" y="1383128"/>
            <a:ext cx="7579356" cy="1347469"/>
            <a:chOff x="0" y="0"/>
            <a:chExt cx="10105808" cy="17966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80787"/>
              <a:ext cx="10105808" cy="1415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30"/>
                </a:lnSpc>
              </a:pPr>
              <a:r>
                <a:rPr lang="en-US" spc="-365" sz="7300">
                  <a:solidFill>
                    <a:srgbClr val="000000"/>
                  </a:solidFill>
                  <a:latin typeface="DM Sans Bold"/>
                </a:rPr>
                <a:t>Feedback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9046354" cy="352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pc="80" sz="1600">
                  <a:solidFill>
                    <a:srgbClr val="B2C9DD"/>
                  </a:solidFill>
                  <a:latin typeface="DM Sans Bold"/>
                </a:rPr>
                <a:t>RESULTS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1608" y="3411936"/>
            <a:ext cx="380945" cy="38094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448052"/>
            <a:ext cx="308711" cy="30871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3911779"/>
            <a:ext cx="308711" cy="30871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374040"/>
            <a:ext cx="308711" cy="30871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836626"/>
            <a:ext cx="308711" cy="308711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9679944" y="3128907"/>
            <a:ext cx="7009356" cy="1936114"/>
            <a:chOff x="0" y="0"/>
            <a:chExt cx="9345807" cy="258148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9345807" cy="493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pc="-44" sz="2200">
                  <a:solidFill>
                    <a:srgbClr val="000000"/>
                  </a:solidFill>
                  <a:latin typeface="DM Sans Bold"/>
                </a:rPr>
                <a:t>Portfolio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25567"/>
              <a:ext cx="9345807" cy="20559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Most liked the filing system layout.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One user expected the Tax Form to be in Settings instead.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79944" y="5993551"/>
            <a:ext cx="7009356" cy="2326639"/>
            <a:chOff x="0" y="0"/>
            <a:chExt cx="9345807" cy="310218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9345807" cy="493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pc="-44" sz="2200">
                  <a:solidFill>
                    <a:srgbClr val="000000"/>
                  </a:solidFill>
                  <a:latin typeface="DM Sans Bold"/>
                </a:rPr>
                <a:t>Other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25567"/>
              <a:ext cx="9345807" cy="25766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One user wanted back buttons and the ability to swipe between screens.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737373"/>
                  </a:solidFill>
                  <a:latin typeface="DM Sans"/>
                </a:rPr>
                <a:t>One user wondered where they would input bank information.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02168" y="1028700"/>
            <a:ext cx="4246414" cy="8673526"/>
            <a:chOff x="0" y="0"/>
            <a:chExt cx="5661885" cy="11564702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5661885" cy="11564702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14"/>
            <a:srcRect l="6385" t="0" r="6385" b="0"/>
            <a:stretch>
              <a:fillRect/>
            </a:stretch>
          </p:blipFill>
          <p:spPr>
            <a:xfrm flipH="false" flipV="false" rot="0">
              <a:off x="378746" y="1634600"/>
              <a:ext cx="4904393" cy="8394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50842" y="3263212"/>
            <a:ext cx="1360002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pc="-400" sz="8000">
                <a:solidFill>
                  <a:srgbClr val="000000"/>
                </a:solidFill>
                <a:latin typeface="DM Sans Bold"/>
              </a:rPr>
              <a:t>Suggested UI Changes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650842" y="5685155"/>
            <a:ext cx="4238846" cy="1720850"/>
            <a:chOff x="0" y="0"/>
            <a:chExt cx="5651794" cy="229446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5651794" cy="556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pc="-50" sz="2500">
                  <a:solidFill>
                    <a:srgbClr val="000000"/>
                  </a:solidFill>
                  <a:latin typeface="DM Sans Bold"/>
                </a:rPr>
                <a:t>Visual Design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78907"/>
              <a:ext cx="5651794" cy="1715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737373"/>
                  </a:solidFill>
                  <a:latin typeface="DM Sans"/>
                </a:rPr>
                <a:t>Add more visual cues to make the functionality of the tree and portfolio clear. 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31431" y="5685155"/>
            <a:ext cx="4238846" cy="1720850"/>
            <a:chOff x="0" y="0"/>
            <a:chExt cx="5651794" cy="229446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5651794" cy="556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pc="-50" sz="2500">
                  <a:solidFill>
                    <a:srgbClr val="000000"/>
                  </a:solidFill>
                  <a:latin typeface="DM Sans Bold"/>
                </a:rPr>
                <a:t>Content Design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78907"/>
              <a:ext cx="5651794" cy="1715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737373"/>
                  </a:solidFill>
                  <a:latin typeface="DM Sans"/>
                </a:rPr>
                <a:t>Add a search bar in the Browse section to look up a cause or organization.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12021" y="5685155"/>
            <a:ext cx="4238846" cy="3911600"/>
            <a:chOff x="0" y="0"/>
            <a:chExt cx="5651794" cy="521546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5651794" cy="556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pc="-50" sz="2500">
                  <a:solidFill>
                    <a:srgbClr val="000000"/>
                  </a:solidFill>
                  <a:latin typeface="DM Sans Bold"/>
                </a:rPr>
                <a:t>Interaction Design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78907"/>
              <a:ext cx="5651794" cy="4636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737373"/>
                  </a:solidFill>
                  <a:latin typeface="DM Sans"/>
                </a:rPr>
                <a:t>Remove the ability customize donations beyond weekly, bi-weekly, and monthly payments. </a:t>
              </a:r>
            </a:p>
            <a:p>
              <a:pPr>
                <a:lnSpc>
                  <a:spcPts val="3499"/>
                </a:lnSpc>
              </a:pPr>
            </a:p>
            <a:p>
              <a:pPr>
                <a:lnSpc>
                  <a:spcPts val="3499"/>
                </a:lnSpc>
              </a:pPr>
              <a:r>
                <a:rPr lang="en-US" sz="2499">
                  <a:solidFill>
                    <a:srgbClr val="737373"/>
                  </a:solidFill>
                  <a:latin typeface="DM Sans"/>
                </a:rPr>
                <a:t>Add back buttons + ability to swipe between screens. </a:t>
              </a:r>
            </a:p>
            <a:p>
              <a:pPr>
                <a:lnSpc>
                  <a:spcPts val="34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50842" y="5240656"/>
            <a:ext cx="2227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pc="100" sz="2000">
                <a:solidFill>
                  <a:srgbClr val="AFA692"/>
                </a:solidFill>
                <a:latin typeface="DM Sans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31431" y="5240656"/>
            <a:ext cx="2227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pc="100" sz="2000">
                <a:solidFill>
                  <a:srgbClr val="AFA692"/>
                </a:solidFill>
                <a:latin typeface="DM Sans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12021" y="5240656"/>
            <a:ext cx="2227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pc="100" sz="2000">
                <a:solidFill>
                  <a:srgbClr val="AFA692"/>
                </a:solidFill>
                <a:latin typeface="DM Sans"/>
              </a:rPr>
              <a:t>03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B2C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50842" y="1506191"/>
            <a:ext cx="13600025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pc="-400" sz="8000">
                <a:solidFill>
                  <a:srgbClr val="FDFDFD"/>
                </a:solidFill>
                <a:latin typeface="DM Sans Bold"/>
              </a:rPr>
              <a:t>Summary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650842" y="3776161"/>
            <a:ext cx="5493158" cy="2011679"/>
            <a:chOff x="0" y="0"/>
            <a:chExt cx="7324211" cy="268223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7324211" cy="556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pc="-50" sz="2500">
                  <a:solidFill>
                    <a:srgbClr val="000000"/>
                  </a:solidFill>
                  <a:latin typeface="DM Sans Bold"/>
                </a:rPr>
                <a:t>Mission Statement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78907"/>
              <a:ext cx="7324211" cy="2103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To help donors donate easily and effectively to the causes they care about and track their donations over time.</a:t>
              </a:r>
              <a:r>
                <a:rPr lang="en-US" sz="2300">
                  <a:solidFill>
                    <a:srgbClr val="404040"/>
                  </a:solidFill>
                  <a:latin typeface="Arimo"/>
                </a:rPr>
                <a:t>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650842" y="6671706"/>
            <a:ext cx="4744765" cy="2011679"/>
            <a:chOff x="0" y="0"/>
            <a:chExt cx="6326353" cy="268223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6326353" cy="556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pc="-50" sz="2500">
                  <a:solidFill>
                    <a:srgbClr val="000000"/>
                  </a:solidFill>
                  <a:latin typeface="DM Sans Bold"/>
                </a:rPr>
                <a:t>Mobile Interface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78907"/>
              <a:ext cx="6326353" cy="2103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Chosen for familiarity, balance between screen size and functionality, and increased reach and accessibility.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621700" y="4795444"/>
            <a:ext cx="6637600" cy="1992817"/>
            <a:chOff x="0" y="0"/>
            <a:chExt cx="8850134" cy="265708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850134" cy="527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pc="-47" sz="2399">
                  <a:solidFill>
                    <a:srgbClr val="000000"/>
                  </a:solidFill>
                  <a:latin typeface="DM Sans Bold"/>
                </a:rPr>
                <a:t>Feedback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53758"/>
              <a:ext cx="8850134" cy="2103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Users enjoyed the simplicity of the design.</a:t>
              </a:r>
            </a:p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Most of the app was intuitive.</a:t>
              </a:r>
            </a:p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Users struggled with setting up recurring donations, and found the task unintuitive.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50842" y="6227207"/>
            <a:ext cx="2227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pc="100" sz="2000">
                <a:solidFill>
                  <a:srgbClr val="FDFDFD"/>
                </a:solidFill>
                <a:latin typeface="DM Sans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21700" y="4385925"/>
            <a:ext cx="2138060" cy="31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7"/>
              </a:lnSpc>
            </a:pPr>
            <a:r>
              <a:rPr lang="en-US" spc="95" sz="1919">
                <a:solidFill>
                  <a:srgbClr val="FDFDFD"/>
                </a:solidFill>
                <a:latin typeface="DM Sans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50842" y="3369752"/>
            <a:ext cx="2227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pc="100" sz="2000">
                <a:solidFill>
                  <a:srgbClr val="FDFDFD"/>
                </a:solidFill>
                <a:latin typeface="DM Sans"/>
              </a:rPr>
              <a:t>01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621700" y="2293591"/>
            <a:ext cx="4744765" cy="1611629"/>
            <a:chOff x="0" y="0"/>
            <a:chExt cx="6326353" cy="2148839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6326353" cy="556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pc="-50" sz="2500">
                  <a:solidFill>
                    <a:srgbClr val="000000"/>
                  </a:solidFill>
                  <a:latin typeface="DM Sans Bold"/>
                </a:rPr>
                <a:t>Three Tasks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78907"/>
              <a:ext cx="6326353" cy="15699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Simple: Donate to a charity</a:t>
              </a:r>
            </a:p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Medium: Recurring donations</a:t>
              </a:r>
            </a:p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Complex: Download Tax Form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621700" y="1849091"/>
            <a:ext cx="222747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pc="100" sz="2000">
                <a:solidFill>
                  <a:srgbClr val="FDFDFD"/>
                </a:solidFill>
                <a:latin typeface="DM Sans"/>
              </a:rPr>
              <a:t>03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621700" y="7719068"/>
            <a:ext cx="6153132" cy="1959897"/>
            <a:chOff x="0" y="0"/>
            <a:chExt cx="8204176" cy="2613195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8204176" cy="492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4"/>
                </a:lnSpc>
              </a:pPr>
              <a:r>
                <a:rPr lang="en-US" spc="-44" sz="2224">
                  <a:solidFill>
                    <a:srgbClr val="000000"/>
                  </a:solidFill>
                  <a:latin typeface="DM Sans Bold"/>
                </a:rPr>
                <a:t>UI Changes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09864"/>
              <a:ext cx="8204176" cy="2103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Clarity for the Home Screen Tree and Portfolio icon.</a:t>
              </a:r>
            </a:p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Search bar in Browse.</a:t>
              </a:r>
            </a:p>
            <a:p>
              <a:pPr>
                <a:lnSpc>
                  <a:spcPts val="3220"/>
                </a:lnSpc>
              </a:pPr>
              <a:r>
                <a:rPr lang="en-US" sz="2300">
                  <a:solidFill>
                    <a:srgbClr val="404040"/>
                  </a:solidFill>
                  <a:latin typeface="DM Sans"/>
                </a:rPr>
                <a:t>Remove recurring donations.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621700" y="7337354"/>
            <a:ext cx="1982006" cy="29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91"/>
              </a:lnSpc>
            </a:pPr>
            <a:r>
              <a:rPr lang="en-US" spc="88" sz="1779">
                <a:solidFill>
                  <a:srgbClr val="FDFDFD"/>
                </a:solidFill>
                <a:latin typeface="DM Sans"/>
              </a:rPr>
              <a:t>05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D2D1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50842" y="3599284"/>
            <a:ext cx="471254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pc="-400" sz="8000">
                <a:solidFill>
                  <a:srgbClr val="000000"/>
                </a:solidFill>
                <a:latin typeface="DM Sans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5783802"/>
            <a:ext cx="7301527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737373"/>
                </a:solidFill>
                <a:latin typeface="DM Sans"/>
              </a:rPr>
              <a:t>https://hci.stanford.edu/courses/cs147/2022/wi/projects/SystemicJusticeAndEquity/theGivingTree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D2D1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50842" y="3263212"/>
            <a:ext cx="5182561" cy="337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pc="-400" sz="8000">
                <a:solidFill>
                  <a:srgbClr val="000000"/>
                </a:solidFill>
                <a:latin typeface="DM Sans Bold"/>
              </a:rPr>
              <a:t>Team Mission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82984" y="3823599"/>
            <a:ext cx="645674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pc="-60" sz="3000">
                <a:solidFill>
                  <a:srgbClr val="000000"/>
                </a:solidFill>
                <a:latin typeface="Now Bold"/>
              </a:rPr>
              <a:t>Our mission is to help donors donate easily and effectively to the causes they care about and track their donations over time.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50842" y="1799472"/>
            <a:ext cx="275472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AFA692"/>
                </a:solidFill>
                <a:latin typeface="DM Sans Bold"/>
              </a:rPr>
              <a:t>TheGivingTree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-2555957" y="5138738"/>
            <a:ext cx="10990000" cy="0"/>
          </a:xfrm>
          <a:prstGeom prst="line">
            <a:avLst/>
          </a:prstGeom>
          <a:ln cap="rnd" w="9525">
            <a:solidFill>
              <a:srgbClr val="D2D1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650842" y="4044950"/>
            <a:ext cx="5182561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00"/>
              </a:lnSpc>
            </a:pPr>
            <a:r>
              <a:rPr lang="en-US" spc="-400" sz="8000">
                <a:solidFill>
                  <a:srgbClr val="000000"/>
                </a:solidFill>
                <a:latin typeface="DM Sans Bold"/>
              </a:rPr>
              <a:t>Value Proposition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53002" y="4619625"/>
            <a:ext cx="645674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pc="-60" sz="3000">
                <a:solidFill>
                  <a:srgbClr val="000000"/>
                </a:solidFill>
                <a:latin typeface="Now Bold"/>
              </a:rPr>
              <a:t>Make your donations go further.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50842" y="1799472"/>
            <a:ext cx="275472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5C5A57"/>
                </a:solidFill>
                <a:latin typeface="DM Sans Bold"/>
              </a:rPr>
              <a:t>TheGivingTree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C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521445" y="1607241"/>
            <a:ext cx="5218938" cy="8229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11608" y="4276799"/>
            <a:ext cx="380945" cy="38094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312916"/>
            <a:ext cx="308711" cy="30871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4776642"/>
            <a:ext cx="308711" cy="30871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5238904"/>
            <a:ext cx="308711" cy="30871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7725" y="5701489"/>
            <a:ext cx="308711" cy="308711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-5400000">
            <a:off x="-2555957" y="5138737"/>
            <a:ext cx="1099000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965694" y="1793922"/>
            <a:ext cx="729360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50"/>
              </a:lnSpc>
            </a:pPr>
            <a:r>
              <a:rPr lang="en-US" spc="-475" sz="9500">
                <a:solidFill>
                  <a:srgbClr val="FDFDFD"/>
                </a:solidFill>
                <a:latin typeface="DM Sans Bold"/>
              </a:rPr>
              <a:t>Selected Interface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661061" y="1755422"/>
            <a:ext cx="3210184" cy="6420367"/>
            <a:chOff x="0" y="0"/>
            <a:chExt cx="3175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13"/>
              <a:stretch>
                <a:fillRect l="-99953" r="-99953" t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855915" y="4917980"/>
            <a:ext cx="640338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Balances display size for functionality &amp; allowing users to donate on-the-go.  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Familiar visual interface</a:t>
            </a:r>
          </a:p>
          <a:p>
            <a:pPr>
              <a:lnSpc>
                <a:spcPts val="3499"/>
              </a:lnSpc>
            </a:pP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545454"/>
                </a:solidFill>
                <a:latin typeface="DM Sans"/>
              </a:rPr>
              <a:t>Broader reach and increased accessibility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65694" y="4947602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545454"/>
                </a:solidFill>
                <a:latin typeface="League Spartan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65694" y="6236876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545454"/>
                </a:solidFill>
                <a:latin typeface="League Spartan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65694" y="7142725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545454"/>
                </a:solidFill>
                <a:latin typeface="League Spartan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794210" y="2298086"/>
            <a:ext cx="2438266" cy="367419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498966" y="2298086"/>
            <a:ext cx="2465134" cy="367419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304177" y="2298086"/>
            <a:ext cx="2453835" cy="3674191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124722" y="2298086"/>
            <a:ext cx="2462919" cy="367419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933727" y="2298086"/>
            <a:ext cx="2462919" cy="367419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5366376" y="6311527"/>
            <a:ext cx="2453931" cy="367419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90613" y="6311527"/>
            <a:ext cx="2460759" cy="367419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4471494" y="6311527"/>
            <a:ext cx="2463145" cy="367419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2535810" y="6311527"/>
            <a:ext cx="2460635" cy="3674191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9684201" y="6311527"/>
            <a:ext cx="2440521" cy="3674191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3683612" y="2298086"/>
            <a:ext cx="2415628" cy="367419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080306" y="3797620"/>
            <a:ext cx="739861" cy="337562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748974" y="3797620"/>
            <a:ext cx="739861" cy="33756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12182" y="3797620"/>
            <a:ext cx="739861" cy="33756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15989" y="3797620"/>
            <a:ext cx="739861" cy="337562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957569" y="7811061"/>
            <a:ext cx="739861" cy="337562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95949" y="7811061"/>
            <a:ext cx="739861" cy="337562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6218916" y="5849296"/>
            <a:ext cx="739861" cy="337562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987790" y="6077296"/>
            <a:ext cx="807843" cy="597803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26515" y="7811061"/>
            <a:ext cx="739861" cy="337562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1028700" y="738217"/>
            <a:ext cx="13600025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pc="-325" sz="6500">
                <a:solidFill>
                  <a:srgbClr val="000000"/>
                </a:solidFill>
                <a:latin typeface="DM Sans Bold"/>
              </a:rPr>
              <a:t>Low-Fi Prototype Structure 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962686" y="3797620"/>
            <a:ext cx="739861" cy="337562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20801" y="5796690"/>
            <a:ext cx="807843" cy="597803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1028700" y="1620867"/>
            <a:ext cx="6784765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pc="125" sz="2500">
                <a:solidFill>
                  <a:srgbClr val="B2C9DD"/>
                </a:solidFill>
                <a:latin typeface="DM Sans Bold"/>
              </a:rPr>
              <a:t>MARVEL APP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C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8217"/>
            <a:ext cx="13600025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pc="-325" sz="6500">
                <a:solidFill>
                  <a:srgbClr val="000000"/>
                </a:solidFill>
                <a:latin typeface="DM Sans Bold"/>
              </a:rPr>
              <a:t>Simple Task: Donate to a charity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03767" y="8201025"/>
            <a:ext cx="1187341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pc="-60" sz="3000">
                <a:solidFill>
                  <a:srgbClr val="545454"/>
                </a:solidFill>
                <a:latin typeface="DM Sans Italics"/>
              </a:rPr>
              <a:t>"Can you show me how you would go about donating $10 dollars to Ocean Alliance, an Animal Rights organization?"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2938" y="3293609"/>
            <a:ext cx="2198030" cy="33121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505619" y="3293609"/>
            <a:ext cx="2222250" cy="33121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034440" y="3293609"/>
            <a:ext cx="2212065" cy="331218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967655" y="3297506"/>
            <a:ext cx="2177623" cy="331218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23791" y="4645398"/>
            <a:ext cx="666964" cy="304302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533940" y="4645398"/>
            <a:ext cx="666964" cy="30430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22177" y="4645398"/>
            <a:ext cx="666964" cy="30430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85337" y="6734116"/>
            <a:ext cx="1353231" cy="25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3"/>
              </a:lnSpc>
            </a:pPr>
            <a:r>
              <a:rPr lang="en-US" spc="-30" sz="1516">
                <a:solidFill>
                  <a:srgbClr val="5C5A57"/>
                </a:solidFill>
                <a:latin typeface="DM Sans Bold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79851" y="6734116"/>
            <a:ext cx="1353231" cy="25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3"/>
              </a:lnSpc>
            </a:pPr>
            <a:r>
              <a:rPr lang="en-US" spc="-30" sz="1516">
                <a:solidFill>
                  <a:srgbClr val="5C5A57"/>
                </a:solidFill>
                <a:latin typeface="DM Sans Bold"/>
              </a:rPr>
              <a:t>Browse Causes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53098" y="6734116"/>
            <a:ext cx="1927293" cy="25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3"/>
              </a:lnSpc>
            </a:pPr>
            <a:r>
              <a:rPr lang="en-US" spc="-30" sz="1516">
                <a:solidFill>
                  <a:srgbClr val="5C5A57"/>
                </a:solidFill>
                <a:latin typeface="DM Sans Bold"/>
              </a:rPr>
              <a:t>Browse Charities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25788" y="6734116"/>
            <a:ext cx="2429370" cy="25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3"/>
              </a:lnSpc>
            </a:pPr>
            <a:r>
              <a:rPr lang="en-US" spc="-30" sz="1516">
                <a:solidFill>
                  <a:srgbClr val="5C5A57"/>
                </a:solidFill>
                <a:latin typeface="DM Sans Bold"/>
              </a:rPr>
              <a:t>Charity for Animal Rights 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511510" y="3297506"/>
            <a:ext cx="2219971" cy="3311761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3043428" y="3297506"/>
            <a:ext cx="2219971" cy="331176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049528" y="4649122"/>
            <a:ext cx="666879" cy="30426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76760" y="4649122"/>
            <a:ext cx="666879" cy="30426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5586410" y="3297506"/>
            <a:ext cx="2211869" cy="331176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29886" y="4649122"/>
            <a:ext cx="666879" cy="304264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0814283" y="6734532"/>
            <a:ext cx="1614425" cy="25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9"/>
              </a:lnSpc>
            </a:pPr>
            <a:r>
              <a:rPr lang="en-US" spc="-30" sz="1513">
                <a:solidFill>
                  <a:srgbClr val="5C5A57"/>
                </a:solidFill>
                <a:latin typeface="DM Sans Bold"/>
              </a:rPr>
              <a:t>Donation Options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231483" y="6734532"/>
            <a:ext cx="1923817" cy="25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9"/>
              </a:lnSpc>
            </a:pPr>
            <a:r>
              <a:rPr lang="en-US" spc="-30" sz="1513">
                <a:solidFill>
                  <a:srgbClr val="5C5A57"/>
                </a:solidFill>
                <a:latin typeface="DM Sans Bold"/>
              </a:rPr>
              <a:t>Choose $10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500074" y="6734532"/>
            <a:ext cx="2424989" cy="25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9"/>
              </a:lnSpc>
            </a:pPr>
            <a:r>
              <a:rPr lang="en-US" spc="-30" sz="1513">
                <a:solidFill>
                  <a:srgbClr val="5C5A57"/>
                </a:solidFill>
                <a:latin typeface="DM Sans Bold"/>
              </a:rPr>
              <a:t>Thank You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C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8217"/>
            <a:ext cx="15584552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pc="-325" sz="6500">
                <a:solidFill>
                  <a:srgbClr val="000000"/>
                </a:solidFill>
                <a:latin typeface="DM Sans Bold"/>
              </a:rPr>
              <a:t>Medium Task: Set Up Recurring Donations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83835" y="8696325"/>
            <a:ext cx="1292032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pc="-60" sz="3000">
                <a:solidFill>
                  <a:srgbClr val="545454"/>
                </a:solidFill>
                <a:latin typeface="DM Sans Italics"/>
              </a:rPr>
              <a:t>"Can you show me how you would set up recurring donations to Ocean Alliance for every Monday up to and including March 12th?"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801692" y="2719943"/>
            <a:ext cx="3249165" cy="484711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5558568" y="2719943"/>
            <a:ext cx="3219616" cy="484711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776467" y="4698178"/>
            <a:ext cx="976049" cy="44532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253253" y="7725718"/>
            <a:ext cx="2346043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pc="-44" sz="2200">
                <a:solidFill>
                  <a:srgbClr val="5C5A57"/>
                </a:solidFill>
                <a:latin typeface="DM Sans Bold"/>
              </a:rPr>
              <a:t>Donation Options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0554" y="7725718"/>
            <a:ext cx="2795645" cy="77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pc="-44" sz="2200">
                <a:solidFill>
                  <a:srgbClr val="5C5A57"/>
                </a:solidFill>
                <a:latin typeface="DM Sans Bold"/>
              </a:rPr>
              <a:t>Choose Donation Frequency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89316" y="7725718"/>
            <a:ext cx="352393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pc="-44" sz="2200">
                <a:solidFill>
                  <a:srgbClr val="5C5A57"/>
                </a:solidFill>
                <a:latin typeface="DM Sans Bold"/>
              </a:rPr>
              <a:t>Thank You 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232631" y="2719943"/>
            <a:ext cx="3237307" cy="484711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9424048" y="2719943"/>
            <a:ext cx="3246152" cy="484711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95378" y="4698178"/>
            <a:ext cx="1063081" cy="48503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24298" y="4698178"/>
            <a:ext cx="1063081" cy="485031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9649301" y="7725718"/>
            <a:ext cx="2795645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pc="-44" sz="2200">
                <a:solidFill>
                  <a:srgbClr val="5C5A57"/>
                </a:solidFill>
                <a:latin typeface="DM Sans Bold"/>
              </a:rPr>
              <a:t>Confirm Choice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C9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8217"/>
            <a:ext cx="15052810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spc="-325" sz="6500">
                <a:solidFill>
                  <a:srgbClr val="000000"/>
                </a:solidFill>
                <a:latin typeface="DM Sans Bold"/>
              </a:rPr>
              <a:t>Complex Task: Download Tax Form 8283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83835" y="8696325"/>
            <a:ext cx="1292032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pc="-60" sz="3000">
                <a:solidFill>
                  <a:srgbClr val="545454"/>
                </a:solidFill>
                <a:latin typeface="DM Sans Italics"/>
              </a:rPr>
              <a:t>"Can you show me how you would go about finding and downloading the Tax Form 8283 for Charitable Donations?"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54861" y="7725718"/>
            <a:ext cx="196293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pc="-44" sz="2200">
                <a:solidFill>
                  <a:srgbClr val="5C5A57"/>
                </a:solidFill>
                <a:latin typeface="DM Sans Bold"/>
              </a:rPr>
              <a:t>Home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21525" y="7725718"/>
            <a:ext cx="2795645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pc="-44" sz="2200">
                <a:solidFill>
                  <a:srgbClr val="5C5A57"/>
                </a:solidFill>
                <a:latin typeface="DM Sans Bold"/>
              </a:rPr>
              <a:t>Portfolio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73534" y="7725718"/>
            <a:ext cx="3523936" cy="3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pc="-44" sz="2200">
                <a:solidFill>
                  <a:srgbClr val="5C5A57"/>
                </a:solidFill>
                <a:latin typeface="DM Sans Bold"/>
              </a:rPr>
              <a:t>Tax Form 8283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771112" y="2755633"/>
            <a:ext cx="3169271" cy="4775733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539512" y="2755633"/>
            <a:ext cx="3198508" cy="477573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315280" y="2755633"/>
            <a:ext cx="3201609" cy="4775733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86113" y="4704736"/>
            <a:ext cx="961675" cy="43876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94774" y="4704736"/>
            <a:ext cx="961675" cy="4387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56544" y="5568184"/>
            <a:ext cx="1484488" cy="216776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43627" y="2403116"/>
            <a:ext cx="1400746" cy="205683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355813" y="5520470"/>
            <a:ext cx="1385483" cy="205683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71916" y="2258498"/>
            <a:ext cx="1418392" cy="205683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00435" y="2410921"/>
            <a:ext cx="1381561" cy="207234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751617" y="1340168"/>
            <a:ext cx="6784765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pc="125" sz="2500">
                <a:solidFill>
                  <a:srgbClr val="B2C9DD"/>
                </a:solidFill>
                <a:latin typeface="DM Sans Bold"/>
              </a:rPr>
              <a:t>PARTICIPANTS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81112" y="352107"/>
            <a:ext cx="12125775" cy="10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pc="-365" sz="7300">
                <a:solidFill>
                  <a:srgbClr val="000000"/>
                </a:solidFill>
                <a:latin typeface="DM Sans Bold"/>
              </a:rPr>
              <a:t>Experimental Method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50623" y="4732099"/>
            <a:ext cx="3660979" cy="1742785"/>
            <a:chOff x="0" y="0"/>
            <a:chExt cx="4881305" cy="232371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4881305" cy="449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pc="-40" sz="2000">
                  <a:solidFill>
                    <a:srgbClr val="000000"/>
                  </a:solidFill>
                  <a:latin typeface="DM Sans Bold"/>
                </a:rPr>
                <a:t>P1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64224"/>
              <a:ext cx="4881305" cy="185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50s, East-Asian male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G</a:t>
              </a:r>
              <a:r>
                <a:rPr lang="en-US" sz="2000">
                  <a:solidFill>
                    <a:srgbClr val="737373"/>
                  </a:solidFill>
                  <a:latin typeface="DM Sans"/>
                </a:rPr>
                <a:t>eo-engineer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Less familiar with technology Does not donate very often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218065" y="7994071"/>
            <a:ext cx="3660979" cy="1742785"/>
            <a:chOff x="0" y="0"/>
            <a:chExt cx="4881305" cy="232371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4881305" cy="449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pc="-40" sz="2000">
                  <a:solidFill>
                    <a:srgbClr val="000000"/>
                  </a:solidFill>
                  <a:latin typeface="DM Sans Bold"/>
                </a:rPr>
                <a:t>P2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64224"/>
              <a:ext cx="4881305" cy="185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Late 20s, Latino male 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B</a:t>
              </a:r>
              <a:r>
                <a:rPr lang="en-US" sz="2000">
                  <a:solidFill>
                    <a:srgbClr val="737373"/>
                  </a:solidFill>
                  <a:latin typeface="DM Sans"/>
                </a:rPr>
                <a:t>artender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Very familiar with technology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D</a:t>
              </a:r>
              <a:r>
                <a:rPr lang="en-US" sz="2000">
                  <a:solidFill>
                    <a:srgbClr val="737373"/>
                  </a:solidFill>
                  <a:latin typeface="DM Sans"/>
                </a:rPr>
                <a:t>oes not donate very often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323036" y="4876716"/>
            <a:ext cx="3660979" cy="1742785"/>
            <a:chOff x="0" y="0"/>
            <a:chExt cx="4881305" cy="232371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4881305" cy="449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pc="-40" sz="2000">
                  <a:solidFill>
                    <a:srgbClr val="000000"/>
                  </a:solidFill>
                  <a:latin typeface="DM Sans Bold"/>
                </a:rPr>
                <a:t>P3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64224"/>
              <a:ext cx="4881305" cy="185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Early 20s, White male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Stanford student 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Very familiar with technology Does not donate very often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98201" y="7994071"/>
            <a:ext cx="4201174" cy="1742785"/>
            <a:chOff x="0" y="0"/>
            <a:chExt cx="5601565" cy="232371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5601565" cy="449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pc="-40" sz="2000">
                  <a:solidFill>
                    <a:srgbClr val="000000"/>
                  </a:solidFill>
                  <a:latin typeface="DM Sans Bold"/>
                </a:rPr>
                <a:t>P4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64224"/>
              <a:ext cx="5601565" cy="185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40s, White female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S</a:t>
              </a:r>
              <a:r>
                <a:rPr lang="en-US" sz="2000">
                  <a:solidFill>
                    <a:srgbClr val="737373"/>
                  </a:solidFill>
                  <a:latin typeface="DM Sans"/>
                </a:rPr>
                <a:t>ocial worker 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Medium familiarity with technology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Donates very often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323131" y="4836808"/>
            <a:ext cx="3936169" cy="1742785"/>
            <a:chOff x="0" y="0"/>
            <a:chExt cx="5248225" cy="232371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5248225" cy="449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pc="-40" sz="2000">
                  <a:solidFill>
                    <a:srgbClr val="000000"/>
                  </a:solidFill>
                  <a:latin typeface="DM Sans Bold"/>
                </a:rPr>
                <a:t>P5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464224"/>
              <a:ext cx="5248225" cy="1859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20s, East-Asian female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College Student</a:t>
              </a:r>
              <a:r>
                <a:rPr lang="en-US" sz="2000">
                  <a:solidFill>
                    <a:srgbClr val="737373"/>
                  </a:solidFill>
                  <a:latin typeface="DM Sans"/>
                </a:rPr>
                <a:t> 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Very</a:t>
              </a:r>
              <a:r>
                <a:rPr lang="en-US" sz="2000">
                  <a:solidFill>
                    <a:srgbClr val="737373"/>
                  </a:solidFill>
                  <a:latin typeface="DM Sans"/>
                </a:rPr>
                <a:t> familiar with technology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737373"/>
                  </a:solidFill>
                  <a:latin typeface="DM Sans"/>
                </a:rPr>
                <a:t>Does not donate very often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DAE3RbRubL8</dc:identifier>
  <dcterms:modified xsi:type="dcterms:W3CDTF">2011-08-01T06:04:30Z</dcterms:modified>
  <cp:revision>1</cp:revision>
  <dc:title>CS 147 A5</dc:title>
</cp:coreProperties>
</file>