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9" r:id="rId3"/>
    <p:sldId id="423" r:id="rId4"/>
    <p:sldId id="420" r:id="rId5"/>
    <p:sldId id="421" r:id="rId6"/>
    <p:sldId id="422" r:id="rId7"/>
    <p:sldId id="424" r:id="rId8"/>
    <p:sldId id="425" r:id="rId9"/>
    <p:sldId id="426" r:id="rId10"/>
    <p:sldId id="428" r:id="rId11"/>
    <p:sldId id="429" r:id="rId12"/>
    <p:sldId id="430" r:id="rId13"/>
    <p:sldId id="431" r:id="rId14"/>
    <p:sldId id="432" r:id="rId15"/>
    <p:sldId id="433" r:id="rId16"/>
    <p:sldId id="435" r:id="rId17"/>
    <p:sldId id="434" r:id="rId18"/>
    <p:sldId id="42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194" autoAdjust="0"/>
    <p:restoredTop sz="94704" autoAdjust="0"/>
  </p:normalViewPr>
  <p:slideViewPr>
    <p:cSldViewPr>
      <p:cViewPr>
        <p:scale>
          <a:sx n="100" d="100"/>
          <a:sy n="100" d="100"/>
        </p:scale>
        <p:origin x="-116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utom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mlg-ulb/creditcardfraud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3.nd.edu/~dial/publications/chawla2005data.pdf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janiobachmann/credit-fraud-dealing-with-imbalanced-datasets" TargetMode="Externa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janiobachmann/credit-fraud-dealing-with-imbalanced-datase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2400" dirty="0"/>
              <a:t>Final Project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Credit </a:t>
            </a:r>
            <a:r>
              <a:rPr lang="en-US" altLang="en-US" sz="3200" dirty="0"/>
              <a:t>Card Fraud </a:t>
            </a:r>
            <a:r>
              <a:rPr lang="en-US" altLang="en-US" sz="3200" dirty="0" smtClean="0"/>
              <a:t>Detection:</a:t>
            </a:r>
            <a:br>
              <a:rPr lang="en-US" altLang="en-US" sz="3200" dirty="0" smtClean="0"/>
            </a:br>
            <a:r>
              <a:rPr lang="en-US" altLang="en-US" sz="3200" dirty="0" smtClean="0"/>
              <a:t>A Simple Neural Network compared to Google’s AutoML Service</a:t>
            </a:r>
            <a:r>
              <a:rPr lang="en-US" altLang="en-US" sz="3200" b="1" dirty="0"/>
              <a:t/>
            </a:r>
            <a:br>
              <a:rPr lang="en-US" altLang="en-US" sz="3200" b="1" dirty="0"/>
            </a:br>
            <a:r>
              <a:rPr lang="en-US" altLang="en-US" sz="3200" b="1" dirty="0"/>
              <a:t/>
            </a: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Brito, Rafael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E-89 Deep Learning, Spring  2019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 ran it on AutoML (Step 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Loaded </a:t>
            </a:r>
            <a:r>
              <a:rPr lang="en-US" u="sng" dirty="0" smtClean="0"/>
              <a:t>entire Dataset </a:t>
            </a:r>
            <a:r>
              <a:rPr lang="en-US" u="sng" dirty="0" smtClean="0"/>
              <a:t>on </a:t>
            </a:r>
            <a:r>
              <a:rPr lang="en-US" u="sng" dirty="0" err="1" smtClean="0"/>
              <a:t>Bigquery</a:t>
            </a:r>
            <a:r>
              <a:rPr lang="en-US" u="sng" dirty="0" smtClean="0"/>
              <a:t>: PURPOSELY NO PRE-PROCESSING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3750197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47800"/>
            <a:ext cx="3849701" cy="424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3884964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 ran it on AutoML (Step 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Follow the Flow of AutoML: Import Data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4563572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9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 ran it on AutoML (Step 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Follow the Flow of AutoML: Select the Target (in this case, “Class”)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5486400" cy="367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163" y="1828800"/>
            <a:ext cx="3017094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 ran it on AutoML (Step 4)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Follow the Flow of AutoML: Analyze. </a:t>
            </a:r>
          </a:p>
          <a:p>
            <a:pPr marL="0" indent="0">
              <a:buNone/>
            </a:pPr>
            <a:r>
              <a:rPr lang="en-US" u="sng" dirty="0" smtClean="0"/>
              <a:t>It took 30 minutes and generated correlation features</a:t>
            </a:r>
            <a:r>
              <a:rPr lang="en-US" u="sng" dirty="0" smtClean="0"/>
              <a:t>. ISSUE: </a:t>
            </a:r>
            <a:r>
              <a:rPr lang="en-US" u="sng" dirty="0" smtClean="0"/>
              <a:t>The differences from our home-grown solution were considered: V7, V3 and V5 showed as per Google. V2, V4, v11 did not show.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 ran it on AutoML (Step 5)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Follow the Flow of AutoML: Training. It took 5 hours to be </a:t>
            </a:r>
            <a:r>
              <a:rPr lang="en-US" u="sng" dirty="0" smtClean="0"/>
              <a:t>completed (first 6 hours are free).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5486400" cy="326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886200"/>
            <a:ext cx="3505200" cy="251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 ran it on AutoML (Step 6)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Follow the Flow of AutoML:  Evaluate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657600"/>
            <a:ext cx="4030910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" y="1447800"/>
            <a:ext cx="9144000" cy="18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600"/>
          </a:xfrm>
        </p:spPr>
        <p:txBody>
          <a:bodyPr/>
          <a:lstStyle/>
          <a:p>
            <a:r>
              <a:rPr lang="en-US" dirty="0" smtClean="0"/>
              <a:t>Google AutoML was better on false positives (0% versus 4.5%)</a:t>
            </a:r>
          </a:p>
          <a:p>
            <a:endParaRPr lang="en-US" dirty="0"/>
          </a:p>
          <a:p>
            <a:r>
              <a:rPr lang="en-US" dirty="0" smtClean="0"/>
              <a:t>Home-grown Simple </a:t>
            </a:r>
            <a:r>
              <a:rPr lang="en-US" dirty="0" smtClean="0"/>
              <a:t>NN was much better on false negatives (4% versus 23%)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Lots of) </a:t>
            </a:r>
            <a:r>
              <a:rPr lang="en-US" dirty="0" smtClean="0"/>
              <a:t>Room </a:t>
            </a:r>
            <a:r>
              <a:rPr lang="en-US" dirty="0" smtClean="0"/>
              <a:t>to improve on both solutions:</a:t>
            </a:r>
            <a:endParaRPr lang="en-US" dirty="0"/>
          </a:p>
          <a:p>
            <a:pPr lvl="1"/>
            <a:r>
              <a:rPr lang="en-US" dirty="0" smtClean="0"/>
              <a:t>On Google AutoML: training with subsample with 50/50 for fraud</a:t>
            </a:r>
          </a:p>
          <a:p>
            <a:pPr lvl="1"/>
            <a:r>
              <a:rPr lang="en-US" dirty="0" smtClean="0"/>
              <a:t>On Simple RNN: Using </a:t>
            </a:r>
            <a:r>
              <a:rPr lang="en-US" dirty="0" smtClean="0"/>
              <a:t>SMOTE technique and/or </a:t>
            </a:r>
            <a:r>
              <a:rPr lang="en-US" dirty="0" smtClean="0"/>
              <a:t>more elaborate Neural Network models</a:t>
            </a:r>
          </a:p>
          <a:p>
            <a:endParaRPr lang="en-US" dirty="0" smtClean="0"/>
          </a:p>
          <a:p>
            <a:r>
              <a:rPr lang="en-US" dirty="0" smtClean="0"/>
              <a:t>Although 23% on false negatives is a bad score, keep in mind there was “</a:t>
            </a:r>
            <a:r>
              <a:rPr lang="en-US" dirty="0" smtClean="0"/>
              <a:t>zero” coding and “zero” </a:t>
            </a:r>
            <a:r>
              <a:rPr lang="en-US" dirty="0" smtClean="0"/>
              <a:t>data pre</a:t>
            </a:r>
            <a:r>
              <a:rPr lang="en-US" dirty="0" smtClean="0"/>
              <a:t>-processing </a:t>
            </a:r>
            <a:r>
              <a:rPr lang="en-US" dirty="0" smtClean="0"/>
              <a:t>on Google AutoML. If Google improves the processing of imbalanced data, it will show a </a:t>
            </a:r>
            <a:r>
              <a:rPr lang="en-US" dirty="0" smtClean="0"/>
              <a:t>strong option for corporations to quickly deploy and use ML models without any know-how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6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Bonus: Easy Deployment of the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With AutoML, the model can be automatically deployed and accessible from the internet as a </a:t>
            </a:r>
            <a:r>
              <a:rPr lang="en-US" u="sng" dirty="0" err="1" smtClean="0"/>
              <a:t>microservice</a:t>
            </a:r>
            <a:r>
              <a:rPr lang="en-US" u="sng" dirty="0" smtClean="0"/>
              <a:t> over REST </a:t>
            </a:r>
            <a:r>
              <a:rPr lang="en-US" u="sng" dirty="0" smtClean="0"/>
              <a:t>API, requiring “zero” </a:t>
            </a:r>
            <a:r>
              <a:rPr lang="en-US" u="sng" dirty="0" err="1" smtClean="0"/>
              <a:t>instrastructure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486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</a:t>
            </a:r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following links, I created videos to explain this use case:</a:t>
            </a:r>
          </a:p>
          <a:p>
            <a:endParaRPr lang="en-US" dirty="0"/>
          </a:p>
          <a:p>
            <a:r>
              <a:rPr lang="en-US" dirty="0" smtClean="0"/>
              <a:t>Two </a:t>
            </a:r>
            <a:r>
              <a:rPr lang="en-US" dirty="0"/>
              <a:t>minute (</a:t>
            </a:r>
            <a:r>
              <a:rPr lang="en-US" dirty="0" smtClean="0"/>
              <a:t>short video, high-level)</a:t>
            </a:r>
            <a:r>
              <a:rPr lang="en-US" dirty="0"/>
              <a:t>: https://</a:t>
            </a:r>
            <a:r>
              <a:rPr lang="en-US" dirty="0" err="1"/>
              <a:t>youtu.be</a:t>
            </a:r>
            <a:r>
              <a:rPr lang="en-US" dirty="0"/>
              <a:t>/LL-xICch1d8</a:t>
            </a:r>
          </a:p>
          <a:p>
            <a:r>
              <a:rPr lang="en-US" dirty="0"/>
              <a:t>15 minutes (</a:t>
            </a:r>
            <a:r>
              <a:rPr lang="en-US" dirty="0" smtClean="0"/>
              <a:t>long video, more details)</a:t>
            </a:r>
            <a:r>
              <a:rPr lang="en-US" dirty="0"/>
              <a:t>: https://</a:t>
            </a:r>
            <a:r>
              <a:rPr lang="en-US" dirty="0" err="1"/>
              <a:t>youtu.be</a:t>
            </a:r>
            <a:r>
              <a:rPr lang="en-US" dirty="0"/>
              <a:t>/R27Q3H0rRk4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7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Cloud Platform AutoML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>
                <a:hlinkClick r:id="rId2"/>
              </a:rPr>
              <a:t>https://cloud.google.com/automl</a:t>
            </a:r>
            <a:r>
              <a:rPr lang="en-US" u="sng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458200" cy="1432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29000"/>
            <a:ext cx="7848600" cy="1289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 and Rationale of Case Study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Banks are required to continuously </a:t>
            </a:r>
            <a:r>
              <a:rPr lang="en-US" dirty="0" smtClean="0"/>
              <a:t>develop/deploy technology to </a:t>
            </a:r>
            <a:r>
              <a:rPr lang="en-US" dirty="0"/>
              <a:t>detect fraud more accurately.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same corporations do not have necessarily know-how and/or agility (time-to-market) to deploy state-of-the-art Machine Learning models.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Currently there are solutions that require minimum effort to develop/deploy Machine Learning models such as the newest </a:t>
            </a:r>
            <a:r>
              <a:rPr lang="en-US" dirty="0"/>
              <a:t>AutoML service (Beta) from Google Cloud Platform (GCP).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This case study compares the efficacy of </a:t>
            </a:r>
            <a:r>
              <a:rPr lang="en-US" dirty="0" smtClean="0"/>
              <a:t>credit card fraud </a:t>
            </a:r>
            <a:r>
              <a:rPr lang="en-US" dirty="0"/>
              <a:t>detection between a </a:t>
            </a:r>
            <a:r>
              <a:rPr lang="en-US" dirty="0" err="1"/>
              <a:t>Keras</a:t>
            </a:r>
            <a:r>
              <a:rPr lang="en-US" dirty="0"/>
              <a:t> “home-grown” Simple </a:t>
            </a:r>
            <a:r>
              <a:rPr lang="en-US" dirty="0" smtClean="0"/>
              <a:t>Neural Network versus AutoML.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</a:t>
            </a:r>
            <a:r>
              <a:rPr lang="en-US" altLang="en-US" sz="1200" dirty="0" err="1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7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Card Fraud Dataset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Public Dataset: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://www.kaggle.com/mlg-ulb/</a:t>
            </a:r>
            <a:r>
              <a:rPr lang="en-US" u="sng" dirty="0" smtClean="0">
                <a:hlinkClick r:id="rId2"/>
              </a:rPr>
              <a:t>creditcardfraud</a:t>
            </a:r>
            <a:r>
              <a:rPr lang="en-US" u="sng" dirty="0" smtClean="0"/>
              <a:t> </a:t>
            </a:r>
            <a:r>
              <a:rPr lang="en-US" dirty="0"/>
              <a:t> </a:t>
            </a:r>
            <a:r>
              <a:rPr lang="en-US" dirty="0" smtClean="0"/>
              <a:t>with 66MB compressed, 150MB uncompressed.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is transactions made </a:t>
            </a:r>
            <a:r>
              <a:rPr lang="en-US" dirty="0"/>
              <a:t>by credit cards in September 2013 by </a:t>
            </a:r>
            <a:r>
              <a:rPr lang="en-US" dirty="0" err="1"/>
              <a:t>european</a:t>
            </a:r>
            <a:r>
              <a:rPr lang="en-US" dirty="0"/>
              <a:t> cardholders. </a:t>
            </a:r>
            <a:r>
              <a:rPr lang="en-US" dirty="0" smtClean="0"/>
              <a:t>The </a:t>
            </a:r>
            <a:r>
              <a:rPr lang="en-US" dirty="0"/>
              <a:t>dataset is highly unbalanced, 492 frauds out of 284,807 </a:t>
            </a:r>
            <a:r>
              <a:rPr lang="en-US" dirty="0" smtClean="0"/>
              <a:t>transactions with frauds </a:t>
            </a:r>
            <a:r>
              <a:rPr lang="en-US" dirty="0"/>
              <a:t>account for 0.172% of all transactions.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confidentiality purposes most of features are not identified - they are labeled as V1, V2,.., V28 </a:t>
            </a:r>
            <a:r>
              <a:rPr lang="mr-IN" dirty="0" smtClean="0"/>
              <a:t>–</a:t>
            </a:r>
            <a:r>
              <a:rPr lang="en-US" dirty="0" smtClean="0"/>
              <a:t> and their values are already normalized.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“Time” and “Amount” features are not scaled/normalized.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</a:t>
            </a:r>
            <a:r>
              <a:rPr lang="en-US" altLang="en-US" sz="1200" dirty="0" err="1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48200"/>
            <a:ext cx="6489700" cy="17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Imbalanced Dataset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276600"/>
          </a:xfrm>
        </p:spPr>
        <p:txBody>
          <a:bodyPr/>
          <a:lstStyle/>
          <a:p>
            <a:r>
              <a:rPr lang="en-US" dirty="0" smtClean="0"/>
              <a:t>Imbalanced dataset requires some extra attention;</a:t>
            </a:r>
          </a:p>
          <a:p>
            <a:endParaRPr lang="en-US" dirty="0"/>
          </a:p>
          <a:p>
            <a:r>
              <a:rPr lang="en-US" dirty="0" smtClean="0"/>
              <a:t>Only </a:t>
            </a:r>
            <a:r>
              <a:rPr lang="en-US" dirty="0"/>
              <a:t>0.172% of all </a:t>
            </a:r>
            <a:r>
              <a:rPr lang="en-US" dirty="0" smtClean="0"/>
              <a:t>transactions are positive for fraud: not advisable to train </a:t>
            </a:r>
            <a:r>
              <a:rPr lang="en-US" dirty="0"/>
              <a:t>using the dataset “as is” </a:t>
            </a:r>
            <a:r>
              <a:rPr lang="en-US" dirty="0" smtClean="0"/>
              <a:t>(model will be biased to negative for fraud).</a:t>
            </a:r>
          </a:p>
          <a:p>
            <a:endParaRPr lang="en-US" dirty="0"/>
          </a:p>
          <a:p>
            <a:r>
              <a:rPr lang="en-US" dirty="0" smtClean="0"/>
              <a:t>For best results, </a:t>
            </a:r>
            <a:r>
              <a:rPr lang="en-US" dirty="0"/>
              <a:t>we need to create subsample with a 50/50 ratio of fraud and non-fraud </a:t>
            </a:r>
            <a:r>
              <a:rPr lang="en-US" dirty="0" smtClean="0"/>
              <a:t>transactions and use for training.</a:t>
            </a:r>
          </a:p>
          <a:p>
            <a:endParaRPr lang="en-US" dirty="0"/>
          </a:p>
          <a:p>
            <a:r>
              <a:rPr lang="en-US" dirty="0" smtClean="0"/>
              <a:t>Confusion </a:t>
            </a:r>
            <a:r>
              <a:rPr lang="en-US" dirty="0"/>
              <a:t>matrix </a:t>
            </a:r>
            <a:r>
              <a:rPr lang="en-US" dirty="0" smtClean="0"/>
              <a:t>is a key metric for imbalanced </a:t>
            </a:r>
            <a:r>
              <a:rPr lang="en-US" dirty="0"/>
              <a:t>dataset (</a:t>
            </a:r>
            <a:r>
              <a:rPr lang="en-US" dirty="0">
                <a:hlinkClick r:id="rId2"/>
              </a:rPr>
              <a:t>https://www3.nd.edu/~dial/publications/</a:t>
            </a:r>
            <a:r>
              <a:rPr lang="en-US" dirty="0" smtClean="0">
                <a:hlinkClick r:id="rId2"/>
              </a:rPr>
              <a:t>chawla2005data.pdf</a:t>
            </a:r>
            <a:r>
              <a:rPr lang="en-US" dirty="0" smtClean="0"/>
              <a:t>)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</a:t>
            </a:r>
            <a:r>
              <a:rPr lang="en-US" altLang="en-US" sz="1200" dirty="0" err="1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114800"/>
            <a:ext cx="30226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Pre-Processing Dataset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9600"/>
          </a:xfrm>
        </p:spPr>
        <p:txBody>
          <a:bodyPr/>
          <a:lstStyle/>
          <a:p>
            <a:r>
              <a:rPr lang="en-US" dirty="0" smtClean="0"/>
              <a:t>Scaled “Amount” and “Time</a:t>
            </a:r>
            <a:r>
              <a:rPr lang="en-US" dirty="0"/>
              <a:t>” used </a:t>
            </a:r>
            <a:r>
              <a:rPr lang="en-US" dirty="0" err="1" smtClean="0"/>
              <a:t>sklearn</a:t>
            </a:r>
            <a:r>
              <a:rPr lang="en-US" dirty="0"/>
              <a:t> </a:t>
            </a:r>
            <a:r>
              <a:rPr lang="en-US" dirty="0" err="1"/>
              <a:t>RobustScaler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47800"/>
            <a:ext cx="2667000" cy="2540000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09600" y="419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Created a subset </a:t>
            </a:r>
            <a:r>
              <a:rPr lang="en-US" dirty="0" err="1" smtClean="0"/>
              <a:t>undersample</a:t>
            </a:r>
            <a:r>
              <a:rPr lang="en-US" dirty="0" smtClean="0"/>
              <a:t> with 984 </a:t>
            </a:r>
            <a:r>
              <a:rPr lang="en-US" dirty="0" err="1" smtClean="0"/>
              <a:t>entried</a:t>
            </a:r>
            <a:r>
              <a:rPr lang="en-US" dirty="0" smtClean="0"/>
              <a:t>, 50% with fraud and 50% non-fraud. </a:t>
            </a:r>
            <a:r>
              <a:rPr lang="en-US" dirty="0"/>
              <a:t>Saved as </a:t>
            </a:r>
            <a:r>
              <a:rPr lang="en-US" dirty="0" err="1"/>
              <a:t>creditcard</a:t>
            </a:r>
            <a:r>
              <a:rPr lang="en-US" dirty="0"/>
              <a:t>-subset-</a:t>
            </a:r>
            <a:r>
              <a:rPr lang="en-US" dirty="0" err="1"/>
              <a:t>distributed.csv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800600"/>
            <a:ext cx="2730500" cy="17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9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Interpreting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9600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>
                <a:hlinkClick r:id="rId2"/>
              </a:rPr>
              <a:t>https://www.kaggle.com/janiobachmann/credit-fraud-dealing-with-imbalanced-</a:t>
            </a:r>
            <a:r>
              <a:rPr lang="en-US" dirty="0" smtClean="0">
                <a:hlinkClick r:id="rId2"/>
              </a:rPr>
              <a:t>datasets</a:t>
            </a:r>
            <a:r>
              <a:rPr lang="en-US" dirty="0"/>
              <a:t> </a:t>
            </a:r>
            <a:r>
              <a:rPr lang="en-US" dirty="0" smtClean="0"/>
              <a:t>for reference.</a:t>
            </a:r>
          </a:p>
          <a:p>
            <a:endParaRPr lang="en-US" dirty="0"/>
          </a:p>
          <a:p>
            <a:r>
              <a:rPr lang="en-US" dirty="0"/>
              <a:t>Correlation </a:t>
            </a:r>
            <a:r>
              <a:rPr lang="en-US" dirty="0" smtClean="0"/>
              <a:t>Matrix with </a:t>
            </a:r>
            <a:r>
              <a:rPr lang="en-US" dirty="0" err="1" smtClean="0"/>
              <a:t>seaborn</a:t>
            </a:r>
            <a:r>
              <a:rPr lang="en-US" dirty="0" smtClean="0"/>
              <a:t>: </a:t>
            </a:r>
            <a:r>
              <a:rPr lang="en-US" dirty="0"/>
              <a:t>V17, V14, V12 and V10 are negatively correlated. V2, V4, V11, and V19 are positively correlated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ATTENTION: Correlation Matrix must be done using the under sample (not the entire dataset)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105400"/>
            <a:ext cx="7404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3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Neural Network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9600"/>
          </a:xfrm>
        </p:spPr>
        <p:txBody>
          <a:bodyPr/>
          <a:lstStyle/>
          <a:p>
            <a:r>
              <a:rPr lang="en-US" dirty="0" smtClean="0"/>
              <a:t>Since the goal is compare with Google AutoML, we opted to a simple neural network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://www.kaggle.com/janiobachmann/credit-fraud-dealing-with-imbalanced-datasets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Remembering the training sample is extremely small: it took seconds to be completed on 2013 Mac Air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724400"/>
            <a:ext cx="4699000" cy="17943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00400"/>
            <a:ext cx="7073900" cy="116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495800"/>
            <a:ext cx="8229600" cy="2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9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of Simple Neural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</a:t>
            </a:r>
            <a:r>
              <a:rPr lang="en-US" altLang="en-US" sz="1200" dirty="0" err="1" smtClean="0">
                <a:solidFill>
                  <a:srgbClr val="898989"/>
                </a:solidFill>
              </a:rPr>
              <a:t>rafaelbrito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4604455" cy="2971800"/>
          </a:xfrm>
          <a:prstGeom prst="rect">
            <a:avLst/>
          </a:prstGeom>
        </p:spPr>
      </p:pic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533400" y="4800600"/>
            <a:ext cx="472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There were 2482 false positives (4.5%) and 4 false negative (4%).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657600"/>
            <a:ext cx="364399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10803</TotalTime>
  <Words>990</Words>
  <Application>Microsoft Macintosh PowerPoint</Application>
  <PresentationFormat>On-screen Show (4:3)</PresentationFormat>
  <Paragraphs>126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Final Project   Credit Card Fraud Detection: A Simple Neural Network compared to Google’s AutoML Service  </vt:lpstr>
      <vt:lpstr>Google Cloud Platform AutoML</vt:lpstr>
      <vt:lpstr>Problem Statement and Rationale of Case Study</vt:lpstr>
      <vt:lpstr>Credit Card Fraud Dataset</vt:lpstr>
      <vt:lpstr>Imbalanced Dataset</vt:lpstr>
      <vt:lpstr>Pre-Processing Dataset</vt:lpstr>
      <vt:lpstr>Interpreting Data</vt:lpstr>
      <vt:lpstr>Simple Neural Network</vt:lpstr>
      <vt:lpstr>Results of Simple Neural Network</vt:lpstr>
      <vt:lpstr>How I ran it on AutoML (Step 1)</vt:lpstr>
      <vt:lpstr>How I ran it on AutoML (Step 2)</vt:lpstr>
      <vt:lpstr>How I ran it on AutoML (Step 3)</vt:lpstr>
      <vt:lpstr>How I ran it on AutoML (Step 4)</vt:lpstr>
      <vt:lpstr>How I ran it on AutoML (Step 5)</vt:lpstr>
      <vt:lpstr>How I ran it on AutoML (Step 6)</vt:lpstr>
      <vt:lpstr>Conclusion</vt:lpstr>
      <vt:lpstr>Bonus: Easy Deployment of the Model</vt:lpstr>
      <vt:lpstr>YouTube URLs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Rafael Brito</cp:lastModifiedBy>
  <cp:revision>915</cp:revision>
  <cp:lastPrinted>2012-11-30T20:59:45Z</cp:lastPrinted>
  <dcterms:created xsi:type="dcterms:W3CDTF">2006-08-16T00:00:00Z</dcterms:created>
  <dcterms:modified xsi:type="dcterms:W3CDTF">2019-05-15T14:36:01Z</dcterms:modified>
</cp:coreProperties>
</file>