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91B3"/>
    <a:srgbClr val="FFFFFF"/>
    <a:srgbClr val="2739E1"/>
    <a:srgbClr val="4472C4"/>
    <a:srgbClr val="CCCCFF"/>
    <a:srgbClr val="187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93" d="100"/>
          <a:sy n="93" d="100"/>
        </p:scale>
        <p:origin x="67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7D22B-4860-14B3-072F-C2B3714CE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6167EC36-625E-5B8E-427A-7667A99CA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C56F782-B8EA-81C0-1F8F-61824B3E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EBC8659-CF41-99EA-713B-50297ED36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9882DEB3-01E6-4D2A-A278-627CDA92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234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AF5491D-AD7C-33EA-460C-4AC80D40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F1AC6126-3405-0759-9542-EBC7A14EE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67ACDC4-C5A3-E505-C16A-5392B8AB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8C2DC08-B365-9394-CD63-0316C50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7557A8A5-E52F-D7D6-5BE4-874A57C7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99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8D8ACACB-E38C-886F-8C83-40BC2C987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ED8DAF3C-85BD-D4A6-A530-0C3C7A594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9496F50-776C-97F2-1379-8E848F05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34924B82-FBD7-5CF1-51CE-68DB197D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5FF766F-09AF-53BB-9512-ED399CFD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919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31E3DB2-0E64-1A57-2A25-8B5A7BB6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698FA672-80DC-2125-543E-8481DE92D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1737F02-464A-5E05-C9FF-0C3B651A8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DE875E3-4C47-A420-AA9B-A48C1CC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F8115CC7-9DC1-E5E4-7EA9-67C189141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83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6250C99-A6A1-CF53-32B0-357A450C9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A2D3E59-BE7C-4DD1-CE74-E390B8311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AE7B9124-B732-4812-0396-D279A622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E386921-1D59-6FFE-ECFE-DA6D6D89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C1D4E91-95F3-51D3-BBA7-432BA2CC4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0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008DAAD-F41F-83DB-24A4-3B9FF1CB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C3AF9008-0316-E3A5-50DD-436C038B5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A00230CF-C4A9-34FB-A9ED-153F3A375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992AC3A-8F40-9AF0-556A-5266B85AA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E16407E3-FE1D-E495-AEBD-DD228601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CA4CC14-72E7-42F2-BA6A-932EB726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699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44D2C743-6561-4222-711D-D61D662F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F554FEE1-7F51-B40A-AC2F-354C2626A1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F5CC3A1-E041-C3E9-77C7-29F8A4E8F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A2C6D0C2-C07F-7478-7DF5-19D84B1E87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C1DD54F9-8267-3CCB-4852-D2D54739D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DC6257-28FC-0430-F261-A892B2528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1009EEC3-400B-853F-1D0A-C31589877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497EA5B2-0283-7869-0276-CE65BAA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98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B128761-5B38-33AC-15CD-9489D25E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D0B09D59-DC71-A98D-6F66-DE24F4E0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6F867ACA-6D42-01AC-5B86-67E60D5BA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571091D4-907C-8294-5EA5-D9F53B15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209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B03F9894-CDB7-0E14-ABD2-6C1A69EF8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023E1894-35E9-3047-BA22-427B871A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5A5491F-3191-B63B-D01A-A34E98EC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8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1AE2A06-5226-EA73-C9A7-B6D5EF4B0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B2F11E9-7121-F3CE-601C-638F8BE34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CCB5D0AC-11A8-7A6C-E913-E9B9778BD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CED5A3E3-7451-2C51-EF54-31C90EDF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1633B6B7-59C4-C55C-6429-76FDD0F5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7CCCE28C-169F-C5C9-2B36-06CA50E4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1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E0057D89-9955-720F-C80E-0909EB342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779F058E-8325-CC5B-3B1A-3DDE7494E6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4E960966-C272-54C8-DD4D-580AD043F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4F56C37-374C-4D1E-0EE7-CD0D5C1C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250E0BE-61FE-CD9F-DAD6-C7A5AEC3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13C867FB-A8B7-C634-9C33-A0E4FB1B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60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3D6E8FDA-20E1-DE4F-B4A7-D8EE7F71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179FC02-0686-05CE-6F3A-F0116934C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82F43B9-5B17-FD65-631B-F50670BC44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1CB5B-E6DE-4E30-8334-182C1A4BEAF4}" type="datetimeFigureOut">
              <a:rPr lang="pt-BR" smtClean="0"/>
              <a:t>24/01/2023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4B223A2-28C0-62D0-EB11-2B95678A8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4454602F-D5FF-9735-89F6-39F779F13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2A1C-267A-475E-B479-1A88A68533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97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4AD57DE-41B4-A099-3DA0-4A839D8E6B00}"/>
              </a:ext>
            </a:extLst>
          </p:cNvPr>
          <p:cNvSpPr/>
          <p:nvPr/>
        </p:nvSpPr>
        <p:spPr>
          <a:xfrm>
            <a:off x="-18154" y="0"/>
            <a:ext cx="12210154" cy="6858000"/>
          </a:xfrm>
          <a:prstGeom prst="rect">
            <a:avLst/>
          </a:prstGeom>
          <a:solidFill>
            <a:srgbClr val="187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5571988" y="3124201"/>
            <a:ext cx="6491038" cy="3641076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1895301" y="124690"/>
            <a:ext cx="3676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Acompanhamento de Vendas</a:t>
            </a:r>
            <a:endParaRPr lang="pt-BR" sz="2200" b="1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16">
            <a:extLst>
              <a:ext uri="{FF2B5EF4-FFF2-40B4-BE49-F238E27FC236}">
                <a16:creationId xmlns="" xmlns:a16="http://schemas.microsoft.com/office/drawing/2014/main" id="{66707F0A-F09C-700A-1B57-4CC031F6FE17}"/>
              </a:ext>
            </a:extLst>
          </p:cNvPr>
          <p:cNvSpPr/>
          <p:nvPr/>
        </p:nvSpPr>
        <p:spPr>
          <a:xfrm>
            <a:off x="-835528" y="0"/>
            <a:ext cx="2598068" cy="685800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7">
            <a:extLst>
              <a:ext uri="{FF2B5EF4-FFF2-40B4-BE49-F238E27FC236}">
                <a16:creationId xmlns="" xmlns:a16="http://schemas.microsoft.com/office/drawing/2014/main" id="{AFE342E6-BBAC-0E03-9AA8-C9278B8BC289}"/>
              </a:ext>
            </a:extLst>
          </p:cNvPr>
          <p:cNvGrpSpPr/>
          <p:nvPr/>
        </p:nvGrpSpPr>
        <p:grpSpPr>
          <a:xfrm>
            <a:off x="-18154" y="1817297"/>
            <a:ext cx="1562099" cy="285226"/>
            <a:chOff x="110490" y="1733480"/>
            <a:chExt cx="2355699" cy="285226"/>
          </a:xfrm>
          <a:solidFill>
            <a:schemeClr val="bg1"/>
          </a:solidFill>
        </p:grpSpPr>
        <p:sp>
          <p:nvSpPr>
            <p:cNvPr id="11" name="Retângulo 5">
              <a:extLst>
                <a:ext uri="{FF2B5EF4-FFF2-40B4-BE49-F238E27FC236}">
                  <a16:creationId xmlns="" xmlns:a16="http://schemas.microsoft.com/office/drawing/2014/main" id="{84E74E48-A359-A517-5B76-58FCAD5CE5A6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>
              <a:extLst>
                <a:ext uri="{FF2B5EF4-FFF2-40B4-BE49-F238E27FC236}">
                  <a16:creationId xmlns="" xmlns:a16="http://schemas.microsoft.com/office/drawing/2014/main" id="{DDBD8E39-467A-B2BA-6D79-EDE39EF0F199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>
            <a:extLst>
              <a:ext uri="{FF2B5EF4-FFF2-40B4-BE49-F238E27FC236}">
                <a16:creationId xmlns="" xmlns:a16="http://schemas.microsoft.com/office/drawing/2014/main" id="{E8C51AA1-0834-1BE0-051D-B860378B0B42}"/>
              </a:ext>
            </a:extLst>
          </p:cNvPr>
          <p:cNvSpPr txBox="1"/>
          <p:nvPr/>
        </p:nvSpPr>
        <p:spPr>
          <a:xfrm>
            <a:off x="-32120" y="1817297"/>
            <a:ext cx="722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1876A0"/>
                </a:solidFill>
              </a:rPr>
              <a:t>Filtros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="" xmlns:a16="http://schemas.microsoft.com/office/drawing/2014/main" id="{FF52D1E0-AF13-B6E4-8B76-05765608E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77" y="1860381"/>
            <a:ext cx="199055" cy="199055"/>
          </a:xfrm>
          <a:prstGeom prst="rect">
            <a:avLst/>
          </a:prstGeom>
        </p:spPr>
      </p:pic>
      <p:sp>
        <p:nvSpPr>
          <p:cNvPr id="15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1862477" y="680268"/>
            <a:ext cx="3609574" cy="3026854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5571988" y="1454114"/>
            <a:ext cx="2069783" cy="1296818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9969502" y="1454114"/>
            <a:ext cx="2069783" cy="1296818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7770745" y="1454114"/>
            <a:ext cx="2069783" cy="1296818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34" name="Agrupar 11">
            <a:extLst>
              <a:ext uri="{FF2B5EF4-FFF2-40B4-BE49-F238E27FC236}">
                <a16:creationId xmlns="" xmlns:a16="http://schemas.microsoft.com/office/drawing/2014/main" id="{EDE1CEDC-A7C9-7916-3FF0-2DA628CEF1D6}"/>
              </a:ext>
            </a:extLst>
          </p:cNvPr>
          <p:cNvGrpSpPr/>
          <p:nvPr/>
        </p:nvGrpSpPr>
        <p:grpSpPr>
          <a:xfrm>
            <a:off x="-18154" y="2545963"/>
            <a:ext cx="1175159" cy="285226"/>
            <a:chOff x="110490" y="1733480"/>
            <a:chExt cx="2355699" cy="285226"/>
          </a:xfrm>
          <a:solidFill>
            <a:srgbClr val="CCCCFF"/>
          </a:solidFill>
        </p:grpSpPr>
        <p:sp>
          <p:nvSpPr>
            <p:cNvPr id="35" name="Retângulo 5">
              <a:extLst>
                <a:ext uri="{FF2B5EF4-FFF2-40B4-BE49-F238E27FC236}">
                  <a16:creationId xmlns="" xmlns:a16="http://schemas.microsoft.com/office/drawing/2014/main" id="{26700FF3-2265-3DC6-06BA-F073FBC666DA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="" xmlns:a16="http://schemas.microsoft.com/office/drawing/2014/main" id="{DA1BF8E1-8F6C-471D-4CA7-FA503D9D314D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="" xmlns:a16="http://schemas.microsoft.com/office/drawing/2014/main" id="{7CE6E93B-DC6E-6CD9-9828-2F1FADCE43F0}"/>
              </a:ext>
            </a:extLst>
          </p:cNvPr>
          <p:cNvSpPr txBox="1"/>
          <p:nvPr/>
        </p:nvSpPr>
        <p:spPr>
          <a:xfrm>
            <a:off x="-20338" y="2526993"/>
            <a:ext cx="8594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rgbClr val="1876A0"/>
                </a:solidFill>
              </a:rPr>
              <a:t>Período</a:t>
            </a:r>
            <a:endParaRPr lang="pt-BR" sz="1500" b="1" dirty="0">
              <a:solidFill>
                <a:srgbClr val="1876A0"/>
              </a:solidFill>
            </a:endParaRPr>
          </a:p>
        </p:txBody>
      </p:sp>
      <p:grpSp>
        <p:nvGrpSpPr>
          <p:cNvPr id="42" name="Agrupar 17">
            <a:extLst>
              <a:ext uri="{FF2B5EF4-FFF2-40B4-BE49-F238E27FC236}">
                <a16:creationId xmlns="" xmlns:a16="http://schemas.microsoft.com/office/drawing/2014/main" id="{0EB765DB-16B4-9E2B-305E-C305DECC1B9F}"/>
              </a:ext>
            </a:extLst>
          </p:cNvPr>
          <p:cNvGrpSpPr/>
          <p:nvPr/>
        </p:nvGrpSpPr>
        <p:grpSpPr>
          <a:xfrm>
            <a:off x="-18154" y="4437880"/>
            <a:ext cx="1175159" cy="285226"/>
            <a:chOff x="110490" y="1733480"/>
            <a:chExt cx="2355699" cy="285226"/>
          </a:xfrm>
          <a:solidFill>
            <a:srgbClr val="CCCCFF"/>
          </a:solidFill>
        </p:grpSpPr>
        <p:sp>
          <p:nvSpPr>
            <p:cNvPr id="43" name="Retângulo 5">
              <a:extLst>
                <a:ext uri="{FF2B5EF4-FFF2-40B4-BE49-F238E27FC236}">
                  <a16:creationId xmlns="" xmlns:a16="http://schemas.microsoft.com/office/drawing/2014/main" id="{35F06302-8F71-91D1-FF19-ABE26B79CD9A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Retângulo 43">
              <a:extLst>
                <a:ext uri="{FF2B5EF4-FFF2-40B4-BE49-F238E27FC236}">
                  <a16:creationId xmlns="" xmlns:a16="http://schemas.microsoft.com/office/drawing/2014/main" id="{16CB6C9C-5CAE-D383-192F-DE4D8DF6F8FC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="" xmlns:a16="http://schemas.microsoft.com/office/drawing/2014/main" id="{7D908458-A57C-9827-B865-8ACBB740057F}"/>
              </a:ext>
            </a:extLst>
          </p:cNvPr>
          <p:cNvSpPr txBox="1"/>
          <p:nvPr/>
        </p:nvSpPr>
        <p:spPr>
          <a:xfrm>
            <a:off x="-24699" y="4408615"/>
            <a:ext cx="13510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rgbClr val="1876A0"/>
                </a:solidFill>
              </a:rPr>
              <a:t>Produto</a:t>
            </a:r>
            <a:endParaRPr lang="pt-BR" sz="1500" b="1" dirty="0">
              <a:solidFill>
                <a:srgbClr val="1876A0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5766715" y="3171998"/>
            <a:ext cx="30389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Faturamento por período </a:t>
            </a:r>
            <a:r>
              <a:rPr lang="pt-BR" sz="1100" dirty="0" smtClean="0">
                <a:solidFill>
                  <a:schemeClr val="bg1"/>
                </a:solidFill>
              </a:rPr>
              <a:t>&gt;  Visão mensal</a:t>
            </a:r>
            <a:endParaRPr lang="pt-BR" sz="1100" dirty="0">
              <a:solidFill>
                <a:schemeClr val="bg1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5967859" y="2313056"/>
            <a:ext cx="120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Faturamento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7820840" y="2350704"/>
            <a:ext cx="2096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Quantidade de Vendas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10399896" y="2313056"/>
            <a:ext cx="1208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Ticket Médio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50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1862477" y="3801659"/>
            <a:ext cx="3609574" cy="2961804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1895301" y="3831813"/>
            <a:ext cx="208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Faturamento por Loja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1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54AD57DE-41B4-A099-3DA0-4A839D8E6B00}"/>
              </a:ext>
            </a:extLst>
          </p:cNvPr>
          <p:cNvSpPr/>
          <p:nvPr/>
        </p:nvSpPr>
        <p:spPr>
          <a:xfrm>
            <a:off x="-18154" y="0"/>
            <a:ext cx="12210154" cy="6858000"/>
          </a:xfrm>
          <a:prstGeom prst="rect">
            <a:avLst/>
          </a:prstGeom>
          <a:solidFill>
            <a:srgbClr val="187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1870365" y="662434"/>
            <a:ext cx="10174778" cy="6064937"/>
          </a:xfrm>
          <a:prstGeom prst="roundRect">
            <a:avLst>
              <a:gd name="adj" fmla="val 2951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1870365" y="115774"/>
            <a:ext cx="3121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</a:rPr>
              <a:t>Detalhamento </a:t>
            </a:r>
            <a:r>
              <a:rPr lang="pt-BR" sz="2200" b="1" dirty="0">
                <a:solidFill>
                  <a:schemeClr val="bg1"/>
                </a:solidFill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</a:rPr>
              <a:t>Vendas</a:t>
            </a:r>
            <a:endParaRPr lang="pt-BR" sz="2200" b="1" dirty="0">
              <a:solidFill>
                <a:schemeClr val="bg1"/>
              </a:solidFill>
            </a:endParaRPr>
          </a:p>
        </p:txBody>
      </p:sp>
      <p:sp>
        <p:nvSpPr>
          <p:cNvPr id="10" name="Retângulo: Cantos Arredondados 16">
            <a:extLst>
              <a:ext uri="{FF2B5EF4-FFF2-40B4-BE49-F238E27FC236}">
                <a16:creationId xmlns="" xmlns:a16="http://schemas.microsoft.com/office/drawing/2014/main" id="{66707F0A-F09C-700A-1B57-4CC031F6FE17}"/>
              </a:ext>
            </a:extLst>
          </p:cNvPr>
          <p:cNvSpPr/>
          <p:nvPr/>
        </p:nvSpPr>
        <p:spPr>
          <a:xfrm>
            <a:off x="-835528" y="0"/>
            <a:ext cx="2598068" cy="685800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7">
            <a:extLst>
              <a:ext uri="{FF2B5EF4-FFF2-40B4-BE49-F238E27FC236}">
                <a16:creationId xmlns="" xmlns:a16="http://schemas.microsoft.com/office/drawing/2014/main" id="{AFE342E6-BBAC-0E03-9AA8-C9278B8BC289}"/>
              </a:ext>
            </a:extLst>
          </p:cNvPr>
          <p:cNvGrpSpPr/>
          <p:nvPr/>
        </p:nvGrpSpPr>
        <p:grpSpPr>
          <a:xfrm>
            <a:off x="-18154" y="1817297"/>
            <a:ext cx="1562099" cy="285226"/>
            <a:chOff x="110490" y="1733480"/>
            <a:chExt cx="2355699" cy="285226"/>
          </a:xfrm>
          <a:solidFill>
            <a:schemeClr val="bg1"/>
          </a:solidFill>
        </p:grpSpPr>
        <p:sp>
          <p:nvSpPr>
            <p:cNvPr id="12" name="Retângulo 5">
              <a:extLst>
                <a:ext uri="{FF2B5EF4-FFF2-40B4-BE49-F238E27FC236}">
                  <a16:creationId xmlns="" xmlns:a16="http://schemas.microsoft.com/office/drawing/2014/main" id="{84E74E48-A359-A517-5B76-58FCAD5CE5A6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Retângulo 12">
              <a:extLst>
                <a:ext uri="{FF2B5EF4-FFF2-40B4-BE49-F238E27FC236}">
                  <a16:creationId xmlns="" xmlns:a16="http://schemas.microsoft.com/office/drawing/2014/main" id="{DDBD8E39-467A-B2BA-6D79-EDE39EF0F199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="" xmlns:a16="http://schemas.microsoft.com/office/drawing/2014/main" id="{E8C51AA1-0834-1BE0-051D-B860378B0B42}"/>
              </a:ext>
            </a:extLst>
          </p:cNvPr>
          <p:cNvSpPr txBox="1"/>
          <p:nvPr/>
        </p:nvSpPr>
        <p:spPr>
          <a:xfrm>
            <a:off x="-32120" y="1817297"/>
            <a:ext cx="722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1876A0"/>
                </a:solidFill>
              </a:rPr>
              <a:t>Filtros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="" xmlns:a16="http://schemas.microsoft.com/office/drawing/2014/main" id="{FF52D1E0-AF13-B6E4-8B76-05765608E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77" y="1860381"/>
            <a:ext cx="199055" cy="199055"/>
          </a:xfrm>
          <a:prstGeom prst="rect">
            <a:avLst/>
          </a:prstGeom>
        </p:spPr>
      </p:pic>
      <p:grpSp>
        <p:nvGrpSpPr>
          <p:cNvPr id="19" name="Agrupar 11">
            <a:extLst>
              <a:ext uri="{FF2B5EF4-FFF2-40B4-BE49-F238E27FC236}">
                <a16:creationId xmlns="" xmlns:a16="http://schemas.microsoft.com/office/drawing/2014/main" id="{EDE1CEDC-A7C9-7916-3FF0-2DA628CEF1D6}"/>
              </a:ext>
            </a:extLst>
          </p:cNvPr>
          <p:cNvGrpSpPr/>
          <p:nvPr/>
        </p:nvGrpSpPr>
        <p:grpSpPr>
          <a:xfrm>
            <a:off x="-18154" y="2545963"/>
            <a:ext cx="1175159" cy="285226"/>
            <a:chOff x="110490" y="1733480"/>
            <a:chExt cx="2355699" cy="285226"/>
          </a:xfrm>
          <a:solidFill>
            <a:srgbClr val="CCCCFF"/>
          </a:solidFill>
        </p:grpSpPr>
        <p:sp>
          <p:nvSpPr>
            <p:cNvPr id="20" name="Retângulo 5">
              <a:extLst>
                <a:ext uri="{FF2B5EF4-FFF2-40B4-BE49-F238E27FC236}">
                  <a16:creationId xmlns="" xmlns:a16="http://schemas.microsoft.com/office/drawing/2014/main" id="{26700FF3-2265-3DC6-06BA-F073FBC666DA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="" xmlns:a16="http://schemas.microsoft.com/office/drawing/2014/main" id="{DA1BF8E1-8F6C-471D-4CA7-FA503D9D314D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="" xmlns:a16="http://schemas.microsoft.com/office/drawing/2014/main" id="{7CE6E93B-DC6E-6CD9-9828-2F1FADCE43F0}"/>
              </a:ext>
            </a:extLst>
          </p:cNvPr>
          <p:cNvSpPr txBox="1"/>
          <p:nvPr/>
        </p:nvSpPr>
        <p:spPr>
          <a:xfrm>
            <a:off x="-24324" y="2526993"/>
            <a:ext cx="85943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>
                <a:solidFill>
                  <a:srgbClr val="1876A0"/>
                </a:solidFill>
              </a:rPr>
              <a:t>Produto</a:t>
            </a:r>
            <a:endParaRPr lang="pt-BR" sz="1500" b="1" dirty="0">
              <a:solidFill>
                <a:srgbClr val="1876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817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="" xmlns:a16="http://schemas.microsoft.com/office/drawing/2014/main" id="{54AD57DE-41B4-A099-3DA0-4A839D8E6B00}"/>
              </a:ext>
            </a:extLst>
          </p:cNvPr>
          <p:cNvSpPr/>
          <p:nvPr/>
        </p:nvSpPr>
        <p:spPr>
          <a:xfrm>
            <a:off x="-18154" y="0"/>
            <a:ext cx="12210154" cy="6858000"/>
          </a:xfrm>
          <a:prstGeom prst="rect">
            <a:avLst/>
          </a:prstGeom>
          <a:solidFill>
            <a:srgbClr val="187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="" xmlns:a16="http://schemas.microsoft.com/office/drawing/2014/main" id="{66707F0A-F09C-700A-1B57-4CC031F6FE17}"/>
              </a:ext>
            </a:extLst>
          </p:cNvPr>
          <p:cNvSpPr/>
          <p:nvPr/>
        </p:nvSpPr>
        <p:spPr>
          <a:xfrm>
            <a:off x="-835528" y="0"/>
            <a:ext cx="2598068" cy="6858000"/>
          </a:xfrm>
          <a:prstGeom prst="roundRect">
            <a:avLst/>
          </a:prstGeom>
          <a:solidFill>
            <a:srgbClr val="FFFFFF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="" xmlns:a16="http://schemas.microsoft.com/office/drawing/2014/main" id="{AFE342E6-BBAC-0E03-9AA8-C9278B8BC289}"/>
              </a:ext>
            </a:extLst>
          </p:cNvPr>
          <p:cNvGrpSpPr/>
          <p:nvPr/>
        </p:nvGrpSpPr>
        <p:grpSpPr>
          <a:xfrm>
            <a:off x="-18154" y="1817297"/>
            <a:ext cx="1562099" cy="285226"/>
            <a:chOff x="110490" y="1733480"/>
            <a:chExt cx="2355699" cy="285226"/>
          </a:xfrm>
          <a:solidFill>
            <a:schemeClr val="bg1"/>
          </a:solidFill>
        </p:grpSpPr>
        <p:sp>
          <p:nvSpPr>
            <p:cNvPr id="6" name="Retângulo 5">
              <a:extLst>
                <a:ext uri="{FF2B5EF4-FFF2-40B4-BE49-F238E27FC236}">
                  <a16:creationId xmlns="" xmlns:a16="http://schemas.microsoft.com/office/drawing/2014/main" id="{84E74E48-A359-A517-5B76-58FCAD5CE5A6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Retângulo 6">
              <a:extLst>
                <a:ext uri="{FF2B5EF4-FFF2-40B4-BE49-F238E27FC236}">
                  <a16:creationId xmlns="" xmlns:a16="http://schemas.microsoft.com/office/drawing/2014/main" id="{DDBD8E39-467A-B2BA-6D79-EDE39EF0F199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="" xmlns:a16="http://schemas.microsoft.com/office/drawing/2014/main" id="{E8C51AA1-0834-1BE0-051D-B860378B0B42}"/>
              </a:ext>
            </a:extLst>
          </p:cNvPr>
          <p:cNvSpPr txBox="1"/>
          <p:nvPr/>
        </p:nvSpPr>
        <p:spPr>
          <a:xfrm>
            <a:off x="-32120" y="1817297"/>
            <a:ext cx="7225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1876A0"/>
                </a:solidFill>
              </a:rPr>
              <a:t>Filtros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="" xmlns:a16="http://schemas.microsoft.com/office/drawing/2014/main" id="{FF52D1E0-AF13-B6E4-8B76-05765608E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977" y="1860381"/>
            <a:ext cx="199055" cy="199055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="" xmlns:a16="http://schemas.microsoft.com/office/drawing/2014/main" id="{EDE1CEDC-A7C9-7916-3FF0-2DA628CEF1D6}"/>
              </a:ext>
            </a:extLst>
          </p:cNvPr>
          <p:cNvGrpSpPr/>
          <p:nvPr/>
        </p:nvGrpSpPr>
        <p:grpSpPr>
          <a:xfrm>
            <a:off x="-18154" y="2545963"/>
            <a:ext cx="1175159" cy="285226"/>
            <a:chOff x="110490" y="1733480"/>
            <a:chExt cx="2355699" cy="285226"/>
          </a:xfrm>
          <a:solidFill>
            <a:srgbClr val="CCCCFF"/>
          </a:solidFill>
        </p:grpSpPr>
        <p:sp>
          <p:nvSpPr>
            <p:cNvPr id="13" name="Retângulo 5">
              <a:extLst>
                <a:ext uri="{FF2B5EF4-FFF2-40B4-BE49-F238E27FC236}">
                  <a16:creationId xmlns="" xmlns:a16="http://schemas.microsoft.com/office/drawing/2014/main" id="{26700FF3-2265-3DC6-06BA-F073FBC666DA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DA1BF8E1-8F6C-471D-4CA7-FA503D9D314D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="" xmlns:a16="http://schemas.microsoft.com/office/drawing/2014/main" id="{7CE6E93B-DC6E-6CD9-9828-2F1FADCE43F0}"/>
              </a:ext>
            </a:extLst>
          </p:cNvPr>
          <p:cNvSpPr txBox="1"/>
          <p:nvPr/>
        </p:nvSpPr>
        <p:spPr>
          <a:xfrm>
            <a:off x="-18154" y="2526993"/>
            <a:ext cx="8226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1876A0"/>
                </a:solidFill>
              </a:rPr>
              <a:t>Período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="" xmlns:a16="http://schemas.microsoft.com/office/drawing/2014/main" id="{0EB765DB-16B4-9E2B-305E-C305DECC1B9F}"/>
              </a:ext>
            </a:extLst>
          </p:cNvPr>
          <p:cNvGrpSpPr/>
          <p:nvPr/>
        </p:nvGrpSpPr>
        <p:grpSpPr>
          <a:xfrm>
            <a:off x="-18154" y="4578337"/>
            <a:ext cx="1175159" cy="285226"/>
            <a:chOff x="110490" y="1733480"/>
            <a:chExt cx="2355699" cy="285226"/>
          </a:xfrm>
          <a:solidFill>
            <a:srgbClr val="CCCCFF"/>
          </a:solidFill>
        </p:grpSpPr>
        <p:sp>
          <p:nvSpPr>
            <p:cNvPr id="19" name="Retângulo 5">
              <a:extLst>
                <a:ext uri="{FF2B5EF4-FFF2-40B4-BE49-F238E27FC236}">
                  <a16:creationId xmlns="" xmlns:a16="http://schemas.microsoft.com/office/drawing/2014/main" id="{35F06302-8F71-91D1-FF19-ABE26B79CD9A}"/>
                </a:ext>
              </a:extLst>
            </p:cNvPr>
            <p:cNvSpPr/>
            <p:nvPr/>
          </p:nvSpPr>
          <p:spPr>
            <a:xfrm>
              <a:off x="209550" y="1733480"/>
              <a:ext cx="2256639" cy="28522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="" xmlns:a16="http://schemas.microsoft.com/office/drawing/2014/main" id="{16CB6C9C-5CAE-D383-192F-DE4D8DF6F8FC}"/>
                </a:ext>
              </a:extLst>
            </p:cNvPr>
            <p:cNvSpPr/>
            <p:nvPr/>
          </p:nvSpPr>
          <p:spPr>
            <a:xfrm>
              <a:off x="110490" y="1733480"/>
              <a:ext cx="302895" cy="28522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="" xmlns:a16="http://schemas.microsoft.com/office/drawing/2014/main" id="{7D908458-A57C-9827-B865-8ACBB740057F}"/>
              </a:ext>
            </a:extLst>
          </p:cNvPr>
          <p:cNvSpPr txBox="1"/>
          <p:nvPr/>
        </p:nvSpPr>
        <p:spPr>
          <a:xfrm>
            <a:off x="-7026" y="4559367"/>
            <a:ext cx="135108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>
                <a:solidFill>
                  <a:srgbClr val="1876A0"/>
                </a:solidFill>
              </a:rPr>
              <a:t>Funcionário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1871394" y="104002"/>
            <a:ext cx="3676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chemeClr val="bg1"/>
                </a:solidFill>
              </a:rPr>
              <a:t>Desempenho de Vendedores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1871396" y="638888"/>
            <a:ext cx="3636778" cy="3279775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="" xmlns:a16="http://schemas.microsoft.com/office/drawing/2014/main" id="{1EADDC03-7715-587D-24BE-501CC31ABC96}"/>
              </a:ext>
            </a:extLst>
          </p:cNvPr>
          <p:cNvSpPr/>
          <p:nvPr/>
        </p:nvSpPr>
        <p:spPr>
          <a:xfrm>
            <a:off x="9024254" y="606038"/>
            <a:ext cx="3015345" cy="3312625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="" xmlns:a16="http://schemas.microsoft.com/office/drawing/2014/main" id="{5E74B2CE-F3B6-3410-A56E-EFF7F6594794}"/>
              </a:ext>
            </a:extLst>
          </p:cNvPr>
          <p:cNvSpPr/>
          <p:nvPr/>
        </p:nvSpPr>
        <p:spPr>
          <a:xfrm>
            <a:off x="5617030" y="638888"/>
            <a:ext cx="3298368" cy="3279776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="" xmlns:a16="http://schemas.microsoft.com/office/drawing/2014/main" id="{3B0E210D-0D9E-F939-1075-2B7DD80F9864}"/>
              </a:ext>
            </a:extLst>
          </p:cNvPr>
          <p:cNvSpPr/>
          <p:nvPr/>
        </p:nvSpPr>
        <p:spPr>
          <a:xfrm>
            <a:off x="5617031" y="4022662"/>
            <a:ext cx="6444340" cy="2715595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="" xmlns:a16="http://schemas.microsoft.com/office/drawing/2014/main" id="{F4E747BE-11B7-0E29-D9F2-7BED6BFC07CC}"/>
              </a:ext>
            </a:extLst>
          </p:cNvPr>
          <p:cNvSpPr/>
          <p:nvPr/>
        </p:nvSpPr>
        <p:spPr>
          <a:xfrm>
            <a:off x="1871394" y="4022662"/>
            <a:ext cx="3636779" cy="2715595"/>
          </a:xfrm>
          <a:prstGeom prst="roundRect">
            <a:avLst>
              <a:gd name="adj" fmla="val 5823"/>
            </a:avLst>
          </a:prstGeom>
          <a:solidFill>
            <a:srgbClr val="469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9144712" y="606038"/>
            <a:ext cx="208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Faturamento por Loja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5714357" y="649126"/>
            <a:ext cx="208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Vendas por Segmento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5714357" y="4022662"/>
            <a:ext cx="3115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Quantidade de Vendas por Funcionário</a:t>
            </a:r>
            <a:endParaRPr lang="pt-BR" sz="1400" b="1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="" xmlns:a16="http://schemas.microsoft.com/office/drawing/2014/main" id="{493D5941-E0C4-9A6C-73DF-B44AF41E657E}"/>
              </a:ext>
            </a:extLst>
          </p:cNvPr>
          <p:cNvSpPr txBox="1"/>
          <p:nvPr/>
        </p:nvSpPr>
        <p:spPr>
          <a:xfrm>
            <a:off x="1871394" y="4022661"/>
            <a:ext cx="20960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smtClean="0">
                <a:solidFill>
                  <a:schemeClr val="bg1"/>
                </a:solidFill>
              </a:rPr>
              <a:t>Total de Vendas</a:t>
            </a:r>
            <a:endParaRPr lang="pt-B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87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30">
            <a:extLst>
              <a:ext uri="{FF2B5EF4-FFF2-40B4-BE49-F238E27FC236}">
                <a16:creationId xmlns="" xmlns:a16="http://schemas.microsoft.com/office/drawing/2014/main" id="{C47E2875-113B-98F6-543A-901D5CC77181}"/>
              </a:ext>
            </a:extLst>
          </p:cNvPr>
          <p:cNvSpPr/>
          <p:nvPr/>
        </p:nvSpPr>
        <p:spPr>
          <a:xfrm>
            <a:off x="0" y="-65314"/>
            <a:ext cx="1484032" cy="18287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4"/>
            <a:ext cx="334736" cy="334736"/>
          </a:xfrm>
          <a:prstGeom prst="rect">
            <a:avLst/>
          </a:prstGeom>
        </p:spPr>
      </p:pic>
      <p:cxnSp>
        <p:nvCxnSpPr>
          <p:cNvPr id="8" name="Conector reto 7"/>
          <p:cNvCxnSpPr/>
          <p:nvPr/>
        </p:nvCxnSpPr>
        <p:spPr>
          <a:xfrm flipV="1">
            <a:off x="102143" y="280909"/>
            <a:ext cx="121647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/>
          <p:cNvSpPr txBox="1"/>
          <p:nvPr/>
        </p:nvSpPr>
        <p:spPr>
          <a:xfrm>
            <a:off x="403198" y="-76801"/>
            <a:ext cx="7439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chemeClr val="accent1">
                    <a:lumMod val="50000"/>
                  </a:schemeClr>
                </a:solidFill>
              </a:rPr>
              <a:t>Menu</a:t>
            </a:r>
            <a:endParaRPr lang="pt-BR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102143" y="311686"/>
            <a:ext cx="730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Vendas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89132" y="775021"/>
            <a:ext cx="12294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Detalhamento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102143" y="1286620"/>
            <a:ext cx="1216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>
                <a:solidFill>
                  <a:schemeClr val="accent1">
                    <a:lumMod val="50000"/>
                  </a:schemeClr>
                </a:solidFill>
              </a:rPr>
              <a:t>Funcionários</a:t>
            </a:r>
          </a:p>
        </p:txBody>
      </p:sp>
    </p:spTree>
    <p:extLst>
      <p:ext uri="{BB962C8B-B14F-4D97-AF65-F5344CB8AC3E}">
        <p14:creationId xmlns:p14="http://schemas.microsoft.com/office/powerpoint/2010/main" val="10280695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50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Beatriz Brito</dc:creator>
  <cp:lastModifiedBy>Beatriz Brito</cp:lastModifiedBy>
  <cp:revision>15</cp:revision>
  <dcterms:created xsi:type="dcterms:W3CDTF">2023-01-17T21:29:51Z</dcterms:created>
  <dcterms:modified xsi:type="dcterms:W3CDTF">2023-01-24T05:52:19Z</dcterms:modified>
</cp:coreProperties>
</file>