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95" r:id="rId3"/>
    <p:sldId id="296" r:id="rId4"/>
    <p:sldId id="298" r:id="rId5"/>
    <p:sldId id="297" r:id="rId6"/>
    <p:sldId id="299" r:id="rId7"/>
    <p:sldId id="300" r:id="rId8"/>
    <p:sldId id="301" r:id="rId9"/>
    <p:sldId id="302" r:id="rId10"/>
    <p:sldId id="303" r:id="rId11"/>
    <p:sldId id="304" r:id="rId12"/>
    <p:sldId id="294" r:id="rId13"/>
  </p:sldIdLst>
  <p:sldSz cx="9144000" cy="5143500" type="screen16x9"/>
  <p:notesSz cx="6858000" cy="9144000"/>
  <p:embeddedFontLst>
    <p:embeddedFont>
      <p:font typeface="Droid Serif" panose="02020600060500020200" pitchFamily="18" charset="0"/>
      <p:regular r:id="rId15"/>
      <p:bold r:id="rId16"/>
      <p:italic r:id="rId17"/>
      <p:boldItalic r:id="rId18"/>
    </p:embeddedFont>
    <p:embeddedFont>
      <p:font typeface="Montserrat" pitchFamily="2" charset="77"/>
      <p:regular r:id="rId19"/>
      <p:bold r:id="rId20"/>
      <p:italic r:id="rId21"/>
      <p:boldItalic r:id="rId22"/>
    </p:embeddedFont>
    <p:embeddedFont>
      <p:font typeface="Montserrat Medium" pitchFamily="2" charset="77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D65BA1-6D69-4548-B479-736EBF70C33D}">
  <a:tblStyle styleId="{B9D65BA1-6D69-4548-B479-736EBF70C3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065233-25E1-4989-AD35-E11AE04927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8922"/>
  </p:normalViewPr>
  <p:slideViewPr>
    <p:cSldViewPr snapToGrid="0" snapToObjects="1">
      <p:cViewPr varScale="1">
        <p:scale>
          <a:sx n="117" d="100"/>
          <a:sy n="117" d="100"/>
        </p:scale>
        <p:origin x="1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52 countries total but the vast majority only had one fire, Spain only has 22 fires and it’s top 5</a:t>
            </a:r>
          </a:p>
          <a:p>
            <a:r>
              <a:rPr lang="en-US" dirty="0"/>
              <a:t>Other data sources indicate that there are many more fires in Russia but the data is not included</a:t>
            </a:r>
          </a:p>
          <a:p>
            <a:r>
              <a:rPr lang="en-US" dirty="0"/>
              <a:t>Also of note Russia, China  and Brazil are all in the top 5 countries (with the US and Canada) by land mass but Russia, China and Brazil aren’t even top 5 in our data</a:t>
            </a:r>
          </a:p>
        </p:txBody>
      </p:sp>
    </p:spTree>
    <p:extLst>
      <p:ext uri="{BB962C8B-B14F-4D97-AF65-F5344CB8AC3E}">
        <p14:creationId xmlns:p14="http://schemas.microsoft.com/office/powerpoint/2010/main" val="4201106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wildfires are caused by humans, 84% in the 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644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apnews.com</a:t>
            </a:r>
            <a:r>
              <a:rPr lang="en-US" dirty="0"/>
              <a:t>/article/49f74a56b5564cae8d49f3022223d003</a:t>
            </a:r>
          </a:p>
          <a:p>
            <a:r>
              <a:rPr lang="en-US" dirty="0"/>
              <a:t>NASA has called Africa the “fire continent” that’s home to at least 70% of the 10,000 fires burning worldwide on an average August day, though the agency says the number of fires is consistent from year to year. </a:t>
            </a:r>
          </a:p>
          <a:p>
            <a:r>
              <a:rPr lang="en-US" dirty="0"/>
              <a:t>Not reflected in the data</a:t>
            </a:r>
          </a:p>
        </p:txBody>
      </p:sp>
    </p:spTree>
    <p:extLst>
      <p:ext uri="{BB962C8B-B14F-4D97-AF65-F5344CB8AC3E}">
        <p14:creationId xmlns:p14="http://schemas.microsoft.com/office/powerpoint/2010/main" val="944545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Latitude 40 is Colorado</a:t>
            </a:r>
          </a:p>
          <a:p>
            <a:r>
              <a:rPr lang="en-US" dirty="0"/>
              <a:t>35, -105 is New Mexico</a:t>
            </a:r>
          </a:p>
          <a:p>
            <a:r>
              <a:rPr lang="en-US" dirty="0"/>
              <a:t>28, -98 is Texas</a:t>
            </a:r>
          </a:p>
          <a:p>
            <a:r>
              <a:rPr lang="en-US" dirty="0"/>
              <a:t>Below 50 latitude is Washington</a:t>
            </a:r>
          </a:p>
          <a:p>
            <a:r>
              <a:rPr lang="en-US" dirty="0"/>
              <a:t>Manitoba is the most eastern cluster and British Columbia is the most western cluster</a:t>
            </a:r>
          </a:p>
        </p:txBody>
      </p:sp>
    </p:spTree>
    <p:extLst>
      <p:ext uri="{BB962C8B-B14F-4D97-AF65-F5344CB8AC3E}">
        <p14:creationId xmlns:p14="http://schemas.microsoft.com/office/powerpoint/2010/main" val="1425807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all fires have a min of 0 and a max of 333. </a:t>
            </a:r>
          </a:p>
          <a:p>
            <a:r>
              <a:rPr lang="en-US" dirty="0"/>
              <a:t>Mean number of days:  25, median days: 16, mode days: 4</a:t>
            </a:r>
          </a:p>
        </p:txBody>
      </p:sp>
    </p:spTree>
    <p:extLst>
      <p:ext uri="{BB962C8B-B14F-4D97-AF65-F5344CB8AC3E}">
        <p14:creationId xmlns:p14="http://schemas.microsoft.com/office/powerpoint/2010/main" val="3939372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656c9ee32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656c9ee32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1524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⊡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433211" y="1578551"/>
            <a:ext cx="6277574" cy="198639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>
                <a:latin typeface="Montserrat Medium" pitchFamily="2" charset="77"/>
              </a:rPr>
              <a:t>Wildfire Events</a:t>
            </a:r>
            <a:br>
              <a:rPr lang="en-US" dirty="0">
                <a:latin typeface="Montserrat Medium" pitchFamily="2" charset="77"/>
              </a:rPr>
            </a:br>
            <a:r>
              <a:rPr lang="en-US" sz="2400" dirty="0">
                <a:latin typeface="Montserrat Medium" pitchFamily="2" charset="77"/>
              </a:rPr>
              <a:t>National Aeronautics and </a:t>
            </a:r>
            <a:br>
              <a:rPr lang="en-US" sz="2400" dirty="0">
                <a:latin typeface="Montserrat Medium" pitchFamily="2" charset="77"/>
              </a:rPr>
            </a:br>
            <a:r>
              <a:rPr lang="en-US" sz="2400" dirty="0">
                <a:latin typeface="Montserrat Medium" pitchFamily="2" charset="77"/>
              </a:rPr>
              <a:t>Space Administration </a:t>
            </a:r>
            <a:br>
              <a:rPr lang="en-US" dirty="0">
                <a:latin typeface="Montserrat Medium" pitchFamily="2" charset="77"/>
              </a:rPr>
            </a:br>
            <a:r>
              <a:rPr lang="en-US" sz="2000" dirty="0">
                <a:latin typeface="Montserrat Medium" pitchFamily="2" charset="77"/>
              </a:rPr>
              <a:t>Earth Observatory Natural Event Tracker</a:t>
            </a:r>
            <a:r>
              <a:rPr lang="en-US" sz="2400" dirty="0">
                <a:latin typeface="Montserrat Medium" pitchFamily="2" charset="77"/>
              </a:rPr>
              <a:t> </a:t>
            </a:r>
            <a:br>
              <a:rPr lang="en-US" dirty="0">
                <a:latin typeface="Montserrat Medium" pitchFamily="2" charset="77"/>
              </a:rPr>
            </a:br>
            <a:r>
              <a:rPr lang="en-US" dirty="0">
                <a:latin typeface="Montserrat Medium" pitchFamily="2" charset="77"/>
              </a:rPr>
              <a:t>(</a:t>
            </a:r>
            <a:r>
              <a:rPr lang="en-US" sz="2800" dirty="0">
                <a:latin typeface="Montserrat Medium" pitchFamily="2" charset="77"/>
              </a:rPr>
              <a:t>NASA</a:t>
            </a:r>
            <a:r>
              <a:rPr lang="en-US" dirty="0">
                <a:latin typeface="Montserrat Medium" pitchFamily="2" charset="77"/>
              </a:rPr>
              <a:t> EONET)</a:t>
            </a:r>
            <a:br>
              <a:rPr lang="en-US" dirty="0">
                <a:latin typeface="Montserrat Medium" pitchFamily="2" charset="77"/>
              </a:rPr>
            </a:br>
            <a:endParaRPr sz="2000" dirty="0">
              <a:latin typeface="Montserrat Medium" pitchFamily="2" charset="77"/>
            </a:endParaRPr>
          </a:p>
        </p:txBody>
      </p:sp>
      <p:sp>
        <p:nvSpPr>
          <p:cNvPr id="59" name="Google Shape;59;p12"/>
          <p:cNvSpPr/>
          <p:nvPr/>
        </p:nvSpPr>
        <p:spPr>
          <a:xfrm>
            <a:off x="4255105" y="512098"/>
            <a:ext cx="633840" cy="57650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F6C8A4-A229-9F41-BE50-0D53A04066ED}"/>
              </a:ext>
            </a:extLst>
          </p:cNvPr>
          <p:cNvSpPr txBox="1"/>
          <p:nvPr/>
        </p:nvSpPr>
        <p:spPr>
          <a:xfrm>
            <a:off x="2640024" y="3747116"/>
            <a:ext cx="386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Montserrat Medium" pitchFamily="2" charset="77"/>
              </a:rPr>
              <a:t>By Brittany Minor and Amanda </a:t>
            </a:r>
            <a:r>
              <a:rPr lang="en-US" dirty="0" err="1">
                <a:solidFill>
                  <a:schemeClr val="tx1"/>
                </a:solidFill>
                <a:latin typeface="Montserrat Medium" pitchFamily="2" charset="77"/>
              </a:rPr>
              <a:t>Matheu</a:t>
            </a:r>
            <a:endParaRPr lang="en-US" dirty="0">
              <a:solidFill>
                <a:schemeClr val="tx1"/>
              </a:solidFill>
              <a:latin typeface="Montserrat Medium" pitchFamily="2" charset="7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199D-DE6A-A749-82C1-E6DF0EE6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851" y="89011"/>
            <a:ext cx="2908297" cy="1100517"/>
          </a:xfrm>
        </p:spPr>
        <p:txBody>
          <a:bodyPr/>
          <a:lstStyle/>
          <a:p>
            <a:r>
              <a:rPr lang="en-US" sz="1800" dirty="0"/>
              <a:t>How many wildfires occur on average in a year?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988FA-5CA8-A247-A139-807B694BB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650" y="1561762"/>
            <a:ext cx="2571017" cy="2630887"/>
          </a:xfrm>
        </p:spPr>
        <p:txBody>
          <a:bodyPr/>
          <a:lstStyle/>
          <a:p>
            <a:r>
              <a:rPr lang="en-US" sz="2000" dirty="0"/>
              <a:t>Average wildfires per year between 2017-2020: 382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A5293-A232-7440-A51F-66534B8A2A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A2CEB69-5530-664D-B894-12AB8340C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167" y="1189528"/>
            <a:ext cx="3424825" cy="359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7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8430-15DF-824D-A312-F952FAEF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How long were the fires on average?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581FF-FAE2-1543-AABF-1677EFC10E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D53F1A9-3B9F-B343-A680-B6746EB77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42" y="790450"/>
            <a:ext cx="3332685" cy="355294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45A3049B-7989-5242-AE59-6EE7CBD9E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053" y="1179870"/>
            <a:ext cx="3957246" cy="316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61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3" name="Google Shape;1363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4" name="Google Shape;1364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65" name="Google Shape;1365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66" name="Google Shape;1366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67" name="Google Shape;1367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68" name="Google Shape;1368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69" name="Google Shape;1369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70" name="Google Shape;1370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71" name="Google Shape;1371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72" name="Google Shape;1372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73" name="Google Shape;1373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74" name="Google Shape;1374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75" name="Google Shape;1375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76" name="Google Shape;1376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77" name="Google Shape;1377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378" name="Google Shape;1378;p50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4D31-0ACA-AA41-A5B8-709B22984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6095" y="1202770"/>
            <a:ext cx="5277600" cy="447600"/>
          </a:xfrm>
        </p:spPr>
        <p:txBody>
          <a:bodyPr/>
          <a:lstStyle/>
          <a:p>
            <a:r>
              <a:rPr lang="en-US" dirty="0"/>
              <a:t>Wildfire Event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9ABA5-047E-3549-AAD4-3A480079A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6566" y="2273861"/>
            <a:ext cx="6044751" cy="173978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What time of year do the most wildfires start?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Where do the most wildfires occur?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How many wildfires occur on average in a year?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F6FA5-9166-294C-888B-D711CDDF34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541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C9D6-2B03-7541-B915-54120EC7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Data 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A658A-DCB9-BA45-8689-6CAD298E8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EONET data collection began in 2015, so there are only a few years of complete data</a:t>
            </a:r>
          </a:p>
          <a:p>
            <a:r>
              <a:rPr lang="en-US" dirty="0"/>
              <a:t>The EONET data seems to skew towards reporting on United States data</a:t>
            </a:r>
          </a:p>
          <a:p>
            <a:r>
              <a:rPr lang="en-US" dirty="0"/>
              <a:t>No information about the scale or size of the fire event nor the economic or environmental impact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78C0A-9798-F34A-AF1C-82EA67665E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579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4356-E8C7-2442-8496-CCB734D7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525" y="210393"/>
            <a:ext cx="2660700" cy="971044"/>
          </a:xfrm>
        </p:spPr>
        <p:txBody>
          <a:bodyPr/>
          <a:lstStyle/>
          <a:p>
            <a:r>
              <a:rPr lang="en-US" sz="1800" dirty="0"/>
              <a:t>What time of year do the most wildfires start?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2C572-9953-9841-9B94-C7F9C60FD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047" y="1303962"/>
            <a:ext cx="3026946" cy="2965500"/>
          </a:xfrm>
        </p:spPr>
        <p:txBody>
          <a:bodyPr/>
          <a:lstStyle/>
          <a:p>
            <a:r>
              <a:rPr lang="en-US" dirty="0"/>
              <a:t>Most frequent: August</a:t>
            </a:r>
          </a:p>
          <a:p>
            <a:r>
              <a:rPr lang="en-US" dirty="0"/>
              <a:t>Average month: July</a:t>
            </a:r>
          </a:p>
          <a:p>
            <a:r>
              <a:rPr lang="en-US" dirty="0"/>
              <a:t>One Standard deviation: May - Sep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77547-A871-AE42-BD48-ABAA796140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F131A-F472-7A4E-B3B0-B1DAC0FB9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449" y="1154021"/>
            <a:ext cx="4898073" cy="326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7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23C10-0039-F147-8314-2544C3A4E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650" y="1327094"/>
            <a:ext cx="1964115" cy="2865555"/>
          </a:xfrm>
        </p:spPr>
        <p:txBody>
          <a:bodyPr/>
          <a:lstStyle/>
          <a:p>
            <a:r>
              <a:rPr lang="en-US" sz="2000" dirty="0"/>
              <a:t>Most complete data was between 2017-2020</a:t>
            </a:r>
          </a:p>
          <a:p>
            <a:r>
              <a:rPr lang="en-US" sz="2000" dirty="0"/>
              <a:t>Most fires occurred in 2020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E37E3-0A0E-A04C-8938-06C376060D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FC7160-B70D-3B4F-BC2B-924D44CFE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324" y="1007422"/>
            <a:ext cx="5285273" cy="352351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7BD2BF4-F132-0B4C-9D7D-AEFAA0197D1D}"/>
              </a:ext>
            </a:extLst>
          </p:cNvPr>
          <p:cNvSpPr txBox="1">
            <a:spLocks/>
          </p:cNvSpPr>
          <p:nvPr/>
        </p:nvSpPr>
        <p:spPr>
          <a:xfrm>
            <a:off x="3241525" y="210393"/>
            <a:ext cx="2660700" cy="971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dirty="0"/>
              <a:t>What time of year do the most wildfires start?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199D-DE6A-A749-82C1-E6DF0EE6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650" y="99104"/>
            <a:ext cx="2660700" cy="750559"/>
          </a:xfrm>
        </p:spPr>
        <p:txBody>
          <a:bodyPr/>
          <a:lstStyle/>
          <a:p>
            <a:r>
              <a:rPr lang="en-US" sz="1800" dirty="0"/>
              <a:t>Where do the most wildfires start?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988FA-5CA8-A247-A139-807B694BB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5308" y="1377468"/>
            <a:ext cx="2571017" cy="2388564"/>
          </a:xfrm>
        </p:spPr>
        <p:txBody>
          <a:bodyPr/>
          <a:lstStyle/>
          <a:p>
            <a:r>
              <a:rPr lang="en-US" sz="2000" dirty="0"/>
              <a:t>Most fires occurred in the USA</a:t>
            </a:r>
          </a:p>
          <a:p>
            <a:r>
              <a:rPr lang="en-US" sz="2000" dirty="0"/>
              <a:t>Distribution: Right skewed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A5293-A232-7440-A51F-66534B8A2A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1F3A53-8BF5-B348-A7E6-F762A656D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208" y="989105"/>
            <a:ext cx="4992785" cy="33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3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199D-DE6A-A749-82C1-E6DF0EE6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650" y="99104"/>
            <a:ext cx="2660700" cy="750559"/>
          </a:xfrm>
        </p:spPr>
        <p:txBody>
          <a:bodyPr/>
          <a:lstStyle/>
          <a:p>
            <a:r>
              <a:rPr lang="en-US" sz="1800" dirty="0"/>
              <a:t>Where do the most wildfires start?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988FA-5CA8-A247-A139-807B694BB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650" y="950850"/>
            <a:ext cx="2571017" cy="3241800"/>
          </a:xfrm>
        </p:spPr>
        <p:txBody>
          <a:bodyPr/>
          <a:lstStyle/>
          <a:p>
            <a:r>
              <a:rPr lang="en-US" sz="2000" dirty="0"/>
              <a:t>Far more fires in the Northern Hemisphere</a:t>
            </a:r>
          </a:p>
          <a:p>
            <a:r>
              <a:rPr lang="en-US" sz="2000" dirty="0"/>
              <a:t>More occupied land mass in Northern Hemisphere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A5293-A232-7440-A51F-66534B8A2A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070DA-0FA0-7049-85CB-AD5EA120B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624" y="846144"/>
            <a:ext cx="4855222" cy="323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6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199D-DE6A-A749-82C1-E6DF0EE6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650" y="99104"/>
            <a:ext cx="2660700" cy="750559"/>
          </a:xfrm>
        </p:spPr>
        <p:txBody>
          <a:bodyPr/>
          <a:lstStyle/>
          <a:p>
            <a:r>
              <a:rPr lang="en-US" sz="1800" dirty="0"/>
              <a:t>Where do the most wildfires start?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988FA-5CA8-A247-A139-807B694BB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963" y="1219713"/>
            <a:ext cx="2925850" cy="2972935"/>
          </a:xfrm>
        </p:spPr>
        <p:txBody>
          <a:bodyPr/>
          <a:lstStyle/>
          <a:p>
            <a:r>
              <a:rPr lang="en-US" sz="2000" dirty="0"/>
              <a:t>Wildfires clustered in western North America</a:t>
            </a:r>
          </a:p>
          <a:p>
            <a:r>
              <a:rPr lang="en-US" sz="2000" dirty="0"/>
              <a:t>Another cluster around Europe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A5293-A232-7440-A51F-66534B8A2A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DF4F650-5A46-7D4E-AD51-3CA9C10B1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706" y="1219714"/>
            <a:ext cx="5243374" cy="270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2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199D-DE6A-A749-82C1-E6DF0EE6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650" y="99104"/>
            <a:ext cx="2660700" cy="750559"/>
          </a:xfrm>
        </p:spPr>
        <p:txBody>
          <a:bodyPr/>
          <a:lstStyle/>
          <a:p>
            <a:r>
              <a:rPr lang="en-US" sz="1800" dirty="0"/>
              <a:t>Where do the most wildfires start?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988FA-5CA8-A247-A139-807B694BB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650" y="950850"/>
            <a:ext cx="2571017" cy="3241800"/>
          </a:xfrm>
        </p:spPr>
        <p:txBody>
          <a:bodyPr/>
          <a:lstStyle/>
          <a:p>
            <a:r>
              <a:rPr lang="en-US" sz="2000" dirty="0"/>
              <a:t>Most fires reoccur in the same places</a:t>
            </a:r>
          </a:p>
          <a:p>
            <a:r>
              <a:rPr lang="en-US" sz="2000" dirty="0"/>
              <a:t>Primarily along the western US and Manitoba to British Columbia, Canada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A5293-A232-7440-A51F-66534B8A2A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42C823-F790-BF49-BA63-78B5098C1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059" y="950850"/>
            <a:ext cx="4952325" cy="330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06848"/>
      </p:ext>
    </p:extLst>
  </p:cSld>
  <p:clrMapOvr>
    <a:masterClrMapping/>
  </p:clrMapOvr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434343"/>
      </a:dk1>
      <a:lt1>
        <a:srgbClr val="FFFFFF"/>
      </a:lt1>
      <a:dk2>
        <a:srgbClr val="999999"/>
      </a:dk2>
      <a:lt2>
        <a:srgbClr val="EFEFEF"/>
      </a:lt2>
      <a:accent1>
        <a:srgbClr val="FF9E00"/>
      </a:accent1>
      <a:accent2>
        <a:srgbClr val="FF6F00"/>
      </a:accent2>
      <a:accent3>
        <a:srgbClr val="8A827D"/>
      </a:accent3>
      <a:accent4>
        <a:srgbClr val="443F3D"/>
      </a:accent4>
      <a:accent5>
        <a:srgbClr val="A0BEDA"/>
      </a:accent5>
      <a:accent6>
        <a:srgbClr val="5E86AC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dita · SlidesCarnival" id="{CBED4745-ED32-A046-831C-99A46D7BC0AF}" vid="{E7E784EF-9DD1-EB49-9E73-BB14F08B04F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Perdita template</Template>
  <TotalTime>1570</TotalTime>
  <Words>521</Words>
  <Application>Microsoft Macintosh PowerPoint</Application>
  <PresentationFormat>On-screen Show (16:9)</PresentationFormat>
  <Paragraphs>62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Montserrat Medium</vt:lpstr>
      <vt:lpstr>Montserrat</vt:lpstr>
      <vt:lpstr>Droid Serif</vt:lpstr>
      <vt:lpstr>Perdita template</vt:lpstr>
      <vt:lpstr>Wildfire Events National Aeronautics and  Space Administration  Earth Observatory Natural Event Tracker  (NASA EONET) </vt:lpstr>
      <vt:lpstr>Wildfire Event Questions</vt:lpstr>
      <vt:lpstr>Data Limitations</vt:lpstr>
      <vt:lpstr>What time of year do the most wildfires start? </vt:lpstr>
      <vt:lpstr>PowerPoint Presentation</vt:lpstr>
      <vt:lpstr>Where do the most wildfires start?</vt:lpstr>
      <vt:lpstr>Where do the most wildfires start?</vt:lpstr>
      <vt:lpstr>Where do the most wildfires start?</vt:lpstr>
      <vt:lpstr>Where do the most wildfires start?</vt:lpstr>
      <vt:lpstr>How many wildfires occur on average in a year?</vt:lpstr>
      <vt:lpstr>Bonus: How long were the fires on average?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Wildfire Events with NASA EONET Earth Observatory Natural Event Tracker</dc:title>
  <dc:creator>Microsoft Office User</dc:creator>
  <cp:lastModifiedBy>Minor, Brittany</cp:lastModifiedBy>
  <cp:revision>21</cp:revision>
  <dcterms:created xsi:type="dcterms:W3CDTF">2021-05-02T20:37:31Z</dcterms:created>
  <dcterms:modified xsi:type="dcterms:W3CDTF">2021-05-04T02:11:58Z</dcterms:modified>
</cp:coreProperties>
</file>