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Droid Serif" panose="02020600060500020200" pitchFamily="18" charset="0"/>
      <p:regular r:id="rId55"/>
      <p:bold r:id="rId56"/>
      <p:italic r:id="rId57"/>
      <p:boldItalic r:id="rId58"/>
    </p:embeddedFont>
    <p:embeddedFont>
      <p:font typeface="Montserrat" pitchFamily="2" charset="77"/>
      <p:regular r:id="rId59"/>
      <p:bold r:id="rId60"/>
      <p:italic r:id="rId61"/>
      <p:boldItalic r:id="rId62"/>
    </p:embeddedFont>
    <p:embeddedFont>
      <p:font typeface="Montserrat Medium" pitchFamily="2" charset="77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4ecd81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4ecd81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e4ecd812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e4ecd812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e4ecd81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e4ecd81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e4ecd81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e4ecd81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4ecd81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e4ecd81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4ecd812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e4ecd812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e4ecd812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e4ecd812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e4ecd812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e4ecd812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e4ecd812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e4ecd812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e4ecd812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e4ecd812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803c6b9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803c6b9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4fb3de18c_3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4fb3de18c_3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56c9ee3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56c9ee3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 i="1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droid-seri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433213" y="1165253"/>
            <a:ext cx="6277574" cy="198639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latin typeface="Montserrat Medium" pitchFamily="2" charset="77"/>
              </a:rPr>
              <a:t>Wildfire Events with</a:t>
            </a:r>
            <a:br>
              <a:rPr lang="en-US" dirty="0">
                <a:latin typeface="Montserrat Medium" pitchFamily="2" charset="77"/>
              </a:rPr>
            </a:br>
            <a:r>
              <a:rPr lang="en-US" sz="2800" dirty="0">
                <a:latin typeface="Montserrat Medium" pitchFamily="2" charset="77"/>
              </a:rPr>
              <a:t>NASA</a:t>
            </a:r>
            <a:r>
              <a:rPr lang="en-US" dirty="0">
                <a:latin typeface="Montserrat Medium" pitchFamily="2" charset="77"/>
              </a:rPr>
              <a:t> EONET</a:t>
            </a:r>
            <a:br>
              <a:rPr lang="en-US" dirty="0">
                <a:latin typeface="Montserrat Medium" pitchFamily="2" charset="77"/>
              </a:rPr>
            </a:br>
            <a:r>
              <a:rPr lang="en-US" sz="2000" dirty="0">
                <a:latin typeface="Montserrat Medium" pitchFamily="2" charset="77"/>
              </a:rPr>
              <a:t>Earth Observatory</a:t>
            </a:r>
            <a:br>
              <a:rPr lang="en-US" sz="2000" dirty="0">
                <a:latin typeface="Montserrat Medium" pitchFamily="2" charset="77"/>
              </a:rPr>
            </a:br>
            <a:r>
              <a:rPr lang="en-US" sz="2000" dirty="0">
                <a:latin typeface="Montserrat Medium" pitchFamily="2" charset="77"/>
              </a:rPr>
              <a:t>Natural Event Tracker</a:t>
            </a:r>
            <a:endParaRPr sz="2000" dirty="0">
              <a:latin typeface="Montserrat Medium" pitchFamily="2" charset="7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6C8A4-A229-9F41-BE50-0D53A04066ED}"/>
              </a:ext>
            </a:extLst>
          </p:cNvPr>
          <p:cNvSpPr txBox="1"/>
          <p:nvPr/>
        </p:nvSpPr>
        <p:spPr>
          <a:xfrm>
            <a:off x="2640026" y="3398655"/>
            <a:ext cx="386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 Medium" pitchFamily="2" charset="77"/>
              </a:rPr>
              <a:t>By Brittany Minor and Amanda </a:t>
            </a:r>
            <a:r>
              <a:rPr lang="en-US" dirty="0" err="1">
                <a:solidFill>
                  <a:schemeClr val="tx1"/>
                </a:solidFill>
                <a:latin typeface="Montserrat Medium" pitchFamily="2" charset="77"/>
              </a:rPr>
              <a:t>Matheu</a:t>
            </a:r>
            <a:endParaRPr lang="en-US" dirty="0">
              <a:solidFill>
                <a:schemeClr val="tx1"/>
              </a:solidFill>
              <a:latin typeface="Montserrat Medium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851" y="89011"/>
            <a:ext cx="2908297" cy="1100517"/>
          </a:xfrm>
        </p:spPr>
        <p:txBody>
          <a:bodyPr/>
          <a:lstStyle/>
          <a:p>
            <a:r>
              <a:rPr lang="en-US" sz="1800" dirty="0"/>
              <a:t>How many wildfires occur on average in a year?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1561762"/>
            <a:ext cx="2571017" cy="2630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9E4E2-8AA6-6A42-AF9F-A90FAE90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94" y="1319686"/>
            <a:ext cx="3115038" cy="31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19625" y="968550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Droid Serif"/>
                <a:ea typeface="Droid Serif"/>
                <a:cs typeface="Droid Serif"/>
                <a:sym typeface="Droid Serif"/>
              </a:rPr>
              <a:t>EDIT IN GOOGLE SLIDES</a:t>
            </a:r>
            <a:endParaRPr sz="1200" dirty="0">
              <a:solidFill>
                <a:schemeClr val="accen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Click on the button under the presentation preview that says "Use as Google Slides Theme".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have to be signed in to your Google account.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733943" y="968550"/>
            <a:ext cx="3690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Droid Serif"/>
                <a:ea typeface="Droid Serif"/>
                <a:cs typeface="Droid Serif"/>
                <a:sym typeface="Droid Serif"/>
              </a:rPr>
              <a:t>EDIT IN POWERPOINT®</a:t>
            </a:r>
            <a:endParaRPr sz="1200" dirty="0">
              <a:solidFill>
                <a:schemeClr val="accen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9625" y="3601125"/>
            <a:ext cx="7704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More info on how to use this template at </a:t>
            </a:r>
            <a:r>
              <a:rPr lang="en" sz="1200" b="1" u="sng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template is free to use under </a:t>
            </a:r>
            <a:r>
              <a:rPr lang="en" sz="1200" u="sng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You can keep the Credits slide or mention </a:t>
            </a:r>
            <a:r>
              <a:rPr lang="en" sz="1200" dirty="0" err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SlidesCarnival</a:t>
            </a:r>
            <a:r>
              <a:rPr lang="en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and other resources used in a slide footer.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1275150" y="23100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BIG CONCEPT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800" y="2488801"/>
            <a:ext cx="5936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</a:t>
            </a:r>
            <a:br>
              <a:rPr lang="en"/>
            </a:br>
            <a:r>
              <a:rPr lang="en"/>
              <a:t>YOUR CONTENT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id="133" name="Google Shape;133;p21" descr="beach.jpg"/>
          <p:cNvPicPr preferRelativeResize="0"/>
          <p:nvPr/>
        </p:nvPicPr>
        <p:blipFill rotWithShape="1">
          <a:blip r:embed="rId3">
            <a:alphaModFix/>
          </a:blip>
          <a:srcRect t="36368" b="14763"/>
          <a:stretch/>
        </p:blipFill>
        <p:spPr>
          <a:xfrm>
            <a:off x="1143000" y="1151347"/>
            <a:ext cx="6857999" cy="25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4D31-0ACA-AA41-A5B8-709B22984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095" y="1202770"/>
            <a:ext cx="5277600" cy="447600"/>
          </a:xfrm>
        </p:spPr>
        <p:txBody>
          <a:bodyPr/>
          <a:lstStyle/>
          <a:p>
            <a:r>
              <a:rPr lang="en-US" dirty="0"/>
              <a:t>Wildfire Event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ABA5-047E-3549-AAD4-3A480079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566" y="2273861"/>
            <a:ext cx="6044751" cy="17397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time of year do the most wildfires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Where do the most wildfires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How many wildfires occur on average in a year?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6FA5-9166-294C-888B-D711CDDF3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41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3906250" y="244245"/>
            <a:ext cx="1352100" cy="60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WANT BIG IMPACT?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627600" y="1987650"/>
            <a:ext cx="7888800" cy="11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Use big image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IDEAS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3572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Gray</a:t>
            </a:r>
            <a:endParaRPr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3760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White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3384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Black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DATA</a:t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952500" y="15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017776" y="877425"/>
            <a:ext cx="7165896" cy="34136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348100" y="169165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795400" y="20022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158650" y="304812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945700" y="17475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549025" y="346985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839225" y="356377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240050" y="22047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1741650" y="1659550"/>
            <a:ext cx="566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89,526,124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1741650" y="2763854"/>
            <a:ext cx="566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80" name="Google Shape;180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1052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89,526,124$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100%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9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94" name="Google Shape;194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185,244 users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97" name="Google Shape;197;p2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2" name="Google Shape;202;p27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1379824" y="1909200"/>
            <a:ext cx="2288400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first</a:t>
            </a:r>
            <a:endParaRPr>
              <a:solidFill>
                <a:srgbClr val="B7B7B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3360551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second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383738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last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29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21" name="Google Shape;221;p2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1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24" name="Google Shape;224;p2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3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27" name="Google Shape;227;p2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5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29" name="Google Shape;229;p29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230" name="Google Shape;230;p2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6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233" name="Google Shape;233;p2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4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236" name="Google Shape;236;p2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2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238" name="Google Shape;238;p29"/>
          <p:cNvSpPr txBox="1"/>
          <p:nvPr/>
        </p:nvSpPr>
        <p:spPr>
          <a:xfrm>
            <a:off x="137985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377205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543601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41817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44625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47433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CONCEPTS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1158650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2"/>
          </p:nvPr>
        </p:nvSpPr>
        <p:spPr>
          <a:xfrm>
            <a:off x="3749567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3"/>
          </p:nvPr>
        </p:nvSpPr>
        <p:spPr>
          <a:xfrm>
            <a:off x="6340483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1158650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2"/>
          </p:nvPr>
        </p:nvSpPr>
        <p:spPr>
          <a:xfrm>
            <a:off x="3749567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3"/>
          </p:nvPr>
        </p:nvSpPr>
        <p:spPr>
          <a:xfrm>
            <a:off x="6340483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6025749" y="1222404"/>
            <a:ext cx="314715" cy="335327"/>
            <a:chOff x="5970800" y="1619250"/>
            <a:chExt cx="428650" cy="456725"/>
          </a:xfrm>
        </p:grpSpPr>
        <p:sp>
          <p:nvSpPr>
            <p:cNvPr id="256" name="Google Shape;256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61" name="Google Shape;261;p30"/>
          <p:cNvSpPr/>
          <p:nvPr/>
        </p:nvSpPr>
        <p:spPr>
          <a:xfrm>
            <a:off x="3468939" y="1242114"/>
            <a:ext cx="280648" cy="29588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62" name="Google Shape;262;p30"/>
          <p:cNvGrpSpPr/>
          <p:nvPr/>
        </p:nvGrpSpPr>
        <p:grpSpPr>
          <a:xfrm>
            <a:off x="3418757" y="3084655"/>
            <a:ext cx="285127" cy="297681"/>
            <a:chOff x="3294650" y="3652450"/>
            <a:chExt cx="388350" cy="405450"/>
          </a:xfrm>
        </p:grpSpPr>
        <p:sp>
          <p:nvSpPr>
            <p:cNvPr id="263" name="Google Shape;263;p3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032932" y="3083296"/>
            <a:ext cx="300361" cy="300380"/>
            <a:chOff x="6654650" y="3665275"/>
            <a:chExt cx="409100" cy="409125"/>
          </a:xfrm>
        </p:grpSpPr>
        <p:sp>
          <p:nvSpPr>
            <p:cNvPr id="267" name="Google Shape;267;p3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69" name="Google Shape;269;p30"/>
          <p:cNvSpPr/>
          <p:nvPr/>
        </p:nvSpPr>
        <p:spPr>
          <a:xfrm>
            <a:off x="765975" y="3083307"/>
            <a:ext cx="408839" cy="241203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822906" y="1282882"/>
            <a:ext cx="295002" cy="29498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</a:t>
            </a:r>
            <a:br>
              <a:rPr lang="en"/>
            </a:br>
            <a:r>
              <a:rPr lang="en"/>
              <a:t>Excel or Google Sheets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1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4000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3000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2000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1000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9D6-2B03-7541-B915-54120EC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Data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658A-DCB9-BA45-8689-6CAD298E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EONET data collection began in 2015, so there are only a few years of complete data</a:t>
            </a:r>
          </a:p>
          <a:p>
            <a:r>
              <a:rPr lang="en-US" dirty="0"/>
              <a:t>The EONET data seems to skew towards reporting on United States data</a:t>
            </a:r>
          </a:p>
          <a:p>
            <a:r>
              <a:rPr lang="en-US" dirty="0"/>
              <a:t>No information about the scale or size of the fire event nor the economic or environmental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78C0A-9798-F34A-AF1C-82EA67665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79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114808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your web, app or software projects...</a:t>
            </a:r>
            <a:endParaRPr sz="1800"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4294967295"/>
          </p:nvPr>
        </p:nvSpPr>
        <p:spPr>
          <a:xfrm>
            <a:off x="603223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...using these gadget templates.</a:t>
            </a:r>
            <a:endParaRPr sz="1800"/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04" name="Google Shape;304;p32"/>
          <p:cNvGrpSpPr/>
          <p:nvPr/>
        </p:nvGrpSpPr>
        <p:grpSpPr>
          <a:xfrm>
            <a:off x="3656948" y="1052010"/>
            <a:ext cx="1850310" cy="3837908"/>
            <a:chOff x="2547150" y="238125"/>
            <a:chExt cx="2525675" cy="5238750"/>
          </a:xfrm>
        </p:grpSpPr>
        <p:sp>
          <p:nvSpPr>
            <p:cNvPr id="305" name="Google Shape;305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697275" y="1385901"/>
            <a:ext cx="1768127" cy="317021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body" idx="4294967295"/>
          </p:nvPr>
        </p:nvSpPr>
        <p:spPr>
          <a:xfrm>
            <a:off x="114808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your web, app or software projects...</a:t>
            </a:r>
            <a:endParaRPr sz="1800"/>
          </a:p>
        </p:txBody>
      </p:sp>
      <p:sp>
        <p:nvSpPr>
          <p:cNvPr id="315" name="Google Shape;315;p33"/>
          <p:cNvSpPr txBox="1">
            <a:spLocks noGrp="1"/>
          </p:cNvSpPr>
          <p:nvPr>
            <p:ph type="body" idx="4294967295"/>
          </p:nvPr>
        </p:nvSpPr>
        <p:spPr>
          <a:xfrm>
            <a:off x="603223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...using these gadget templates.</a:t>
            </a:r>
            <a:endParaRPr sz="1800"/>
          </a:p>
        </p:txBody>
      </p:sp>
      <p:sp>
        <p:nvSpPr>
          <p:cNvPr id="316" name="Google Shape;316;p33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ldNum" idx="12"/>
          </p:nvPr>
        </p:nvSpPr>
        <p:spPr>
          <a:xfrm>
            <a:off x="-125" y="4623750"/>
            <a:ext cx="9144000" cy="1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8" name="Google Shape;318;p33"/>
          <p:cNvGrpSpPr/>
          <p:nvPr/>
        </p:nvGrpSpPr>
        <p:grpSpPr>
          <a:xfrm>
            <a:off x="3283630" y="937654"/>
            <a:ext cx="2576503" cy="3975687"/>
            <a:chOff x="2112475" y="238125"/>
            <a:chExt cx="3395050" cy="5238750"/>
          </a:xfrm>
        </p:grpSpPr>
        <p:sp>
          <p:nvSpPr>
            <p:cNvPr id="319" name="Google Shape;31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83" y="1289518"/>
            <a:ext cx="2445871" cy="326116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MATRIX</a:t>
            </a:r>
            <a:endParaRPr sz="1200"/>
          </a:p>
        </p:txBody>
      </p:sp>
      <p:sp>
        <p:nvSpPr>
          <p:cNvPr id="329" name="Google Shape;329;p3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331" name="Google Shape;331;p3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3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3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3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3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3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3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3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3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3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3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3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3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3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3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3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3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3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78" name="Google Shape;378;p3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379" name="Google Shape;379;p3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3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3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3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3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3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3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3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1" name="Google Shape;401;p3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02" name="Google Shape;402;p3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03" name="Google Shape;403;p3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LOW VALUE 1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HIGH VALUE 1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LOW VALUE 2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HIGH VALUE 2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Our company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Competitor</a:t>
            </a:r>
            <a:endParaRPr sz="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>
            <a:spLocks noGrp="1"/>
          </p:cNvSpPr>
          <p:nvPr>
            <p:ph type="body" idx="4294967295"/>
          </p:nvPr>
        </p:nvSpPr>
        <p:spPr>
          <a:xfrm>
            <a:off x="767077" y="1295400"/>
            <a:ext cx="14124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your web, app or software projects...</a:t>
            </a:r>
            <a:endParaRPr sz="1400"/>
          </a:p>
        </p:txBody>
      </p:sp>
      <p:sp>
        <p:nvSpPr>
          <p:cNvPr id="419" name="Google Shape;419;p35"/>
          <p:cNvSpPr txBox="1">
            <a:spLocks noGrp="1"/>
          </p:cNvSpPr>
          <p:nvPr>
            <p:ph type="body" idx="4294967295"/>
          </p:nvPr>
        </p:nvSpPr>
        <p:spPr>
          <a:xfrm>
            <a:off x="6964525" y="1295400"/>
            <a:ext cx="14325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...using these gadget templates.</a:t>
            </a:r>
            <a:endParaRPr sz="140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22" name="Google Shape;422;p35"/>
          <p:cNvGrpSpPr/>
          <p:nvPr/>
        </p:nvGrpSpPr>
        <p:grpSpPr>
          <a:xfrm>
            <a:off x="2310999" y="1241129"/>
            <a:ext cx="4542205" cy="2661224"/>
            <a:chOff x="1177450" y="241631"/>
            <a:chExt cx="6173152" cy="3616776"/>
          </a:xfrm>
        </p:grpSpPr>
        <p:sp>
          <p:nvSpPr>
            <p:cNvPr id="423" name="Google Shape;423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7" name="Google Shape;427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818175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ctrTitle" idx="4294967295"/>
          </p:nvPr>
        </p:nvSpPr>
        <p:spPr>
          <a:xfrm>
            <a:off x="3913025" y="323393"/>
            <a:ext cx="1317900" cy="45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1563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</p:txBody>
      </p:sp>
      <p:sp>
        <p:nvSpPr>
          <p:cNvPr id="434" name="Google Shape;434;p36"/>
          <p:cNvSpPr txBox="1">
            <a:spLocks noGrp="1"/>
          </p:cNvSpPr>
          <p:nvPr>
            <p:ph type="body" idx="4294967295"/>
          </p:nvPr>
        </p:nvSpPr>
        <p:spPr>
          <a:xfrm>
            <a:off x="1275150" y="22338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435" name="Google Shape;435;p36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body" idx="1"/>
          </p:nvPr>
        </p:nvSpPr>
        <p:spPr>
          <a:xfrm>
            <a:off x="916650" y="1690200"/>
            <a:ext cx="73107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42" name="Google Shape;442;p3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8" name="Google Shape;448;p38"/>
          <p:cNvSpPr txBox="1">
            <a:spLocks noGrp="1"/>
          </p:cNvSpPr>
          <p:nvPr>
            <p:ph type="body" idx="1"/>
          </p:nvPr>
        </p:nvSpPr>
        <p:spPr>
          <a:xfrm>
            <a:off x="1018775" y="895350"/>
            <a:ext cx="710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Body copy: </a:t>
            </a:r>
            <a:r>
              <a:rPr lang="en" sz="1400" b="1"/>
              <a:t>Droid serif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https://www.fontsquirrel.com/fonts/montserrat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https://www.fontsquirrel.com/fonts/droid-serif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Orange </a:t>
            </a:r>
            <a:r>
              <a:rPr lang="en" sz="1400" b="1">
                <a:solidFill>
                  <a:schemeClr val="accent1"/>
                </a:solidFill>
              </a:rPr>
              <a:t>#ff9e00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Dark gray </a:t>
            </a:r>
            <a:r>
              <a:rPr lang="en" sz="1400" b="1"/>
              <a:t>#434343</a:t>
            </a:r>
            <a:endParaRPr sz="1400" b="1"/>
          </a:p>
        </p:txBody>
      </p:sp>
      <p:sp>
        <p:nvSpPr>
          <p:cNvPr id="449" name="Google Shape;449;p38"/>
          <p:cNvSpPr txBox="1"/>
          <p:nvPr/>
        </p:nvSpPr>
        <p:spPr>
          <a:xfrm>
            <a:off x="1049430" y="3980625"/>
            <a:ext cx="707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50" name="Google Shape;450;p3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</a:t>
            </a:r>
            <a:br>
              <a:rPr lang="en"/>
            </a:br>
            <a:r>
              <a:rPr lang="en"/>
              <a:t>Project Proposals, Lessons, etc</a:t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DEC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NOV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OCT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SEP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AUG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JUL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JUN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MAY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APR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MAR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FEB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JAN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7" name="Google Shape;477;p40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8" name="Google Shape;478;p40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79" name="Google Shape;479;p40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0" name="Google Shape;480;p40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1" name="Google Shape;481;p40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2" name="Google Shape;482;p40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3" name="Google Shape;483;p40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4" name="Google Shape;484;p40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5" name="Google Shape;485;p40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6" name="Google Shape;486;p40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7" name="Google Shape;487;p40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8" name="Google Shape;488;p40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9" name="Google Shape;489;p40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0" name="Google Shape;490;p40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91" name="Google Shape;491;p40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2" name="Google Shape;492;p40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93" name="Google Shape;493;p40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0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0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97" name="Google Shape;497;p40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0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99" name="Google Shape;499;p40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0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6" name="Google Shape;506;p4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507" name="Google Shape;507;p41"/>
          <p:cNvGraphicFramePr/>
          <p:nvPr/>
        </p:nvGraphicFramePr>
        <p:xfrm>
          <a:off x="392525" y="378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356-E8C7-2442-8496-CCB734D7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525" y="210393"/>
            <a:ext cx="2660700" cy="971044"/>
          </a:xfrm>
        </p:spPr>
        <p:txBody>
          <a:bodyPr/>
          <a:lstStyle/>
          <a:p>
            <a:r>
              <a:rPr lang="en-US" sz="1800" dirty="0"/>
              <a:t>What time of year do the most wildfires occur?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C572-9953-9841-9B94-C7F9C60F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47" y="1303962"/>
            <a:ext cx="3026946" cy="2965500"/>
          </a:xfrm>
        </p:spPr>
        <p:txBody>
          <a:bodyPr/>
          <a:lstStyle/>
          <a:p>
            <a:r>
              <a:rPr lang="en-US" dirty="0"/>
              <a:t>Most…..</a:t>
            </a:r>
          </a:p>
          <a:p>
            <a:r>
              <a:rPr lang="en-US" dirty="0"/>
              <a:t>Avg month</a:t>
            </a:r>
          </a:p>
          <a:p>
            <a:r>
              <a:rPr lang="en-US" dirty="0"/>
              <a:t>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77547-A871-AE42-BD48-ABAA79614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131A-F472-7A4E-B3B0-B1DAC0FB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06" y="1085000"/>
            <a:ext cx="4898073" cy="3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1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3" name="Google Shape;513;p42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614250" y="1414700"/>
            <a:ext cx="3885600" cy="14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STRENGTHS</a:t>
            </a:r>
            <a:endParaRPr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4660439" y="1414700"/>
            <a:ext cx="3885600" cy="14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WEAKNESSES</a:t>
            </a:r>
            <a:endParaRPr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614250" y="3039068"/>
            <a:ext cx="3885600" cy="14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OPPORTUNITIES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4660439" y="3039068"/>
            <a:ext cx="3885600" cy="146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White is the color of milk and fresh snow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THREATS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384360" y="1761086"/>
            <a:ext cx="2232600" cy="2232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 rot="5400000">
            <a:off x="3545456" y="1761086"/>
            <a:ext cx="2232600" cy="2232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2"/>
          <p:cNvSpPr/>
          <p:nvPr/>
        </p:nvSpPr>
        <p:spPr>
          <a:xfrm rot="10800000">
            <a:off x="3545456" y="1923439"/>
            <a:ext cx="2232600" cy="2232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2"/>
          <p:cNvSpPr/>
          <p:nvPr/>
        </p:nvSpPr>
        <p:spPr>
          <a:xfrm rot="-5400000">
            <a:off x="3384360" y="1923439"/>
            <a:ext cx="2232600" cy="2232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3898389" y="2226817"/>
            <a:ext cx="332032" cy="413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523" name="Google Shape;523;p42"/>
          <p:cNvSpPr/>
          <p:nvPr/>
        </p:nvSpPr>
        <p:spPr>
          <a:xfrm>
            <a:off x="4836543" y="2233947"/>
            <a:ext cx="638392" cy="399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524" name="Google Shape;524;p42"/>
          <p:cNvSpPr/>
          <p:nvPr/>
        </p:nvSpPr>
        <p:spPr>
          <a:xfrm>
            <a:off x="3866441" y="3248801"/>
            <a:ext cx="437005" cy="413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525" name="Google Shape;525;p42"/>
          <p:cNvSpPr/>
          <p:nvPr/>
        </p:nvSpPr>
        <p:spPr>
          <a:xfrm>
            <a:off x="4942086" y="3255932"/>
            <a:ext cx="348007" cy="399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 sz="120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32" name="Google Shape;532;p43"/>
          <p:cNvSpPr txBox="1"/>
          <p:nvPr/>
        </p:nvSpPr>
        <p:spPr>
          <a:xfrm>
            <a:off x="2083300" y="437689"/>
            <a:ext cx="1659000" cy="15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Key Activities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800" b="1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2083300" y="1972433"/>
            <a:ext cx="1659000" cy="15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Key Resources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3742433" y="437689"/>
            <a:ext cx="1659000" cy="30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Value Propositions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5401566" y="437689"/>
            <a:ext cx="1659000" cy="15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Customer Relationships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5401566" y="1972433"/>
            <a:ext cx="1659000" cy="15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Channels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7060700" y="437689"/>
            <a:ext cx="1659000" cy="30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Customer Segments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8" name="Google Shape;538;p43"/>
          <p:cNvSpPr txBox="1"/>
          <p:nvPr/>
        </p:nvSpPr>
        <p:spPr>
          <a:xfrm>
            <a:off x="424166" y="437689"/>
            <a:ext cx="1659000" cy="30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Key Partners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800" b="1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424166" y="3507177"/>
            <a:ext cx="4147800" cy="118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Cost Structure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4572000" y="3507177"/>
            <a:ext cx="4147800" cy="118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Revenue Streams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900" b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4290884" y="3580520"/>
            <a:ext cx="207774" cy="206559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43"/>
          <p:cNvSpPr/>
          <p:nvPr/>
        </p:nvSpPr>
        <p:spPr>
          <a:xfrm>
            <a:off x="6780060" y="511101"/>
            <a:ext cx="207154" cy="18596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1810546" y="511017"/>
            <a:ext cx="199293" cy="19928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8456887" y="511099"/>
            <a:ext cx="189596" cy="19988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5" name="Google Shape;545;p43"/>
          <p:cNvGrpSpPr/>
          <p:nvPr/>
        </p:nvGrpSpPr>
        <p:grpSpPr>
          <a:xfrm>
            <a:off x="8411889" y="3580235"/>
            <a:ext cx="224713" cy="164759"/>
            <a:chOff x="4610450" y="3703750"/>
            <a:chExt cx="453050" cy="332175"/>
          </a:xfrm>
        </p:grpSpPr>
        <p:sp>
          <p:nvSpPr>
            <p:cNvPr id="546" name="Google Shape;546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8" name="Google Shape;548;p43"/>
          <p:cNvSpPr/>
          <p:nvPr/>
        </p:nvSpPr>
        <p:spPr>
          <a:xfrm>
            <a:off x="3467401" y="511032"/>
            <a:ext cx="201698" cy="20171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9" name="Google Shape;549;p43"/>
          <p:cNvGrpSpPr/>
          <p:nvPr/>
        </p:nvGrpSpPr>
        <p:grpSpPr>
          <a:xfrm>
            <a:off x="5147039" y="510874"/>
            <a:ext cx="181114" cy="230776"/>
            <a:chOff x="1958100" y="4985350"/>
            <a:chExt cx="365150" cy="465275"/>
          </a:xfrm>
        </p:grpSpPr>
        <p:sp>
          <p:nvSpPr>
            <p:cNvPr id="550" name="Google Shape;550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3" name="Google Shape;553;p43"/>
          <p:cNvGrpSpPr/>
          <p:nvPr/>
        </p:nvGrpSpPr>
        <p:grpSpPr>
          <a:xfrm>
            <a:off x="3388526" y="2045443"/>
            <a:ext cx="272577" cy="247740"/>
            <a:chOff x="4562200" y="4968250"/>
            <a:chExt cx="549550" cy="499475"/>
          </a:xfrm>
        </p:grpSpPr>
        <p:sp>
          <p:nvSpPr>
            <p:cNvPr id="554" name="Google Shape;554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9" name="Google Shape;559;p43"/>
          <p:cNvGrpSpPr/>
          <p:nvPr/>
        </p:nvGrpSpPr>
        <p:grpSpPr>
          <a:xfrm>
            <a:off x="6706559" y="2046896"/>
            <a:ext cx="267728" cy="256816"/>
            <a:chOff x="5241175" y="4959100"/>
            <a:chExt cx="539775" cy="517775"/>
          </a:xfrm>
        </p:grpSpPr>
        <p:sp>
          <p:nvSpPr>
            <p:cNvPr id="560" name="Google Shape;560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1" name="Google Shape;571;p4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72" name="Google Shape;572;p44"/>
          <p:cNvGrpSpPr/>
          <p:nvPr/>
        </p:nvGrpSpPr>
        <p:grpSpPr>
          <a:xfrm>
            <a:off x="855292" y="879643"/>
            <a:ext cx="3608219" cy="3243858"/>
            <a:chOff x="3778727" y="4460423"/>
            <a:chExt cx="720160" cy="647438"/>
          </a:xfrm>
        </p:grpSpPr>
        <p:sp>
          <p:nvSpPr>
            <p:cNvPr id="573" name="Google Shape;573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cxnSp>
        <p:nvCxnSpPr>
          <p:cNvPr id="580" name="Google Shape;580;p44"/>
          <p:cNvCxnSpPr/>
          <p:nvPr/>
        </p:nvCxnSpPr>
        <p:spPr>
          <a:xfrm>
            <a:off x="4383550" y="14166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1" name="Google Shape;581;p44"/>
          <p:cNvSpPr txBox="1"/>
          <p:nvPr/>
        </p:nvSpPr>
        <p:spPr>
          <a:xfrm>
            <a:off x="5502050" y="12446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582" name="Google Shape;582;p44"/>
          <p:cNvCxnSpPr/>
          <p:nvPr/>
        </p:nvCxnSpPr>
        <p:spPr>
          <a:xfrm>
            <a:off x="4227875" y="18983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3" name="Google Shape;583;p44"/>
          <p:cNvSpPr txBox="1"/>
          <p:nvPr/>
        </p:nvSpPr>
        <p:spPr>
          <a:xfrm>
            <a:off x="5502050" y="17262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584" name="Google Shape;584;p44"/>
          <p:cNvCxnSpPr/>
          <p:nvPr/>
        </p:nvCxnSpPr>
        <p:spPr>
          <a:xfrm>
            <a:off x="4006650" y="23799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5" name="Google Shape;585;p44"/>
          <p:cNvSpPr txBox="1"/>
          <p:nvPr/>
        </p:nvSpPr>
        <p:spPr>
          <a:xfrm>
            <a:off x="5502050" y="22078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586" name="Google Shape;586;p44"/>
          <p:cNvCxnSpPr/>
          <p:nvPr/>
        </p:nvCxnSpPr>
        <p:spPr>
          <a:xfrm>
            <a:off x="3818200" y="28615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5502050" y="26894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>
            <a:off x="3613350" y="33431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5502050" y="31710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590" name="Google Shape;590;p44"/>
          <p:cNvCxnSpPr/>
          <p:nvPr/>
        </p:nvCxnSpPr>
        <p:spPr>
          <a:xfrm>
            <a:off x="3400325" y="38247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5502050" y="36527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Insert your content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97" name="Google Shape;597;p4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598" name="Google Shape;598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378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9" name="Google Shape;599;p45"/>
          <p:cNvSpPr txBox="1"/>
          <p:nvPr/>
        </p:nvSpPr>
        <p:spPr>
          <a:xfrm>
            <a:off x="860325" y="2998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Imani Jackson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JOB TITLE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00" name="Google Shape;60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378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1" name="Google Shape;601;p45"/>
          <p:cNvSpPr txBox="1"/>
          <p:nvPr/>
        </p:nvSpPr>
        <p:spPr>
          <a:xfrm>
            <a:off x="2840050" y="2998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Marcos Galán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JOB TITLE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02" name="Google Shape;602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378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3" name="Google Shape;603;p45"/>
          <p:cNvSpPr txBox="1"/>
          <p:nvPr/>
        </p:nvSpPr>
        <p:spPr>
          <a:xfrm>
            <a:off x="4819775" y="2998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Ixchel Valdía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JOB TITLE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04" name="Google Shape;604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378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5" name="Google Shape;605;p45"/>
          <p:cNvSpPr txBox="1"/>
          <p:nvPr/>
        </p:nvSpPr>
        <p:spPr>
          <a:xfrm>
            <a:off x="6799500" y="2998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Nils Årud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JOB TITLE</a:t>
            </a:r>
            <a:endParaRPr sz="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Blue is the colour of the clear sky and the deep sea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612" name="Google Shape;612;p46"/>
          <p:cNvGraphicFramePr/>
          <p:nvPr/>
        </p:nvGraphicFramePr>
        <p:xfrm>
          <a:off x="855300" y="789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{B2065233-25E1-4989-AD35-E11AE04927D7}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18" name="Google Shape;61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4" name="Google Shape;624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25" name="Google Shape;62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7" name="Google Shape;627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28" name="Google Shape;62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2" name="Google Shape;632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33" name="Google Shape;63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6" name="Google Shape;636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37" name="Google Shape;63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41" name="Google Shape;641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2" name="Google Shape;642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43" name="Google Shape;64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64" name="Google Shape;66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67" name="Google Shape;66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0" name="Google Shape;670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71" name="Google Shape;67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4" name="Google Shape;674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75" name="Google Shape;67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83" name="Google Shape;683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84" name="Google Shape;68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87" name="Google Shape;68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90" name="Google Shape;69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93" name="Google Shape;69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96" name="Google Shape;69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01" name="Google Shape;70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04" name="Google Shape;70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7" name="Google Shape;707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08" name="Google Shape;708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09" name="Google Shape;70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1" name="Google Shape;711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12" name="Google Shape;71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7" name="Google Shape;717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18" name="Google Shape;71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Google Shape;720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21" name="Google Shape;72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27" name="Google Shape;72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33" name="Google Shape;73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7" name="Google Shape;737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0" name="Google Shape;740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41" name="Google Shape;74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44" name="Google Shape;74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6" name="Google Shape;746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47" name="Google Shape;74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9" name="Google Shape;749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50" name="Google Shape;750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51" name="Google Shape;75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54" name="Google Shape;75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60" name="Google Shape;76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2" name="Google Shape;762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65" name="Google Shape;76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68" name="Google Shape;76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0" name="Google Shape;770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71" name="Google Shape;771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72" name="Google Shape;77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75" name="Google Shape;77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8" name="Google Shape;778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80" name="Google Shape;780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81" name="Google Shape;78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84" name="Google Shape;78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89" name="Google Shape;78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2" name="Google Shape;792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93" name="Google Shape;79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5" name="Google Shape;795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96" name="Google Shape;79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00" name="Google Shape;80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5" name="Google Shape;805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06" name="Google Shape;80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09" name="Google Shape;80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14" name="Google Shape;814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15" name="Google Shape;815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16" name="Google Shape;81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8" name="Google Shape;818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19" name="Google Shape;81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3" name="Google Shape;823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25" name="Google Shape;82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29" name="Google Shape;82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2" name="Google Shape;832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3" name="Google Shape;833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4" name="Google Shape;834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35" name="Google Shape;835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36" name="Google Shape;83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9" name="Google Shape;839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40" name="Google Shape;840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41" name="Google Shape;84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44" name="Google Shape;844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45" name="Google Shape;845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46" name="Google Shape;84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52" name="Google Shape;85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5" name="Google Shape;855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56" name="Google Shape;85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60" name="Google Shape;86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5" name="Google Shape;865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66" name="Google Shape;86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1" name="Google Shape;871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72" name="Google Shape;87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75" name="Google Shape;87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1" name="Google Shape;881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2" name="Google Shape;882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83" name="Google Shape;88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89" name="Google Shape;88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91" name="Google Shape;891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93" name="Google Shape;89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97" name="Google Shape;89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means that you can: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Resize them without losing quality.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fill color and opacity.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line color, width and style.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Isn’t that nice? :)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Examples: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01" name="Google Shape;901;p47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48"/>
          <p:cNvGrpSpPr/>
          <p:nvPr/>
        </p:nvGrpSpPr>
        <p:grpSpPr>
          <a:xfrm>
            <a:off x="3058888" y="1321527"/>
            <a:ext cx="445718" cy="445753"/>
            <a:chOff x="3706812" y="1035050"/>
            <a:chExt cx="4792662" cy="4787899"/>
          </a:xfrm>
        </p:grpSpPr>
        <p:sp>
          <p:nvSpPr>
            <p:cNvPr id="907" name="Google Shape;907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8"/>
          <p:cNvGrpSpPr/>
          <p:nvPr/>
        </p:nvGrpSpPr>
        <p:grpSpPr>
          <a:xfrm>
            <a:off x="1779393" y="1321557"/>
            <a:ext cx="443331" cy="445437"/>
            <a:chOff x="1400175" y="1220787"/>
            <a:chExt cx="4473575" cy="4476750"/>
          </a:xfrm>
        </p:grpSpPr>
        <p:sp>
          <p:nvSpPr>
            <p:cNvPr id="914" name="Google Shape;914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1138046" y="1321571"/>
            <a:ext cx="446045" cy="445465"/>
            <a:chOff x="1649412" y="927100"/>
            <a:chExt cx="5011737" cy="5016500"/>
          </a:xfrm>
        </p:grpSpPr>
        <p:sp>
          <p:nvSpPr>
            <p:cNvPr id="919" name="Google Shape;919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418397" y="1321824"/>
            <a:ext cx="444870" cy="445286"/>
            <a:chOff x="1301750" y="920750"/>
            <a:chExt cx="5095875" cy="5100637"/>
          </a:xfrm>
        </p:grpSpPr>
        <p:sp>
          <p:nvSpPr>
            <p:cNvPr id="923" name="Google Shape;923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341570" y="1321733"/>
            <a:ext cx="445621" cy="445591"/>
            <a:chOff x="5732756" y="2682276"/>
            <a:chExt cx="719905" cy="719856"/>
          </a:xfrm>
        </p:grpSpPr>
        <p:sp>
          <p:nvSpPr>
            <p:cNvPr id="929" name="Google Shape;929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4982887" y="1321727"/>
            <a:ext cx="445627" cy="445604"/>
            <a:chOff x="6768809" y="2682265"/>
            <a:chExt cx="719915" cy="719877"/>
          </a:xfrm>
        </p:grpSpPr>
        <p:sp>
          <p:nvSpPr>
            <p:cNvPr id="933" name="Google Shape;933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8"/>
          <p:cNvGrpSpPr/>
          <p:nvPr/>
        </p:nvGrpSpPr>
        <p:grpSpPr>
          <a:xfrm>
            <a:off x="5624209" y="1321756"/>
            <a:ext cx="445753" cy="445545"/>
            <a:chOff x="7804870" y="2682313"/>
            <a:chExt cx="720118" cy="719782"/>
          </a:xfrm>
        </p:grpSpPr>
        <p:sp>
          <p:nvSpPr>
            <p:cNvPr id="938" name="Google Shape;938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6265657" y="1321525"/>
            <a:ext cx="446293" cy="446006"/>
            <a:chOff x="8841135" y="2681940"/>
            <a:chExt cx="720990" cy="720527"/>
          </a:xfrm>
        </p:grpSpPr>
        <p:sp>
          <p:nvSpPr>
            <p:cNvPr id="944" name="Google Shape;944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3699655" y="1321457"/>
            <a:ext cx="445260" cy="445260"/>
            <a:chOff x="4103687" y="1439862"/>
            <a:chExt cx="3986212" cy="3986211"/>
          </a:xfrm>
        </p:grpSpPr>
        <p:sp>
          <p:nvSpPr>
            <p:cNvPr id="951" name="Google Shape;951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907645" y="1321761"/>
            <a:ext cx="445803" cy="445535"/>
            <a:chOff x="9878272" y="2682320"/>
            <a:chExt cx="720199" cy="719767"/>
          </a:xfrm>
        </p:grpSpPr>
        <p:sp>
          <p:nvSpPr>
            <p:cNvPr id="954" name="Google Shape;954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8"/>
          <p:cNvGrpSpPr/>
          <p:nvPr/>
        </p:nvGrpSpPr>
        <p:grpSpPr>
          <a:xfrm>
            <a:off x="7549143" y="1321678"/>
            <a:ext cx="445700" cy="445701"/>
            <a:chOff x="10914618" y="2682187"/>
            <a:chExt cx="720033" cy="720033"/>
          </a:xfrm>
        </p:grpSpPr>
        <p:sp>
          <p:nvSpPr>
            <p:cNvPr id="958" name="Google Shape;958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772664" y="614457"/>
            <a:ext cx="361521" cy="445816"/>
            <a:chOff x="1582665" y="1011072"/>
            <a:chExt cx="584040" cy="720220"/>
          </a:xfrm>
        </p:grpSpPr>
        <p:sp>
          <p:nvSpPr>
            <p:cNvPr id="965" name="Google Shape;965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374048" y="614478"/>
            <a:ext cx="379481" cy="445796"/>
            <a:chOff x="2554206" y="1011105"/>
            <a:chExt cx="613055" cy="720187"/>
          </a:xfrm>
        </p:grpSpPr>
        <p:sp>
          <p:nvSpPr>
            <p:cNvPr id="971" name="Google Shape;97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6922223" y="568818"/>
            <a:ext cx="460705" cy="491455"/>
            <a:chOff x="9901824" y="937343"/>
            <a:chExt cx="744273" cy="793950"/>
          </a:xfrm>
        </p:grpSpPr>
        <p:grpSp>
          <p:nvGrpSpPr>
            <p:cNvPr id="975" name="Google Shape;97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76" name="Google Shape;97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2993392" y="614644"/>
            <a:ext cx="369868" cy="445629"/>
            <a:chOff x="3554761" y="1011374"/>
            <a:chExt cx="597525" cy="719918"/>
          </a:xfrm>
        </p:grpSpPr>
        <p:sp>
          <p:nvSpPr>
            <p:cNvPr id="993" name="Google Shape;993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3603122" y="614432"/>
            <a:ext cx="370755" cy="445841"/>
            <a:chOff x="4539787" y="1011032"/>
            <a:chExt cx="598958" cy="720261"/>
          </a:xfrm>
        </p:grpSpPr>
        <p:sp>
          <p:nvSpPr>
            <p:cNvPr id="998" name="Google Shape;998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8"/>
          <p:cNvGrpSpPr/>
          <p:nvPr/>
        </p:nvGrpSpPr>
        <p:grpSpPr>
          <a:xfrm>
            <a:off x="4213740" y="614540"/>
            <a:ext cx="366917" cy="445733"/>
            <a:chOff x="5526246" y="1011207"/>
            <a:chExt cx="592758" cy="720086"/>
          </a:xfrm>
        </p:grpSpPr>
        <p:sp>
          <p:nvSpPr>
            <p:cNvPr id="1004" name="Google Shape;1004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1168508" y="614534"/>
            <a:ext cx="364294" cy="445740"/>
            <a:chOff x="606645" y="1011196"/>
            <a:chExt cx="588520" cy="720096"/>
          </a:xfrm>
        </p:grpSpPr>
        <p:sp>
          <p:nvSpPr>
            <p:cNvPr id="1011" name="Google Shape;1011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8"/>
          <p:cNvGrpSpPr/>
          <p:nvPr/>
        </p:nvGrpSpPr>
        <p:grpSpPr>
          <a:xfrm>
            <a:off x="7622791" y="614511"/>
            <a:ext cx="298405" cy="445762"/>
            <a:chOff x="11033597" y="1011159"/>
            <a:chExt cx="482075" cy="720133"/>
          </a:xfrm>
        </p:grpSpPr>
        <p:sp>
          <p:nvSpPr>
            <p:cNvPr id="1016" name="Google Shape;1016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6221656" y="568818"/>
            <a:ext cx="460705" cy="491455"/>
            <a:chOff x="8770051" y="937343"/>
            <a:chExt cx="744273" cy="793950"/>
          </a:xfrm>
        </p:grpSpPr>
        <p:sp>
          <p:nvSpPr>
            <p:cNvPr id="1021" name="Google Shape;1021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6" name="Google Shape;102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27" name="Google Shape;102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7" name="Google Shape;1037;p48"/>
          <p:cNvGrpSpPr/>
          <p:nvPr/>
        </p:nvGrpSpPr>
        <p:grpSpPr>
          <a:xfrm>
            <a:off x="4820520" y="568818"/>
            <a:ext cx="460705" cy="491455"/>
            <a:chOff x="6506504" y="937343"/>
            <a:chExt cx="744273" cy="793950"/>
          </a:xfrm>
        </p:grpSpPr>
        <p:sp>
          <p:nvSpPr>
            <p:cNvPr id="1038" name="Google Shape;1038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1" name="Google Shape;104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42" name="Google Shape;104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2" name="Google Shape;1052;p48"/>
          <p:cNvGrpSpPr/>
          <p:nvPr/>
        </p:nvGrpSpPr>
        <p:grpSpPr>
          <a:xfrm>
            <a:off x="5521088" y="568818"/>
            <a:ext cx="460705" cy="491455"/>
            <a:chOff x="7638277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58" name="Google Shape;105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8" name="Google Shape;1068;p48"/>
          <p:cNvGrpSpPr/>
          <p:nvPr/>
        </p:nvGrpSpPr>
        <p:grpSpPr>
          <a:xfrm>
            <a:off x="3061198" y="2758373"/>
            <a:ext cx="445779" cy="400764"/>
            <a:chOff x="3778727" y="4460423"/>
            <a:chExt cx="720160" cy="647438"/>
          </a:xfrm>
        </p:grpSpPr>
        <p:sp>
          <p:nvSpPr>
            <p:cNvPr id="1069" name="Google Shape;1069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48"/>
          <p:cNvGrpSpPr/>
          <p:nvPr/>
        </p:nvGrpSpPr>
        <p:grpSpPr>
          <a:xfrm>
            <a:off x="1138083" y="2743448"/>
            <a:ext cx="445680" cy="430613"/>
            <a:chOff x="557494" y="4436312"/>
            <a:chExt cx="720000" cy="695660"/>
          </a:xfrm>
        </p:grpSpPr>
        <p:sp>
          <p:nvSpPr>
            <p:cNvPr id="1077" name="Google Shape;107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4343305" y="2735859"/>
            <a:ext cx="445833" cy="445792"/>
            <a:chOff x="5926265" y="4424051"/>
            <a:chExt cx="720246" cy="720181"/>
          </a:xfrm>
        </p:grpSpPr>
        <p:sp>
          <p:nvSpPr>
            <p:cNvPr id="1082" name="Google Shape;1082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1779066" y="2755413"/>
            <a:ext cx="445680" cy="406684"/>
            <a:chOff x="1631150" y="4455641"/>
            <a:chExt cx="720000" cy="657002"/>
          </a:xfrm>
        </p:grpSpPr>
        <p:sp>
          <p:nvSpPr>
            <p:cNvPr id="1087" name="Google Shape;108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2420095" y="2754829"/>
            <a:ext cx="445680" cy="407853"/>
            <a:chOff x="2704878" y="4454697"/>
            <a:chExt cx="720000" cy="658889"/>
          </a:xfrm>
        </p:grpSpPr>
        <p:sp>
          <p:nvSpPr>
            <p:cNvPr id="1093" name="Google Shape;109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8"/>
          <p:cNvGrpSpPr/>
          <p:nvPr/>
        </p:nvGrpSpPr>
        <p:grpSpPr>
          <a:xfrm>
            <a:off x="3702366" y="2756787"/>
            <a:ext cx="445549" cy="403935"/>
            <a:chOff x="4852681" y="4457861"/>
            <a:chExt cx="719788" cy="652561"/>
          </a:xfrm>
        </p:grpSpPr>
        <p:sp>
          <p:nvSpPr>
            <p:cNvPr id="1100" name="Google Shape;1100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4984527" y="2747224"/>
            <a:ext cx="445818" cy="423063"/>
            <a:chOff x="7000306" y="4442411"/>
            <a:chExt cx="720224" cy="683463"/>
          </a:xfrm>
        </p:grpSpPr>
        <p:sp>
          <p:nvSpPr>
            <p:cNvPr id="1104" name="Google Shape;1104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5625735" y="2745021"/>
            <a:ext cx="445779" cy="427468"/>
            <a:chOff x="8074325" y="4438852"/>
            <a:chExt cx="720160" cy="690579"/>
          </a:xfrm>
        </p:grpSpPr>
        <p:sp>
          <p:nvSpPr>
            <p:cNvPr id="1110" name="Google Shape;1110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6908080" y="2758970"/>
            <a:ext cx="445629" cy="399565"/>
            <a:chOff x="9878975" y="4425243"/>
            <a:chExt cx="719918" cy="645502"/>
          </a:xfrm>
        </p:grpSpPr>
        <p:sp>
          <p:nvSpPr>
            <p:cNvPr id="1117" name="Google Shape;111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7549097" y="2747771"/>
            <a:ext cx="445785" cy="421964"/>
            <a:chOff x="10914544" y="4407150"/>
            <a:chExt cx="720170" cy="681687"/>
          </a:xfrm>
        </p:grpSpPr>
        <p:sp>
          <p:nvSpPr>
            <p:cNvPr id="1121" name="Google Shape;1121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6266887" y="2755885"/>
            <a:ext cx="445805" cy="405735"/>
            <a:chOff x="8843122" y="4420259"/>
            <a:chExt cx="720202" cy="655469"/>
          </a:xfrm>
        </p:grpSpPr>
        <p:sp>
          <p:nvSpPr>
            <p:cNvPr id="1126" name="Google Shape;1126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3069757" y="2054447"/>
            <a:ext cx="445812" cy="394518"/>
            <a:chOff x="1510757" y="3225422"/>
            <a:chExt cx="720214" cy="637347"/>
          </a:xfrm>
        </p:grpSpPr>
        <p:sp>
          <p:nvSpPr>
            <p:cNvPr id="1133" name="Google Shape;1133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761148" y="2071967"/>
            <a:ext cx="445767" cy="359478"/>
            <a:chOff x="2595501" y="3253725"/>
            <a:chExt cx="720141" cy="580739"/>
          </a:xfrm>
        </p:grpSpPr>
        <p:sp>
          <p:nvSpPr>
            <p:cNvPr id="1141" name="Google Shape;1141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8"/>
          <p:cNvGrpSpPr/>
          <p:nvPr/>
        </p:nvGrpSpPr>
        <p:grpSpPr>
          <a:xfrm>
            <a:off x="5143819" y="2028935"/>
            <a:ext cx="443879" cy="445541"/>
            <a:chOff x="4764809" y="3184208"/>
            <a:chExt cx="717090" cy="719775"/>
          </a:xfrm>
        </p:grpSpPr>
        <p:sp>
          <p:nvSpPr>
            <p:cNvPr id="1146" name="Google Shape;1146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4452495" y="2057900"/>
            <a:ext cx="445746" cy="387612"/>
            <a:chOff x="3680173" y="3231000"/>
            <a:chExt cx="720106" cy="626190"/>
          </a:xfrm>
        </p:grpSpPr>
        <p:sp>
          <p:nvSpPr>
            <p:cNvPr id="1150" name="Google Shape;1150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524582" y="2028896"/>
            <a:ext cx="443283" cy="445620"/>
            <a:chOff x="6931035" y="3184144"/>
            <a:chExt cx="716128" cy="719903"/>
          </a:xfrm>
        </p:grpSpPr>
        <p:sp>
          <p:nvSpPr>
            <p:cNvPr id="1154" name="Google Shape;1154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5833276" y="2028848"/>
            <a:ext cx="445727" cy="445714"/>
            <a:chOff x="5846429" y="3184067"/>
            <a:chExt cx="720076" cy="720055"/>
          </a:xfrm>
        </p:grpSpPr>
        <p:sp>
          <p:nvSpPr>
            <p:cNvPr id="1159" name="Google Shape;1159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2520481" y="2028793"/>
            <a:ext cx="303698" cy="445825"/>
            <a:chOff x="655600" y="3183978"/>
            <a:chExt cx="490627" cy="720234"/>
          </a:xfrm>
        </p:grpSpPr>
        <p:sp>
          <p:nvSpPr>
            <p:cNvPr id="1164" name="Google Shape;1164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48"/>
          <p:cNvGrpSpPr/>
          <p:nvPr/>
        </p:nvGrpSpPr>
        <p:grpSpPr>
          <a:xfrm>
            <a:off x="7213443" y="2028909"/>
            <a:ext cx="189785" cy="445592"/>
            <a:chOff x="8011692" y="3184166"/>
            <a:chExt cx="306600" cy="719859"/>
          </a:xfrm>
        </p:grpSpPr>
        <p:sp>
          <p:nvSpPr>
            <p:cNvPr id="1170" name="Google Shape;1170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7648230" y="2028659"/>
            <a:ext cx="246199" cy="445516"/>
            <a:chOff x="4556125" y="630237"/>
            <a:chExt cx="3081338" cy="5568950"/>
          </a:xfrm>
        </p:grpSpPr>
        <p:sp>
          <p:nvSpPr>
            <p:cNvPr id="1177" name="Google Shape;1177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8"/>
          <p:cNvGrpSpPr/>
          <p:nvPr/>
        </p:nvGrpSpPr>
        <p:grpSpPr>
          <a:xfrm>
            <a:off x="1829253" y="2028859"/>
            <a:ext cx="445768" cy="445697"/>
            <a:chOff x="1674084" y="3214987"/>
            <a:chExt cx="720142" cy="720027"/>
          </a:xfrm>
        </p:grpSpPr>
        <p:sp>
          <p:nvSpPr>
            <p:cNvPr id="1185" name="Google Shape;118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8"/>
          <p:cNvGrpSpPr/>
          <p:nvPr/>
        </p:nvGrpSpPr>
        <p:grpSpPr>
          <a:xfrm>
            <a:off x="1138094" y="2028821"/>
            <a:ext cx="445578" cy="445773"/>
            <a:chOff x="557511" y="3214925"/>
            <a:chExt cx="719836" cy="720150"/>
          </a:xfrm>
        </p:grpSpPr>
        <p:sp>
          <p:nvSpPr>
            <p:cNvPr id="1198" name="Google Shape;1198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1081977" y="3465156"/>
            <a:ext cx="445905" cy="400522"/>
            <a:chOff x="1147762" y="1131887"/>
            <a:chExt cx="5137150" cy="4619626"/>
          </a:xfrm>
        </p:grpSpPr>
        <p:sp>
          <p:nvSpPr>
            <p:cNvPr id="1203" name="Google Shape;1203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1879306" y="3458810"/>
            <a:ext cx="445901" cy="413282"/>
            <a:chOff x="1570037" y="1341437"/>
            <a:chExt cx="4943475" cy="4576762"/>
          </a:xfrm>
        </p:grpSpPr>
        <p:sp>
          <p:nvSpPr>
            <p:cNvPr id="1207" name="Google Shape;1207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4364629" y="3442911"/>
            <a:ext cx="441332" cy="445721"/>
            <a:chOff x="5770007" y="5489899"/>
            <a:chExt cx="712976" cy="720067"/>
          </a:xfrm>
        </p:grpSpPr>
        <p:sp>
          <p:nvSpPr>
            <p:cNvPr id="1214" name="Google Shape;121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5157420" y="3465381"/>
            <a:ext cx="445651" cy="400824"/>
            <a:chOff x="7050768" y="5526199"/>
            <a:chExt cx="719953" cy="647534"/>
          </a:xfrm>
        </p:grpSpPr>
        <p:sp>
          <p:nvSpPr>
            <p:cNvPr id="1223" name="Google Shape;122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751936" y="3465451"/>
            <a:ext cx="445681" cy="400651"/>
            <a:chOff x="9626723" y="5526313"/>
            <a:chExt cx="720002" cy="647256"/>
          </a:xfrm>
        </p:grpSpPr>
        <p:sp>
          <p:nvSpPr>
            <p:cNvPr id="1236" name="Google Shape;123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8"/>
          <p:cNvGrpSpPr/>
          <p:nvPr/>
        </p:nvGrpSpPr>
        <p:grpSpPr>
          <a:xfrm>
            <a:off x="7549176" y="3442888"/>
            <a:ext cx="445582" cy="445743"/>
            <a:chOff x="10914672" y="5489861"/>
            <a:chExt cx="719842" cy="720102"/>
          </a:xfrm>
        </p:grpSpPr>
        <p:sp>
          <p:nvSpPr>
            <p:cNvPr id="1249" name="Google Shape;124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5954636" y="3453152"/>
            <a:ext cx="445821" cy="425246"/>
            <a:chOff x="8338678" y="5506443"/>
            <a:chExt cx="720227" cy="686988"/>
          </a:xfrm>
        </p:grpSpPr>
        <p:sp>
          <p:nvSpPr>
            <p:cNvPr id="1262" name="Google Shape;1262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48"/>
          <p:cNvGrpSpPr/>
          <p:nvPr/>
        </p:nvGrpSpPr>
        <p:grpSpPr>
          <a:xfrm>
            <a:off x="2676293" y="3507742"/>
            <a:ext cx="1336824" cy="316035"/>
            <a:chOff x="3042485" y="5594633"/>
            <a:chExt cx="2159652" cy="510557"/>
          </a:xfrm>
        </p:grpSpPr>
        <p:sp>
          <p:nvSpPr>
            <p:cNvPr id="1269" name="Google Shape;126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788033" y="4149858"/>
            <a:ext cx="373053" cy="445791"/>
            <a:chOff x="8095060" y="5664590"/>
            <a:chExt cx="497404" cy="594389"/>
          </a:xfrm>
        </p:grpSpPr>
        <p:grpSp>
          <p:nvGrpSpPr>
            <p:cNvPr id="1285" name="Google Shape;128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86" name="Google Shape;128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90" name="Google Shape;129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3" name="Google Shape;129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94" name="Google Shape;129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8" name="Google Shape;129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1" name="Google Shape;1301;p48"/>
          <p:cNvGrpSpPr/>
          <p:nvPr/>
        </p:nvGrpSpPr>
        <p:grpSpPr>
          <a:xfrm>
            <a:off x="2870825" y="4149886"/>
            <a:ext cx="557162" cy="445734"/>
            <a:chOff x="4607809" y="5664627"/>
            <a:chExt cx="742883" cy="594312"/>
          </a:xfrm>
        </p:grpSpPr>
        <p:sp>
          <p:nvSpPr>
            <p:cNvPr id="1302" name="Google Shape;1302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3973890" y="4149943"/>
            <a:ext cx="1079865" cy="445620"/>
            <a:chOff x="2571250" y="5664711"/>
            <a:chExt cx="1439820" cy="594160"/>
          </a:xfrm>
        </p:grpSpPr>
        <p:sp>
          <p:nvSpPr>
            <p:cNvPr id="1311" name="Google Shape;1311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8"/>
          <p:cNvGrpSpPr/>
          <p:nvPr/>
        </p:nvGrpSpPr>
        <p:grpSpPr>
          <a:xfrm>
            <a:off x="5599659" y="4149735"/>
            <a:ext cx="642470" cy="446036"/>
            <a:chOff x="6332670" y="5663946"/>
            <a:chExt cx="856627" cy="594715"/>
          </a:xfrm>
        </p:grpSpPr>
        <p:grpSp>
          <p:nvGrpSpPr>
            <p:cNvPr id="1336" name="Google Shape;133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37" name="Google Shape;133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9" name="Google Shape;133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43" name="Google Shape;134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45" name="Google Shape;1345;p48"/>
          <p:cNvSpPr txBox="1">
            <a:spLocks noGrp="1"/>
          </p:cNvSpPr>
          <p:nvPr>
            <p:ph type="title"/>
          </p:nvPr>
        </p:nvSpPr>
        <p:spPr>
          <a:xfrm>
            <a:off x="855300" y="6245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1346" name="Google Shape;1346;p4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347" name="Google Shape;1347;p48"/>
          <p:cNvGrpSpPr/>
          <p:nvPr/>
        </p:nvGrpSpPr>
        <p:grpSpPr>
          <a:xfrm>
            <a:off x="1972658" y="4198503"/>
            <a:ext cx="445738" cy="442950"/>
            <a:chOff x="1442627" y="5710929"/>
            <a:chExt cx="594318" cy="590600"/>
          </a:xfrm>
        </p:grpSpPr>
        <p:sp>
          <p:nvSpPr>
            <p:cNvPr id="1348" name="Google Shape;134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9"/>
          <p:cNvSpPr txBox="1"/>
          <p:nvPr/>
        </p:nvSpPr>
        <p:spPr>
          <a:xfrm>
            <a:off x="731900" y="838075"/>
            <a:ext cx="7654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can also use any emoji as an icon!</a:t>
            </a:r>
            <a:endParaRPr b="1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And of course it resizes without losing quality.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How? Follow Google instructions https://twitter.com/googledocs/status/730087240156643328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7" name="Google Shape;1357;p49"/>
          <p:cNvSpPr txBox="1"/>
          <p:nvPr/>
        </p:nvSpPr>
        <p:spPr>
          <a:xfrm>
            <a:off x="731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Droid Serif"/>
                <a:ea typeface="Droid Serif"/>
                <a:cs typeface="Droid Serif"/>
                <a:sym typeface="Droid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8" name="Google Shape;1358;p49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5" name="Google Shape;136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66" name="Google Shape;136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67" name="Google Shape;136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9" name="Google Shape;136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70" name="Google Shape;137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2" name="Google Shape;137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73" name="Google Shape;137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76" name="Google Shape;137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78" name="Google Shape;1378;p5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3C10-0039-F147-8314-2544C3A4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1327094"/>
            <a:ext cx="1964115" cy="2865555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The best data was between 2017-2020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Num of Fires by Year:</a:t>
            </a:r>
          </a:p>
          <a:p>
            <a:pPr marL="7620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37E3-0A0E-A04C-8938-06C376060D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C7160-B70D-3B4F-BC2B-924D44CF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24" y="1007422"/>
            <a:ext cx="5285273" cy="35235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BD2BF4-F132-0B4C-9D7D-AEFAA0197D1D}"/>
              </a:ext>
            </a:extLst>
          </p:cNvPr>
          <p:cNvSpPr txBox="1">
            <a:spLocks/>
          </p:cNvSpPr>
          <p:nvPr/>
        </p:nvSpPr>
        <p:spPr>
          <a:xfrm>
            <a:off x="3241525" y="210393"/>
            <a:ext cx="2660700" cy="9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What time of year do the most wildfires occur?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occur?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F3A53-8BF5-B348-A7E6-F762A656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29" y="950850"/>
            <a:ext cx="4992785" cy="33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occur?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070DA-0FA0-7049-85CB-AD5EA120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24" y="846144"/>
            <a:ext cx="4855222" cy="32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occur?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AD895-30A0-EA45-B7D3-8A5F37E4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46" y="1084332"/>
            <a:ext cx="5340742" cy="33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99D-DE6A-A749-82C1-E6DF0EE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4"/>
            <a:ext cx="2660700" cy="750559"/>
          </a:xfrm>
        </p:spPr>
        <p:txBody>
          <a:bodyPr/>
          <a:lstStyle/>
          <a:p>
            <a:r>
              <a:rPr lang="en-US" sz="1800" dirty="0"/>
              <a:t>Where do the most wildfires occur?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88FA-5CA8-A247-A139-807B694B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650" y="950850"/>
            <a:ext cx="2571017" cy="324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5293-A232-7440-A51F-66534B8A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2C823-F790-BF49-BA63-78B5098C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59" y="950850"/>
            <a:ext cx="4952325" cy="33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6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dita · SlidesCarnival" id="{CBED4745-ED32-A046-831C-99A46D7BC0AF}" vid="{E7E784EF-9DD1-EB49-9E73-BB14F08B04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Perdita template</Template>
  <TotalTime>34</TotalTime>
  <Words>1783</Words>
  <Application>Microsoft Macintosh PowerPoint</Application>
  <PresentationFormat>On-screen Show (16:9)</PresentationFormat>
  <Paragraphs>417</Paragraphs>
  <Slides>48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Droid Serif</vt:lpstr>
      <vt:lpstr>Montserrat Medium</vt:lpstr>
      <vt:lpstr>Calibri</vt:lpstr>
      <vt:lpstr>Montserrat</vt:lpstr>
      <vt:lpstr>Arial</vt:lpstr>
      <vt:lpstr>Perdita template</vt:lpstr>
      <vt:lpstr>Wildfire Events with NASA EONET Earth Observatory Natural Event Tracker</vt:lpstr>
      <vt:lpstr>Wildfire Event Questions</vt:lpstr>
      <vt:lpstr>Data Limitations</vt:lpstr>
      <vt:lpstr>What time of year do the most wildfires occur? </vt:lpstr>
      <vt:lpstr>PowerPoint Presentation</vt:lpstr>
      <vt:lpstr>Where do the most wildfires occur?</vt:lpstr>
      <vt:lpstr>Where do the most wildfires occur?</vt:lpstr>
      <vt:lpstr>Where do the most wildfires occur?</vt:lpstr>
      <vt:lpstr>Where do the most wildfires occur?</vt:lpstr>
      <vt:lpstr>How many wildfires occur on average in a year?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ROADMAP</vt:lpstr>
      <vt:lpstr>LET’S REVIEW SOME CONCEPTS</vt:lpstr>
      <vt:lpstr>PowerPoint Presentation</vt:lpstr>
      <vt:lpstr>MOBILE PROJECT</vt:lpstr>
      <vt:lpstr>TABLET PROJECT</vt:lpstr>
      <vt:lpstr>COMPETITOR MATRIX</vt:lpstr>
      <vt:lpstr>DESKTOP PROJECT</vt:lpstr>
      <vt:lpstr>THANKS!</vt:lpstr>
      <vt:lpstr>CREDITS</vt:lpstr>
      <vt:lpstr>PRESENTATION DESIGN</vt:lpstr>
      <vt:lpstr>EXTRA RESOURCES</vt:lpstr>
      <vt:lpstr>TIMELINE</vt:lpstr>
      <vt:lpstr>GANTT CHART</vt:lpstr>
      <vt:lpstr>SWOT ANALYSIS</vt:lpstr>
      <vt:lpstr>BUSINESS MODEL CANVAS</vt:lpstr>
      <vt:lpstr>FUNNEL</vt:lpstr>
      <vt:lpstr>TEAM PRESENTATION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Events with NASA EONET Earth Observatory Natural Event Tracker</dc:title>
  <dc:creator>Microsoft Office User</dc:creator>
  <cp:lastModifiedBy>Microsoft Office User</cp:lastModifiedBy>
  <cp:revision>4</cp:revision>
  <dcterms:created xsi:type="dcterms:W3CDTF">2021-05-02T20:37:31Z</dcterms:created>
  <dcterms:modified xsi:type="dcterms:W3CDTF">2021-05-02T21:14:49Z</dcterms:modified>
</cp:coreProperties>
</file>