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629"/>
  </p:normalViewPr>
  <p:slideViewPr>
    <p:cSldViewPr snapToGrid="0" snapToObjects="1">
      <p:cViewPr varScale="1">
        <p:scale>
          <a:sx n="144" d="100"/>
          <a:sy n="144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5145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12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4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2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150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782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869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831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853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882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833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34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https://upload.wikimedia.org/wikipedia/commons/9/92/Ebbinghaus2.jpg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http://plugandplaymin.plugandplaydesig.netdna-cdn.com/wp-content/uploads/2015/02/serial_position_effect.png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https://cdns3.trainingindustry.com/media/30782434/forgetting-curve_485x284_500x293.jpg</a:t>
            </a:r>
          </a:p>
        </p:txBody>
      </p:sp>
    </p:spTree>
    <p:extLst>
      <p:ext uri="{BB962C8B-B14F-4D97-AF65-F5344CB8AC3E}">
        <p14:creationId xmlns:p14="http://schemas.microsoft.com/office/powerpoint/2010/main" val="1743918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335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764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481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171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004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83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https://upload.wikimedia.org/wikipedia/commons/9/92/Ebbinghaus2.jpg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http://plugandplaymin.plugandplaydesig.netdna-cdn.com/wp-content/uploads/2015/02/serial_position_effect.png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https://cdns3.trainingindustry.com/media/30782434/forgetting-curve_485x284_500x293.jpg</a:t>
            </a:r>
          </a:p>
        </p:txBody>
      </p:sp>
    </p:spTree>
    <p:extLst>
      <p:ext uri="{BB962C8B-B14F-4D97-AF65-F5344CB8AC3E}">
        <p14:creationId xmlns:p14="http://schemas.microsoft.com/office/powerpoint/2010/main" val="118938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https://upload.wikimedia.org/wikipedia/commons/9/92/Ebbinghaus2.jpg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http://plugandplaymin.plugandplaydesig.netdna-cdn.com/wp-content/uploads/2015/02/serial_position_effect.png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https://cdns3.trainingindustry.com/media/30782434/forgetting-curve_485x284_500x293.jpg</a:t>
            </a:r>
          </a:p>
        </p:txBody>
      </p:sp>
    </p:spTree>
    <p:extLst>
      <p:ext uri="{BB962C8B-B14F-4D97-AF65-F5344CB8AC3E}">
        <p14:creationId xmlns:p14="http://schemas.microsoft.com/office/powerpoint/2010/main" val="116148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71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91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6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257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14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MEMORY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H. Go, J. Lee, B. Sim, T. Sithganesan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Model Assumption 4 (example)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99" y="1209725"/>
            <a:ext cx="2564824" cy="25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149" y="1340862"/>
            <a:ext cx="5001300" cy="322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800" y="2729524"/>
            <a:ext cx="2564824" cy="1163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5497725" y="2947500"/>
            <a:ext cx="3187500" cy="211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Model Assumption 4 (continued)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08450" y="3176600"/>
            <a:ext cx="533400" cy="64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8F8F8"/>
                </a:solidFill>
              </a:rPr>
              <a:t> 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850" y="1517147"/>
            <a:ext cx="4867540" cy="14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08450" y="1550550"/>
            <a:ext cx="533400" cy="36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8F8F8"/>
              </a:solidFill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308450" y="1517137"/>
            <a:ext cx="5334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8F8F8"/>
              </a:solidFill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737475" y="1775700"/>
            <a:ext cx="6138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8F8F8"/>
                </a:solidFill>
              </a:rPr>
              <a:t>(4)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399" y="2956474"/>
            <a:ext cx="3315149" cy="22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Model Assumption 4 (example)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74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37" y="1499075"/>
            <a:ext cx="4602933" cy="86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762" y="2361424"/>
            <a:ext cx="4609501" cy="86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2849" y="3346227"/>
            <a:ext cx="4779750" cy="15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Limitations of the Model Assumptions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8F8F8"/>
              </a:buClr>
            </a:pPr>
            <a:r>
              <a:rPr lang="en-GB">
                <a:solidFill>
                  <a:srgbClr val="F8F8F8"/>
                </a:solidFill>
              </a:rPr>
              <a:t>An important limitation of this model is that it does not accommodate rehearsal processes.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8F8F8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8F8F8"/>
              </a:buClr>
            </a:pPr>
            <a:r>
              <a:rPr lang="en-GB">
                <a:solidFill>
                  <a:srgbClr val="F8F8F8"/>
                </a:solidFill>
              </a:rPr>
              <a:t>By implementing rehearsal, we should be able to see a greater primacy effect.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8F8F8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8F8F8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8F8F8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8F8F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Implementing Rehearsal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63300" y="1539800"/>
            <a:ext cx="7353000" cy="216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dR</a:t>
            </a:r>
            <a:r>
              <a:rPr lang="en-GB" sz="1800">
                <a:solidFill>
                  <a:srgbClr val="FFFFFF"/>
                </a:solidFill>
              </a:rPr>
              <a:t> - the time between a group of rehearsed words and the subsequent presentation of a word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Rehearsal Lag</a:t>
            </a:r>
            <a:r>
              <a:rPr lang="en-GB" sz="1800">
                <a:solidFill>
                  <a:srgbClr val="FFFFFF"/>
                </a:solidFill>
              </a:rPr>
              <a:t> - the lag between the presentation of a word and the start of rehearsal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</a:rPr>
              <a:t>Rehearsal Time</a:t>
            </a:r>
            <a:r>
              <a:rPr lang="en-GB" sz="1800">
                <a:solidFill>
                  <a:srgbClr val="FFFFFF"/>
                </a:solidFill>
              </a:rPr>
              <a:t> - the time it takes to rehearse one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Implementing Rehearsal</a:t>
            </a:r>
          </a:p>
        </p:txBody>
      </p:sp>
      <p:sp>
        <p:nvSpPr>
          <p:cNvPr id="168" name="Shape 168"/>
          <p:cNvSpPr/>
          <p:nvPr/>
        </p:nvSpPr>
        <p:spPr>
          <a:xfrm>
            <a:off x="566800" y="2066875"/>
            <a:ext cx="4842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9" name="Shape 169"/>
          <p:cNvSpPr/>
          <p:nvPr/>
        </p:nvSpPr>
        <p:spPr>
          <a:xfrm>
            <a:off x="2425725" y="2066875"/>
            <a:ext cx="4842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  <a:r>
              <a:rPr lang="en-GB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70" name="Shape 170"/>
          <p:cNvSpPr/>
          <p:nvPr/>
        </p:nvSpPr>
        <p:spPr>
          <a:xfrm>
            <a:off x="6143575" y="2066875"/>
            <a:ext cx="4842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4</a:t>
            </a:r>
          </a:p>
        </p:txBody>
      </p:sp>
      <p:sp>
        <p:nvSpPr>
          <p:cNvPr id="171" name="Shape 171"/>
          <p:cNvSpPr/>
          <p:nvPr/>
        </p:nvSpPr>
        <p:spPr>
          <a:xfrm>
            <a:off x="4284650" y="2066875"/>
            <a:ext cx="4842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  <a:r>
              <a:rPr lang="en-GB">
                <a:solidFill>
                  <a:srgbClr val="274E13"/>
                </a:solidFill>
              </a:rPr>
              <a:t>3</a:t>
            </a:r>
          </a:p>
        </p:txBody>
      </p:sp>
      <p:sp>
        <p:nvSpPr>
          <p:cNvPr id="172" name="Shape 172"/>
          <p:cNvSpPr/>
          <p:nvPr/>
        </p:nvSpPr>
        <p:spPr>
          <a:xfrm>
            <a:off x="898600" y="2735800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73" name="Shape 173"/>
          <p:cNvCxnSpPr/>
          <p:nvPr/>
        </p:nvCxnSpPr>
        <p:spPr>
          <a:xfrm>
            <a:off x="1315625" y="2907100"/>
            <a:ext cx="10518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174" name="Shape 174"/>
          <p:cNvSpPr/>
          <p:nvPr/>
        </p:nvSpPr>
        <p:spPr>
          <a:xfrm>
            <a:off x="2909912" y="2735800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3750925" y="2906975"/>
            <a:ext cx="55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176" name="Shape 176"/>
          <p:cNvSpPr/>
          <p:nvPr/>
        </p:nvSpPr>
        <p:spPr>
          <a:xfrm>
            <a:off x="3330412" y="2735800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77" name="Shape 177"/>
          <p:cNvSpPr/>
          <p:nvPr/>
        </p:nvSpPr>
        <p:spPr>
          <a:xfrm>
            <a:off x="4692637" y="2735675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5924875" y="2927600"/>
            <a:ext cx="369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179" name="Shape 179"/>
          <p:cNvSpPr/>
          <p:nvPr/>
        </p:nvSpPr>
        <p:spPr>
          <a:xfrm>
            <a:off x="5113137" y="2735675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80" name="Shape 180"/>
          <p:cNvSpPr/>
          <p:nvPr/>
        </p:nvSpPr>
        <p:spPr>
          <a:xfrm>
            <a:off x="5533637" y="2735675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274E13"/>
                </a:solidFill>
              </a:rPr>
              <a:t>3</a:t>
            </a:r>
          </a:p>
        </p:txBody>
      </p:sp>
      <p:sp>
        <p:nvSpPr>
          <p:cNvPr id="181" name="Shape 181"/>
          <p:cNvSpPr/>
          <p:nvPr/>
        </p:nvSpPr>
        <p:spPr>
          <a:xfrm>
            <a:off x="8002500" y="2066875"/>
            <a:ext cx="4842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r>
              <a:rPr lang="en-GB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182" name="Shape 182"/>
          <p:cNvSpPr/>
          <p:nvPr/>
        </p:nvSpPr>
        <p:spPr>
          <a:xfrm>
            <a:off x="6627762" y="2756300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3" name="Shape 183"/>
          <p:cNvSpPr/>
          <p:nvPr/>
        </p:nvSpPr>
        <p:spPr>
          <a:xfrm>
            <a:off x="7048262" y="2756300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84" name="Shape 184"/>
          <p:cNvSpPr/>
          <p:nvPr/>
        </p:nvSpPr>
        <p:spPr>
          <a:xfrm>
            <a:off x="7468762" y="2756300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274E13"/>
                </a:solidFill>
              </a:rPr>
              <a:t>3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599425" y="3034450"/>
            <a:ext cx="484200" cy="34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EFEFEF"/>
                </a:solidFill>
              </a:rPr>
              <a:t>dR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995525" y="393465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dR(n) = c*( ( d(n) - d(n+1) ) - (Rehearsal Lag + Rehearsal Time*n) 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Implementing Rehearsal</a:t>
            </a:r>
          </a:p>
        </p:txBody>
      </p:sp>
      <p:sp>
        <p:nvSpPr>
          <p:cNvPr id="192" name="Shape 192"/>
          <p:cNvSpPr/>
          <p:nvPr/>
        </p:nvSpPr>
        <p:spPr>
          <a:xfrm>
            <a:off x="566800" y="2066875"/>
            <a:ext cx="4842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3" name="Shape 193"/>
          <p:cNvSpPr/>
          <p:nvPr/>
        </p:nvSpPr>
        <p:spPr>
          <a:xfrm>
            <a:off x="2425725" y="2066875"/>
            <a:ext cx="4842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r>
              <a:rPr lang="en-GB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94" name="Shape 194"/>
          <p:cNvSpPr/>
          <p:nvPr/>
        </p:nvSpPr>
        <p:spPr>
          <a:xfrm>
            <a:off x="6143575" y="2066875"/>
            <a:ext cx="4842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4</a:t>
            </a:r>
          </a:p>
        </p:txBody>
      </p:sp>
      <p:sp>
        <p:nvSpPr>
          <p:cNvPr id="195" name="Shape 195"/>
          <p:cNvSpPr/>
          <p:nvPr/>
        </p:nvSpPr>
        <p:spPr>
          <a:xfrm>
            <a:off x="4284650" y="2066875"/>
            <a:ext cx="4842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r>
              <a:rPr lang="en-GB">
                <a:solidFill>
                  <a:srgbClr val="274E13"/>
                </a:solidFill>
              </a:rPr>
              <a:t>3</a:t>
            </a:r>
          </a:p>
        </p:txBody>
      </p:sp>
      <p:sp>
        <p:nvSpPr>
          <p:cNvPr id="196" name="Shape 196"/>
          <p:cNvSpPr/>
          <p:nvPr/>
        </p:nvSpPr>
        <p:spPr>
          <a:xfrm>
            <a:off x="898600" y="2735800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1315625" y="2907100"/>
            <a:ext cx="10518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198" name="Shape 198"/>
          <p:cNvSpPr/>
          <p:nvPr/>
        </p:nvSpPr>
        <p:spPr>
          <a:xfrm>
            <a:off x="2909912" y="2735800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99" name="Shape 199"/>
          <p:cNvCxnSpPr/>
          <p:nvPr/>
        </p:nvCxnSpPr>
        <p:spPr>
          <a:xfrm>
            <a:off x="3750925" y="2906975"/>
            <a:ext cx="55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00" name="Shape 200"/>
          <p:cNvSpPr/>
          <p:nvPr/>
        </p:nvSpPr>
        <p:spPr>
          <a:xfrm>
            <a:off x="3330412" y="2735800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01" name="Shape 201"/>
          <p:cNvSpPr/>
          <p:nvPr/>
        </p:nvSpPr>
        <p:spPr>
          <a:xfrm>
            <a:off x="4692637" y="2735675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5924875" y="2927600"/>
            <a:ext cx="369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03" name="Shape 203"/>
          <p:cNvSpPr/>
          <p:nvPr/>
        </p:nvSpPr>
        <p:spPr>
          <a:xfrm>
            <a:off x="5113137" y="2735675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04" name="Shape 204"/>
          <p:cNvSpPr/>
          <p:nvPr/>
        </p:nvSpPr>
        <p:spPr>
          <a:xfrm>
            <a:off x="5533637" y="2735675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274E13"/>
                </a:solidFill>
              </a:rPr>
              <a:t>3</a:t>
            </a:r>
          </a:p>
        </p:txBody>
      </p:sp>
      <p:sp>
        <p:nvSpPr>
          <p:cNvPr id="205" name="Shape 205"/>
          <p:cNvSpPr/>
          <p:nvPr/>
        </p:nvSpPr>
        <p:spPr>
          <a:xfrm>
            <a:off x="8002500" y="2066875"/>
            <a:ext cx="4842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r>
              <a:rPr lang="en-GB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06" name="Shape 206"/>
          <p:cNvSpPr/>
          <p:nvPr/>
        </p:nvSpPr>
        <p:spPr>
          <a:xfrm>
            <a:off x="6627762" y="2756300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2678400" y="1840450"/>
            <a:ext cx="611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08" name="Shape 208"/>
          <p:cNvSpPr/>
          <p:nvPr/>
        </p:nvSpPr>
        <p:spPr>
          <a:xfrm>
            <a:off x="7048262" y="2756300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09" name="Shape 209"/>
          <p:cNvSpPr/>
          <p:nvPr/>
        </p:nvSpPr>
        <p:spPr>
          <a:xfrm>
            <a:off x="7468762" y="2756300"/>
            <a:ext cx="342600" cy="342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274E13"/>
                </a:solidFill>
              </a:rPr>
              <a:t>3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599425" y="3034450"/>
            <a:ext cx="484200" cy="34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EFEFEF"/>
                </a:solidFill>
              </a:rPr>
              <a:t>dR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995525" y="393465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dR(</a:t>
            </a:r>
            <a:r>
              <a:rPr lang="en-GB">
                <a:solidFill>
                  <a:srgbClr val="FF0000"/>
                </a:solidFill>
              </a:rPr>
              <a:t>1</a:t>
            </a:r>
            <a:r>
              <a:rPr lang="en-GB">
                <a:solidFill>
                  <a:srgbClr val="FFFFFF"/>
                </a:solidFill>
              </a:rPr>
              <a:t>) = c*( ( d(</a:t>
            </a:r>
            <a:r>
              <a:rPr lang="en-GB">
                <a:solidFill>
                  <a:srgbClr val="FF0000"/>
                </a:solidFill>
              </a:rPr>
              <a:t>1</a:t>
            </a:r>
            <a:r>
              <a:rPr lang="en-GB">
                <a:solidFill>
                  <a:srgbClr val="FFFFFF"/>
                </a:solidFill>
              </a:rPr>
              <a:t>) - d(</a:t>
            </a:r>
            <a:r>
              <a:rPr lang="en-GB">
                <a:solidFill>
                  <a:srgbClr val="0000FF"/>
                </a:solidFill>
              </a:rPr>
              <a:t>2</a:t>
            </a:r>
            <a:r>
              <a:rPr lang="en-GB">
                <a:solidFill>
                  <a:srgbClr val="FFFFFF"/>
                </a:solidFill>
              </a:rPr>
              <a:t>) ) - (Rehearsal Lag + Rehearsal Time*</a:t>
            </a:r>
            <a:r>
              <a:rPr lang="en-GB">
                <a:solidFill>
                  <a:srgbClr val="FF0000"/>
                </a:solidFill>
              </a:rPr>
              <a:t>1</a:t>
            </a:r>
            <a:r>
              <a:rPr lang="en-GB">
                <a:solidFill>
                  <a:srgbClr val="FFFFFF"/>
                </a:solidFill>
              </a:rPr>
              <a:t>)  ) 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804350" y="1427325"/>
            <a:ext cx="7989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13" name="Shape 213"/>
          <p:cNvSpPr txBox="1"/>
          <p:nvPr/>
        </p:nvSpPr>
        <p:spPr>
          <a:xfrm>
            <a:off x="4181000" y="1051225"/>
            <a:ext cx="691500" cy="34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d(</a:t>
            </a:r>
            <a:r>
              <a:rPr lang="en-GB">
                <a:solidFill>
                  <a:srgbClr val="FF0000"/>
                </a:solidFill>
              </a:rPr>
              <a:t>1</a:t>
            </a:r>
            <a:r>
              <a:rPr lang="en-GB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200" y="1462587"/>
            <a:ext cx="691500" cy="34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d(</a:t>
            </a:r>
            <a:r>
              <a:rPr lang="en-GB">
                <a:solidFill>
                  <a:srgbClr val="0000FF"/>
                </a:solidFill>
              </a:rPr>
              <a:t>2</a:t>
            </a:r>
            <a:r>
              <a:rPr lang="en-GB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Implementing Rehearsal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779" y="1152475"/>
            <a:ext cx="4477018" cy="38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Amnesia &amp; Alzheimer’s Disease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Amnesia = trouble learning new information/forming new memories 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GB"/>
              <a:t>(- LTM &amp; - primacy)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AD = impairs short-term memory in earlier stages. Long-term memory may be retained longer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(- STM &amp; - recency)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Predictions?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75" y="1212350"/>
            <a:ext cx="7200900" cy="309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Shape 233"/>
          <p:cNvCxnSpPr/>
          <p:nvPr/>
        </p:nvCxnSpPr>
        <p:spPr>
          <a:xfrm>
            <a:off x="4953475" y="2863125"/>
            <a:ext cx="0" cy="43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Brief History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325" y="1207725"/>
            <a:ext cx="2241350" cy="27280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3451350" y="4125775"/>
            <a:ext cx="2241300" cy="7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B7B7B7"/>
                </a:solidFill>
              </a:rPr>
              <a:t>Hermann Ebbinghaus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B7B7B7"/>
                </a:solidFill>
              </a:rPr>
              <a:t>(1850-1909)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00" y="42675"/>
            <a:ext cx="7200900" cy="16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200" y="1743125"/>
            <a:ext cx="7200900" cy="16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200" y="3443575"/>
            <a:ext cx="7200900" cy="159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713598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Healthy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76727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Amnesia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619" y="4039856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00" y="47450"/>
            <a:ext cx="7200900" cy="16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200" y="1732600"/>
            <a:ext cx="7200899" cy="16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200" y="3391225"/>
            <a:ext cx="7200899" cy="167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30105" y="4075898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63147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Healthy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5" y="251205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Amnesia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6486537" y="3521350"/>
            <a:ext cx="1520225" cy="355775"/>
          </a:xfrm>
          <a:custGeom>
            <a:avLst/>
            <a:gdLst/>
            <a:ahLst/>
            <a:cxnLst/>
            <a:rect l="0" t="0" r="0" b="0"/>
            <a:pathLst>
              <a:path w="60809" h="14231" extrusionOk="0">
                <a:moveTo>
                  <a:pt x="0" y="0"/>
                </a:moveTo>
                <a:cubicBezTo>
                  <a:pt x="5236" y="2364"/>
                  <a:pt x="21283" y="13851"/>
                  <a:pt x="31418" y="14189"/>
                </a:cubicBezTo>
                <a:cubicBezTo>
                  <a:pt x="41552" y="14526"/>
                  <a:pt x="55910" y="4054"/>
                  <a:pt x="60809" y="2027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53" name="Shape 253"/>
          <p:cNvSpPr/>
          <p:nvPr/>
        </p:nvSpPr>
        <p:spPr>
          <a:xfrm>
            <a:off x="1178175" y="1039000"/>
            <a:ext cx="1292200" cy="659825"/>
          </a:xfrm>
          <a:custGeom>
            <a:avLst/>
            <a:gdLst/>
            <a:ahLst/>
            <a:cxnLst/>
            <a:rect l="0" t="0" r="0" b="0"/>
            <a:pathLst>
              <a:path w="51688" h="26393" extrusionOk="0">
                <a:moveTo>
                  <a:pt x="0" y="0"/>
                </a:moveTo>
                <a:cubicBezTo>
                  <a:pt x="4054" y="4391"/>
                  <a:pt x="15709" y="26013"/>
                  <a:pt x="24324" y="26351"/>
                </a:cubicBezTo>
                <a:cubicBezTo>
                  <a:pt x="32938" y="26688"/>
                  <a:pt x="47127" y="6081"/>
                  <a:pt x="51688" y="2027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254" name="Shape 254"/>
          <p:cNvCxnSpPr/>
          <p:nvPr/>
        </p:nvCxnSpPr>
        <p:spPr>
          <a:xfrm>
            <a:off x="798125" y="658775"/>
            <a:ext cx="0" cy="1419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798125" y="2052325"/>
            <a:ext cx="2052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" name="Shape 256"/>
          <p:cNvCxnSpPr/>
          <p:nvPr/>
        </p:nvCxnSpPr>
        <p:spPr>
          <a:xfrm>
            <a:off x="798125" y="2762175"/>
            <a:ext cx="0" cy="1419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" name="Shape 257"/>
          <p:cNvCxnSpPr/>
          <p:nvPr/>
        </p:nvCxnSpPr>
        <p:spPr>
          <a:xfrm>
            <a:off x="798125" y="4181175"/>
            <a:ext cx="2052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8" name="Shape 258"/>
          <p:cNvSpPr/>
          <p:nvPr/>
        </p:nvSpPr>
        <p:spPr>
          <a:xfrm>
            <a:off x="1178175" y="3521350"/>
            <a:ext cx="1292200" cy="659825"/>
          </a:xfrm>
          <a:custGeom>
            <a:avLst/>
            <a:gdLst/>
            <a:ahLst/>
            <a:cxnLst/>
            <a:rect l="0" t="0" r="0" b="0"/>
            <a:pathLst>
              <a:path w="51688" h="26393" extrusionOk="0">
                <a:moveTo>
                  <a:pt x="0" y="0"/>
                </a:moveTo>
                <a:cubicBezTo>
                  <a:pt x="4054" y="4391"/>
                  <a:pt x="15709" y="26013"/>
                  <a:pt x="24324" y="26351"/>
                </a:cubicBezTo>
                <a:cubicBezTo>
                  <a:pt x="32938" y="26688"/>
                  <a:pt x="47127" y="6081"/>
                  <a:pt x="51688" y="2027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259" name="Shape 259"/>
          <p:cNvCxnSpPr/>
          <p:nvPr/>
        </p:nvCxnSpPr>
        <p:spPr>
          <a:xfrm>
            <a:off x="3509600" y="2762175"/>
            <a:ext cx="0" cy="1419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" name="Shape 260"/>
          <p:cNvCxnSpPr/>
          <p:nvPr/>
        </p:nvCxnSpPr>
        <p:spPr>
          <a:xfrm>
            <a:off x="3469650" y="4181175"/>
            <a:ext cx="2052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1" name="Shape 261"/>
          <p:cNvSpPr/>
          <p:nvPr/>
        </p:nvSpPr>
        <p:spPr>
          <a:xfrm>
            <a:off x="3811887" y="3825400"/>
            <a:ext cx="1520225" cy="355775"/>
          </a:xfrm>
          <a:custGeom>
            <a:avLst/>
            <a:gdLst/>
            <a:ahLst/>
            <a:cxnLst/>
            <a:rect l="0" t="0" r="0" b="0"/>
            <a:pathLst>
              <a:path w="60809" h="14231" extrusionOk="0">
                <a:moveTo>
                  <a:pt x="0" y="0"/>
                </a:moveTo>
                <a:cubicBezTo>
                  <a:pt x="5236" y="2364"/>
                  <a:pt x="21283" y="13851"/>
                  <a:pt x="31418" y="14189"/>
                </a:cubicBezTo>
                <a:cubicBezTo>
                  <a:pt x="41552" y="14526"/>
                  <a:pt x="55910" y="4054"/>
                  <a:pt x="60809" y="2027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262" name="Shape 262"/>
          <p:cNvCxnSpPr/>
          <p:nvPr/>
        </p:nvCxnSpPr>
        <p:spPr>
          <a:xfrm>
            <a:off x="6220700" y="2762175"/>
            <a:ext cx="0" cy="1419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3" name="Shape 263"/>
          <p:cNvCxnSpPr/>
          <p:nvPr/>
        </p:nvCxnSpPr>
        <p:spPr>
          <a:xfrm>
            <a:off x="6220500" y="4181175"/>
            <a:ext cx="2052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4" name="Shape 264"/>
          <p:cNvSpPr/>
          <p:nvPr/>
        </p:nvSpPr>
        <p:spPr>
          <a:xfrm>
            <a:off x="1064150" y="1343050"/>
            <a:ext cx="1520225" cy="355775"/>
          </a:xfrm>
          <a:custGeom>
            <a:avLst/>
            <a:gdLst/>
            <a:ahLst/>
            <a:cxnLst/>
            <a:rect l="0" t="0" r="0" b="0"/>
            <a:pathLst>
              <a:path w="60809" h="14231" extrusionOk="0">
                <a:moveTo>
                  <a:pt x="0" y="0"/>
                </a:moveTo>
                <a:cubicBezTo>
                  <a:pt x="5236" y="2364"/>
                  <a:pt x="21283" y="13851"/>
                  <a:pt x="31418" y="14189"/>
                </a:cubicBezTo>
                <a:cubicBezTo>
                  <a:pt x="41552" y="14526"/>
                  <a:pt x="55910" y="4054"/>
                  <a:pt x="60809" y="2027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Adaptation to Research Findings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r="46672" b="5784"/>
          <a:stretch/>
        </p:blipFill>
        <p:spPr>
          <a:xfrm>
            <a:off x="204075" y="1170125"/>
            <a:ext cx="4024024" cy="346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4">
            <a:alphaModFix/>
          </a:blip>
          <a:srcRect l="31267" t="12640" r="32569"/>
          <a:stretch/>
        </p:blipFill>
        <p:spPr>
          <a:xfrm>
            <a:off x="4423600" y="1170124"/>
            <a:ext cx="4408700" cy="35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t="93497"/>
          <a:stretch/>
        </p:blipFill>
        <p:spPr>
          <a:xfrm>
            <a:off x="312125" y="4589549"/>
            <a:ext cx="3839775" cy="23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00" y="91699"/>
            <a:ext cx="6330124" cy="2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000" y="2762875"/>
            <a:ext cx="6330124" cy="22535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84826" y="362805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Amnesia/</a:t>
            </a:r>
          </a:p>
          <a:p>
            <a:r>
              <a:rPr lang="en-US" dirty="0">
                <a:solidFill>
                  <a:schemeClr val="tx1"/>
                </a:solidFill>
              </a:rPr>
              <a:t>AD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826" y="1184522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Healthy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 b="1">
                <a:solidFill>
                  <a:srgbClr val="F3F3F3"/>
                </a:solidFill>
              </a:rPr>
              <a:t>Original paper: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F3F3F3"/>
                </a:solidFill>
              </a:rPr>
              <a:t>https://www.researchgate.net/publication/6201023_A_Temporal_Ratio_Model_of_Memory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 b="1">
                <a:solidFill>
                  <a:srgbClr val="F3F3F3"/>
                </a:solidFill>
              </a:rPr>
              <a:t>Brief History Images: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</a:rPr>
              <a:t>https://upload.wikimedia.org/wikipedia/commons/9/92/Ebbinghaus2.jpg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3F3F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</a:rPr>
              <a:t>http://plugandplaymin.plugandplaydesig.netdna-cdn.com/wp-content/uploads/2015/02/serial_position_effect.png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3F3F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</a:rPr>
              <a:t>https://cdns3.trainingindustry.com/media/30782434/forgetting-curve_485x284_500x293.jpg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Brief History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Serial Position Effect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Primacy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Recency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l="11325" t="12959" r="16809" b="10176"/>
          <a:stretch/>
        </p:blipFill>
        <p:spPr>
          <a:xfrm>
            <a:off x="4271125" y="1017724"/>
            <a:ext cx="4400925" cy="33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Brief History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Forgetting Curve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l="22916" t="20065" r="20107" b="5948"/>
          <a:stretch/>
        </p:blipFill>
        <p:spPr>
          <a:xfrm>
            <a:off x="4105950" y="1152475"/>
            <a:ext cx="4626050" cy="35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Model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19300" y="1017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/>
              <a:t>SIMPLE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/>
              <a:t>(Scale Independent Memory, Perception, Learning)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-GB" i="1"/>
              <a:t>Gordon D.A. Brown, Nick Chater, Ian Neath in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Model Assumption 1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696" y="1106775"/>
            <a:ext cx="3757325" cy="37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Model Assumption 2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5" y="1235975"/>
            <a:ext cx="2881225" cy="19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043" y="1235975"/>
            <a:ext cx="2933231" cy="19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2425" y="1241950"/>
            <a:ext cx="2933224" cy="189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7445" y="3732775"/>
            <a:ext cx="6641925" cy="997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Model Assumption 3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315512" y="1512750"/>
            <a:ext cx="786600" cy="10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8F8F8"/>
                </a:solidFill>
              </a:rPr>
              <a:t>OR      </a:t>
            </a:r>
            <a:br>
              <a:rPr lang="en-GB" sz="2400">
                <a:solidFill>
                  <a:srgbClr val="F8F8F8"/>
                </a:solidFill>
              </a:rPr>
            </a:br>
            <a:endParaRPr lang="en-GB" sz="2400">
              <a:solidFill>
                <a:srgbClr val="F8F8F8"/>
              </a:solidFill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75" y="1363626"/>
            <a:ext cx="3590927" cy="12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308450" y="2769450"/>
            <a:ext cx="5334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8F8F8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639600" y="2769450"/>
            <a:ext cx="6138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8F8F8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624" y="1363625"/>
            <a:ext cx="3304275" cy="123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Model Assumption 4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909075" y="1678675"/>
            <a:ext cx="533400" cy="64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8F8F8"/>
                </a:solidFill>
              </a:rPr>
              <a:t>(3)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75" y="1319592"/>
            <a:ext cx="3427972" cy="15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326" y="1332600"/>
            <a:ext cx="3427975" cy="152914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08450" y="1550550"/>
            <a:ext cx="533400" cy="36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8F8F8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08450" y="1517137"/>
            <a:ext cx="5334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8F8F8"/>
                </a:solidFill>
              </a:rPr>
              <a:t>(2)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303500" y="1517150"/>
            <a:ext cx="8481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F8F8F8"/>
                </a:solidFill>
              </a:rPr>
              <a:t>OR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8F8F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371</Words>
  <Application>Microsoft Macintosh PowerPoint</Application>
  <PresentationFormat>On-screen Show (16:9)</PresentationFormat>
  <Paragraphs>122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Times New Roman</vt:lpstr>
      <vt:lpstr>simple-dark-2</vt:lpstr>
      <vt:lpstr>MEMORY</vt:lpstr>
      <vt:lpstr>Brief History</vt:lpstr>
      <vt:lpstr>Brief History</vt:lpstr>
      <vt:lpstr>Brief History</vt:lpstr>
      <vt:lpstr>The Model</vt:lpstr>
      <vt:lpstr>Model Assumption 1</vt:lpstr>
      <vt:lpstr>Model Assumption 2</vt:lpstr>
      <vt:lpstr>Model Assumption 3</vt:lpstr>
      <vt:lpstr>Model Assumption 4</vt:lpstr>
      <vt:lpstr>Model Assumption 4 (example)</vt:lpstr>
      <vt:lpstr>Model Assumption 4 (continued)</vt:lpstr>
      <vt:lpstr>Model Assumption 4 (example) </vt:lpstr>
      <vt:lpstr>Limitations of the Model Assumptions</vt:lpstr>
      <vt:lpstr>Implementing Rehearsal</vt:lpstr>
      <vt:lpstr>Implementing Rehearsal</vt:lpstr>
      <vt:lpstr>Implementing Rehearsal</vt:lpstr>
      <vt:lpstr>Implementing Rehearsal</vt:lpstr>
      <vt:lpstr>Amnesia &amp; Alzheimer’s Disease</vt:lpstr>
      <vt:lpstr>Predictions?</vt:lpstr>
      <vt:lpstr>PowerPoint Presentation</vt:lpstr>
      <vt:lpstr>PowerPoint Presentation</vt:lpstr>
      <vt:lpstr>PowerPoint Presentation</vt:lpstr>
      <vt:lpstr>Adaptation to Research Findings</vt:lpstr>
      <vt:lpstr>PowerPoint Presentation</vt:lpstr>
      <vt:lpstr>References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cp:lastModifiedBy>Hanbin Go</cp:lastModifiedBy>
  <cp:revision>1</cp:revision>
  <dcterms:modified xsi:type="dcterms:W3CDTF">2017-03-29T15:57:58Z</dcterms:modified>
</cp:coreProperties>
</file>