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2" r:id="rId7"/>
    <p:sldId id="283" r:id="rId8"/>
    <p:sldId id="284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57" d="100"/>
          <a:sy n="57" d="100"/>
        </p:scale>
        <p:origin x="10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dirty="0"/>
            <a:t>Objective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 sz="3200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 sz="3200"/>
        </a:p>
      </dgm:t>
    </dgm:pt>
    <dgm:pt modelId="{DCCE571A-4D30-4294-ABAF-6885F619D2D9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dirty="0"/>
            <a:t>Analysis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 sz="3200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 sz="3200"/>
        </a:p>
      </dgm:t>
    </dgm:pt>
    <dgm:pt modelId="{1C1B28B7-2609-4BAA-AAAB-5801EDFD334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dirty="0"/>
            <a:t>Result</a:t>
          </a:r>
        </a:p>
        <a:p>
          <a:pPr>
            <a:lnSpc>
              <a:spcPct val="100000"/>
            </a:lnSpc>
            <a:defRPr b="1"/>
          </a:pPr>
          <a:endParaRPr lang="en-US" sz="2400" dirty="0"/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 sz="3200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 sz="3200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1186640" y="1539677"/>
          <a:ext cx="1272796" cy="12727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4757" y="2920811"/>
          <a:ext cx="3636562" cy="869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Objective</a:t>
          </a:r>
        </a:p>
      </dsp:txBody>
      <dsp:txXfrm>
        <a:off x="4757" y="2920811"/>
        <a:ext cx="3636562" cy="869365"/>
      </dsp:txXfrm>
    </dsp:sp>
    <dsp:sp modelId="{DD091D0A-5A25-4241-91F3-18D32B0BDD4F}">
      <dsp:nvSpPr>
        <dsp:cNvPr id="0" name=""/>
        <dsp:cNvSpPr/>
      </dsp:nvSpPr>
      <dsp:spPr>
        <a:xfrm>
          <a:off x="4757" y="3840566"/>
          <a:ext cx="3636562" cy="218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0823F6-AC1A-46E3-9D99-A319DF497539}">
      <dsp:nvSpPr>
        <dsp:cNvPr id="0" name=""/>
        <dsp:cNvSpPr/>
      </dsp:nvSpPr>
      <dsp:spPr>
        <a:xfrm>
          <a:off x="5459601" y="1539677"/>
          <a:ext cx="1272796" cy="12727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4277718" y="2920811"/>
          <a:ext cx="3636562" cy="869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Analysis</a:t>
          </a:r>
        </a:p>
      </dsp:txBody>
      <dsp:txXfrm>
        <a:off x="4277718" y="2920811"/>
        <a:ext cx="3636562" cy="869365"/>
      </dsp:txXfrm>
    </dsp:sp>
    <dsp:sp modelId="{7CD40649-A74C-4AD8-B9D0-2573A1955C91}">
      <dsp:nvSpPr>
        <dsp:cNvPr id="0" name=""/>
        <dsp:cNvSpPr/>
      </dsp:nvSpPr>
      <dsp:spPr>
        <a:xfrm>
          <a:off x="4277718" y="3840566"/>
          <a:ext cx="3636562" cy="218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A3ABD2-C471-4A21-8AEF-3843C86919E1}">
      <dsp:nvSpPr>
        <dsp:cNvPr id="0" name=""/>
        <dsp:cNvSpPr/>
      </dsp:nvSpPr>
      <dsp:spPr>
        <a:xfrm>
          <a:off x="9732562" y="1539677"/>
          <a:ext cx="1272796" cy="12727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8550679" y="2920811"/>
          <a:ext cx="3636562" cy="869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Result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2400" kern="1200" dirty="0"/>
        </a:p>
      </dsp:txBody>
      <dsp:txXfrm>
        <a:off x="8550679" y="2920811"/>
        <a:ext cx="3636562" cy="869365"/>
      </dsp:txXfrm>
    </dsp:sp>
    <dsp:sp modelId="{6418EBED-F111-425B-8EE2-06B8B2297A68}">
      <dsp:nvSpPr>
        <dsp:cNvPr id="0" name=""/>
        <dsp:cNvSpPr/>
      </dsp:nvSpPr>
      <dsp:spPr>
        <a:xfrm>
          <a:off x="8550679" y="3840566"/>
          <a:ext cx="3636562" cy="218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1204587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2998033"/>
            <a:ext cx="3485072" cy="2186444"/>
          </a:xfrm>
        </p:spPr>
        <p:txBody>
          <a:bodyPr>
            <a:normAutofit/>
          </a:bodyPr>
          <a:lstStyle/>
          <a:p>
            <a:pPr lvl="0"/>
            <a:r>
              <a:rPr lang="en-CA" dirty="0">
                <a:effectLst/>
              </a:rPr>
              <a:t>Brittany James</a:t>
            </a:r>
          </a:p>
          <a:p>
            <a:pPr lvl="0"/>
            <a:r>
              <a:rPr lang="en-CA" dirty="0">
                <a:effectLst/>
              </a:rPr>
              <a:t>Ghulam Mustafa </a:t>
            </a:r>
            <a:r>
              <a:rPr lang="en-CA" dirty="0" err="1">
                <a:effectLst/>
              </a:rPr>
              <a:t>Mundh</a:t>
            </a:r>
            <a:endParaRPr lang="en-CA" dirty="0">
              <a:effectLst/>
            </a:endParaRPr>
          </a:p>
          <a:p>
            <a:pPr lvl="0"/>
            <a:r>
              <a:rPr lang="en-CA" dirty="0">
                <a:effectLst/>
              </a:rPr>
              <a:t>Ibrahim A </a:t>
            </a:r>
          </a:p>
          <a:p>
            <a:pPr lvl="0"/>
            <a:r>
              <a:rPr lang="en-CA" dirty="0">
                <a:effectLst/>
              </a:rPr>
              <a:t>Joseph </a:t>
            </a:r>
            <a:r>
              <a:rPr lang="en-CA" dirty="0" err="1">
                <a:effectLst/>
              </a:rPr>
              <a:t>Mazzuca</a:t>
            </a:r>
            <a:endParaRPr lang="en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182681"/>
              </p:ext>
            </p:extLst>
          </p:nvPr>
        </p:nvGraphicFramePr>
        <p:xfrm>
          <a:off x="0" y="1259174"/>
          <a:ext cx="12192000" cy="5598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211BE762-E964-456C-88D3-D453B5510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sz="6000" b="1" dirty="0"/>
              <a:t>Summary</a:t>
            </a:r>
            <a:endParaRPr lang="en-CA" sz="6000" b="1" dirty="0"/>
          </a:p>
        </p:txBody>
      </p:sp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F9A6-5DCB-46F8-8A8A-9B6CDFD1E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49639"/>
            <a:ext cx="10353762" cy="1257300"/>
          </a:xfrm>
        </p:spPr>
        <p:txBody>
          <a:bodyPr>
            <a:normAutofit/>
          </a:bodyPr>
          <a:lstStyle/>
          <a:p>
            <a:r>
              <a:rPr lang="en-US" sz="6000" b="1" dirty="0"/>
              <a:t>Objective</a:t>
            </a:r>
            <a:endParaRPr lang="en-CA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2E1A9-2806-4C5E-8D75-20B97EECA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23" y="2023673"/>
            <a:ext cx="10548634" cy="4392118"/>
          </a:xfrm>
        </p:spPr>
        <p:txBody>
          <a:bodyPr>
            <a:normAutofit fontScale="92500" lnSpcReduction="20000"/>
          </a:bodyPr>
          <a:lstStyle/>
          <a:p>
            <a:r>
              <a:rPr lang="en-CA" sz="3600" dirty="0">
                <a:effectLst/>
              </a:rPr>
              <a:t>Develop a program that analyzes the correlation and potential causation of social sentiment on popular consumer-focused stocks: Netflix, Amazon, and Apple.</a:t>
            </a:r>
          </a:p>
          <a:p>
            <a:r>
              <a:rPr lang="en-CA" sz="3600" u="sng" dirty="0">
                <a:effectLst/>
              </a:rPr>
              <a:t>Social sentiment will be defined as 3 levels:</a:t>
            </a:r>
          </a:p>
          <a:p>
            <a:pPr lvl="1"/>
            <a:r>
              <a:rPr lang="en-CA" sz="3400" dirty="0">
                <a:effectLst/>
              </a:rPr>
              <a:t>Positive</a:t>
            </a:r>
          </a:p>
          <a:p>
            <a:pPr lvl="1"/>
            <a:r>
              <a:rPr lang="en-CA" sz="3400" dirty="0">
                <a:effectLst/>
              </a:rPr>
              <a:t>Neutral</a:t>
            </a:r>
          </a:p>
          <a:p>
            <a:pPr lvl="1"/>
            <a:r>
              <a:rPr lang="en-CA" sz="3400" dirty="0">
                <a:effectLst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228954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EB96-6B57-47DE-BEA5-3F19905D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89678"/>
            <a:ext cx="10353762" cy="1257300"/>
          </a:xfrm>
        </p:spPr>
        <p:txBody>
          <a:bodyPr>
            <a:normAutofit/>
          </a:bodyPr>
          <a:lstStyle/>
          <a:p>
            <a:r>
              <a:rPr lang="en-US" sz="6000" dirty="0"/>
              <a:t>Analysis</a:t>
            </a:r>
            <a:endParaRPr lang="en-CA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58B59-7A44-4AD0-A903-C763D4B39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062" y="1986820"/>
            <a:ext cx="10857875" cy="3499579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Data Sources: </a:t>
            </a:r>
            <a:r>
              <a:rPr lang="en-US" sz="3600" dirty="0" err="1"/>
              <a:t>Tweepy</a:t>
            </a:r>
            <a:r>
              <a:rPr lang="en-US" sz="3600" dirty="0"/>
              <a:t>, </a:t>
            </a:r>
            <a:r>
              <a:rPr lang="en-US" sz="3600" dirty="0" err="1"/>
              <a:t>Stocktwits</a:t>
            </a:r>
            <a:r>
              <a:rPr lang="en-US" sz="3600" dirty="0"/>
              <a:t>, Yahoo Finance (</a:t>
            </a:r>
            <a:r>
              <a:rPr lang="en-US" sz="3600" dirty="0" err="1"/>
              <a:t>yfinance</a:t>
            </a:r>
            <a:r>
              <a:rPr lang="en-US" sz="3600" dirty="0"/>
              <a:t>)</a:t>
            </a:r>
          </a:p>
          <a:p>
            <a:r>
              <a:rPr lang="en-US" sz="3600" dirty="0"/>
              <a:t>Python/ Pandas</a:t>
            </a:r>
          </a:p>
          <a:p>
            <a:r>
              <a:rPr lang="en-US" sz="3600" dirty="0"/>
              <a:t>Natural Language Processing libraries such a NLTK</a:t>
            </a:r>
          </a:p>
          <a:p>
            <a:r>
              <a:rPr lang="en-US" sz="3600" dirty="0"/>
              <a:t>Data Visualizations/ </a:t>
            </a:r>
            <a:r>
              <a:rPr lang="en-US" sz="3600" dirty="0" err="1"/>
              <a:t>PyViz</a:t>
            </a:r>
            <a:endParaRPr lang="en-US" sz="3600" dirty="0"/>
          </a:p>
          <a:p>
            <a:r>
              <a:rPr lang="en-US" sz="3600" dirty="0"/>
              <a:t>Machine Learning Techniques – Train, Fit, Predict</a:t>
            </a:r>
          </a:p>
        </p:txBody>
      </p:sp>
    </p:spTree>
    <p:extLst>
      <p:ext uri="{BB962C8B-B14F-4D97-AF65-F5344CB8AC3E}">
        <p14:creationId xmlns:p14="http://schemas.microsoft.com/office/powerpoint/2010/main" val="50495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2D24-8CAF-418A-9553-B44BDB5F4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Result</a:t>
            </a:r>
            <a:endParaRPr lang="en-CA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51BC-F469-4077-B20D-14ADCC74D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06430"/>
            <a:ext cx="10353762" cy="3714749"/>
          </a:xfrm>
        </p:spPr>
        <p:txBody>
          <a:bodyPr>
            <a:normAutofit fontScale="55000" lnSpcReduction="20000"/>
          </a:bodyPr>
          <a:lstStyle/>
          <a:p>
            <a:r>
              <a:rPr lang="en-US" sz="4000" dirty="0"/>
              <a:t>Compare Netflix, Amazon and Apple Stocks Open and Closing Price to the corresponding sentiment analysis time periods</a:t>
            </a:r>
          </a:p>
          <a:p>
            <a:r>
              <a:rPr lang="en-US" sz="4000" dirty="0"/>
              <a:t>Build Final Dashboard displaying results</a:t>
            </a:r>
          </a:p>
          <a:p>
            <a:r>
              <a:rPr lang="en-US" sz="4000" dirty="0"/>
              <a:t>Hypothesis:</a:t>
            </a:r>
          </a:p>
          <a:p>
            <a:pPr lvl="1"/>
            <a:r>
              <a:rPr lang="en-US" sz="3800" dirty="0"/>
              <a:t>A negative sentiment analysis score will have a moderate to strong negative relationship with the stock prices</a:t>
            </a:r>
          </a:p>
          <a:p>
            <a:pPr lvl="1"/>
            <a:r>
              <a:rPr lang="en-US" sz="3800" dirty="0"/>
              <a:t>A neutral sentiment analysis score will not have a significant correlation with the stock prices</a:t>
            </a:r>
          </a:p>
          <a:p>
            <a:pPr lvl="1"/>
            <a:r>
              <a:rPr lang="en-US" sz="3800" dirty="0"/>
              <a:t>A positive sentiment analysis score will have a moderate to strong positive relationship with the stock prices</a:t>
            </a:r>
            <a:endParaRPr lang="en-CA" sz="3800" dirty="0"/>
          </a:p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413425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BE77D-D090-493C-9653-9FDB3512C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73" y="444708"/>
            <a:ext cx="10353762" cy="1257300"/>
          </a:xfrm>
        </p:spPr>
        <p:txBody>
          <a:bodyPr>
            <a:normAutofit/>
          </a:bodyPr>
          <a:lstStyle/>
          <a:p>
            <a:r>
              <a:rPr lang="en-US" sz="6000" dirty="0"/>
              <a:t>Project Plan</a:t>
            </a:r>
            <a:endParaRPr lang="en-CA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518F9-2AD8-4158-87C3-3F825E1FD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903" y="1866900"/>
            <a:ext cx="5721851" cy="4381500"/>
          </a:xfrm>
        </p:spPr>
        <p:txBody>
          <a:bodyPr>
            <a:normAutofit/>
          </a:bodyPr>
          <a:lstStyle/>
          <a:p>
            <a:pPr lvl="0"/>
            <a:r>
              <a:rPr lang="en-CA" sz="2000" dirty="0">
                <a:effectLst/>
              </a:rPr>
              <a:t>Analysis Topics:</a:t>
            </a:r>
            <a:endParaRPr lang="en-CA" sz="1800" dirty="0">
              <a:effectLst/>
            </a:endParaRPr>
          </a:p>
          <a:p>
            <a:pPr lvl="1"/>
            <a:r>
              <a:rPr lang="en-CA" sz="2000" dirty="0">
                <a:effectLst/>
              </a:rPr>
              <a:t>Stock Data pull (APIs) - Joe</a:t>
            </a:r>
          </a:p>
          <a:p>
            <a:pPr lvl="1"/>
            <a:r>
              <a:rPr lang="en-CA" sz="2000" dirty="0">
                <a:effectLst/>
              </a:rPr>
              <a:t>Twitter Data Pull (API) and sentiment analysis - Ghulam</a:t>
            </a:r>
          </a:p>
          <a:p>
            <a:pPr lvl="1"/>
            <a:r>
              <a:rPr lang="en-CA" sz="2000" dirty="0">
                <a:effectLst/>
              </a:rPr>
              <a:t>Comparing the sentiment analysis and the stock data and applying machine learning techniques to Train Fit Predict - Brittany</a:t>
            </a:r>
          </a:p>
          <a:p>
            <a:pPr lvl="1"/>
            <a:r>
              <a:rPr lang="en-CA" sz="2000" dirty="0">
                <a:effectLst/>
              </a:rPr>
              <a:t>Producing visual representations of the relationships between stock data and sentiment analysis (</a:t>
            </a:r>
            <a:r>
              <a:rPr lang="en-CA" sz="2000" dirty="0" err="1">
                <a:effectLst/>
              </a:rPr>
              <a:t>PyViz</a:t>
            </a:r>
            <a:r>
              <a:rPr lang="en-CA" sz="2000" dirty="0">
                <a:effectLst/>
              </a:rPr>
              <a:t>) - </a:t>
            </a:r>
            <a:r>
              <a:rPr lang="en-CA" sz="2000" dirty="0" err="1">
                <a:effectLst/>
              </a:rPr>
              <a:t>Ibby</a:t>
            </a:r>
            <a:endParaRPr lang="en-CA" sz="2000" dirty="0">
              <a:effectLst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82C9A6-33FA-4BDF-9CB3-702447DD9651}"/>
              </a:ext>
            </a:extLst>
          </p:cNvPr>
          <p:cNvSpPr txBox="1">
            <a:spLocks/>
          </p:cNvSpPr>
          <p:nvPr/>
        </p:nvSpPr>
        <p:spPr>
          <a:xfrm>
            <a:off x="6096000" y="1866900"/>
            <a:ext cx="5581338" cy="43815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CA" dirty="0">
                <a:effectLst/>
              </a:rPr>
              <a:t>2-3 people presenting (Joe, Ghulam, </a:t>
            </a:r>
            <a:r>
              <a:rPr lang="en-CA" dirty="0" err="1">
                <a:effectLst/>
              </a:rPr>
              <a:t>Ibby</a:t>
            </a:r>
            <a:r>
              <a:rPr lang="en-CA" dirty="0">
                <a:effectLst/>
              </a:rPr>
              <a:t>)</a:t>
            </a:r>
          </a:p>
          <a:p>
            <a:pPr lvl="0"/>
            <a:r>
              <a:rPr lang="en-CA" dirty="0">
                <a:effectLst/>
              </a:rPr>
              <a:t>1 person will be making presentation/ slide deck (Brittany)</a:t>
            </a:r>
          </a:p>
        </p:txBody>
      </p:sp>
    </p:spTree>
    <p:extLst>
      <p:ext uri="{BB962C8B-B14F-4D97-AF65-F5344CB8AC3E}">
        <p14:creationId xmlns:p14="http://schemas.microsoft.com/office/powerpoint/2010/main" val="2571557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{321B9D09-5D01-4C0B-A348-18674C117AAF}tf11665031_win32</Template>
  <TotalTime>197</TotalTime>
  <Words>246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 Nova</vt:lpstr>
      <vt:lpstr>Arial Nova Light</vt:lpstr>
      <vt:lpstr>Wingdings 2</vt:lpstr>
      <vt:lpstr>SlateVTI</vt:lpstr>
      <vt:lpstr>Project 2</vt:lpstr>
      <vt:lpstr>Summary</vt:lpstr>
      <vt:lpstr>Objective</vt:lpstr>
      <vt:lpstr>Analysis</vt:lpstr>
      <vt:lpstr>Result</vt:lpstr>
      <vt:lpstr>Project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Brittany James</dc:creator>
  <cp:lastModifiedBy>Brittany James</cp:lastModifiedBy>
  <cp:revision>31</cp:revision>
  <dcterms:created xsi:type="dcterms:W3CDTF">2020-11-04T00:09:19Z</dcterms:created>
  <dcterms:modified xsi:type="dcterms:W3CDTF">2021-01-15T00:39:33Z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