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Playfair Display"/>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regular.fntdata"/><Relationship Id="rId14" Type="http://schemas.openxmlformats.org/officeDocument/2006/relationships/font" Target="fonts/Roboto-boldItalic.fntdata"/><Relationship Id="rId17" Type="http://schemas.openxmlformats.org/officeDocument/2006/relationships/font" Target="fonts/PlayfairDisplay-italic.fntdata"/><Relationship Id="rId16" Type="http://schemas.openxmlformats.org/officeDocument/2006/relationships/font" Target="fonts/PlayfairDisplay-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0ac60d166a2dfe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0ac60d166a2dfe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7b20665e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7b20665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3"/>
          <p:cNvPicPr preferRelativeResize="0"/>
          <p:nvPr/>
        </p:nvPicPr>
        <p:blipFill>
          <a:blip r:embed="rId3">
            <a:alphaModFix/>
          </a:blip>
          <a:stretch>
            <a:fillRect/>
          </a:stretch>
        </p:blipFill>
        <p:spPr>
          <a:xfrm>
            <a:off x="1325" y="0"/>
            <a:ext cx="9141349"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06666"/>
        </a:solidFill>
      </p:bgPr>
    </p:bg>
    <p:spTree>
      <p:nvGrpSpPr>
        <p:cNvPr id="91" name="Shape 91"/>
        <p:cNvGrpSpPr/>
        <p:nvPr/>
      </p:nvGrpSpPr>
      <p:grpSpPr>
        <a:xfrm>
          <a:off x="0" y="0"/>
          <a:ext cx="0" cy="0"/>
          <a:chOff x="0" y="0"/>
          <a:chExt cx="0" cy="0"/>
        </a:xfrm>
      </p:grpSpPr>
      <p:sp>
        <p:nvSpPr>
          <p:cNvPr id="92" name="Google Shape;92;p14"/>
          <p:cNvSpPr txBox="1"/>
          <p:nvPr>
            <p:ph type="ctrTitle"/>
          </p:nvPr>
        </p:nvSpPr>
        <p:spPr>
          <a:xfrm>
            <a:off x="104325" y="652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Airbnb Final Report</a:t>
            </a:r>
            <a:endParaRPr>
              <a:latin typeface="Playfair Display"/>
              <a:ea typeface="Playfair Display"/>
              <a:cs typeface="Playfair Display"/>
              <a:sym typeface="Playfair Display"/>
            </a:endParaRPr>
          </a:p>
        </p:txBody>
      </p:sp>
      <p:sp>
        <p:nvSpPr>
          <p:cNvPr id="93" name="Google Shape;93;p14"/>
          <p:cNvSpPr txBox="1"/>
          <p:nvPr>
            <p:ph idx="1" type="subTitle"/>
          </p:nvPr>
        </p:nvSpPr>
        <p:spPr>
          <a:xfrm>
            <a:off x="104325" y="904099"/>
            <a:ext cx="8222100" cy="39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Overview:</a:t>
            </a:r>
            <a:endParaRPr>
              <a:latin typeface="Playfair Display"/>
              <a:ea typeface="Playfair Display"/>
              <a:cs typeface="Playfair Display"/>
              <a:sym typeface="Playfair Display"/>
            </a:endParaRPr>
          </a:p>
          <a:p>
            <a:pPr indent="0" lvl="0" marL="0" rtl="0" algn="l">
              <a:spcBef>
                <a:spcPts val="0"/>
              </a:spcBef>
              <a:spcAft>
                <a:spcPts val="0"/>
              </a:spcAft>
              <a:buNone/>
            </a:pPr>
            <a:r>
              <a:rPr lang="en">
                <a:latin typeface="Playfair Display"/>
                <a:ea typeface="Playfair Display"/>
                <a:cs typeface="Playfair Display"/>
                <a:sym typeface="Playfair Display"/>
              </a:rPr>
              <a:t>This project explored how pricing differs across Airbnbs and the influences it has on demand. It also explored the seasonal pattern of airbnb prices in New York and the effects it has on travel.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rPr lang="en">
                <a:latin typeface="Playfair Display"/>
                <a:ea typeface="Playfair Display"/>
                <a:cs typeface="Playfair Display"/>
                <a:sym typeface="Playfair Display"/>
              </a:rPr>
              <a:t>Key Questions:</a:t>
            </a:r>
            <a:endParaRPr>
              <a:latin typeface="Playfair Display"/>
              <a:ea typeface="Playfair Display"/>
              <a:cs typeface="Playfair Display"/>
              <a:sym typeface="Playfair Display"/>
            </a:endParaRPr>
          </a:p>
          <a:p>
            <a:pPr indent="-361950" lvl="0" marL="457200" rtl="0" algn="l">
              <a:spcBef>
                <a:spcPts val="0"/>
              </a:spcBef>
              <a:spcAft>
                <a:spcPts val="0"/>
              </a:spcAft>
              <a:buSzPts val="2100"/>
              <a:buFont typeface="Playfair Display"/>
              <a:buAutoNum type="arabicPeriod"/>
            </a:pPr>
            <a:r>
              <a:rPr lang="en">
                <a:latin typeface="Playfair Display"/>
                <a:ea typeface="Playfair Display"/>
                <a:cs typeface="Playfair Display"/>
                <a:sym typeface="Playfair Display"/>
              </a:rPr>
              <a:t>What causes the different pricing across neighbourhood groups?</a:t>
            </a:r>
            <a:endParaRPr>
              <a:latin typeface="Playfair Display"/>
              <a:ea typeface="Playfair Display"/>
              <a:cs typeface="Playfair Display"/>
              <a:sym typeface="Playfair Display"/>
            </a:endParaRPr>
          </a:p>
          <a:p>
            <a:pPr indent="-361950" lvl="0" marL="457200" rtl="0" algn="l">
              <a:spcBef>
                <a:spcPts val="0"/>
              </a:spcBef>
              <a:spcAft>
                <a:spcPts val="0"/>
              </a:spcAft>
              <a:buSzPts val="2100"/>
              <a:buFont typeface="Playfair Display"/>
              <a:buAutoNum type="arabicPeriod"/>
            </a:pPr>
            <a:r>
              <a:rPr lang="en">
                <a:latin typeface="Playfair Display"/>
                <a:ea typeface="Playfair Display"/>
                <a:cs typeface="Playfair Display"/>
                <a:sym typeface="Playfair Display"/>
              </a:rPr>
              <a:t>How do prices affect demand for Airbnbs in New York?</a:t>
            </a:r>
            <a:endParaRPr>
              <a:latin typeface="Playfair Display"/>
              <a:ea typeface="Playfair Display"/>
              <a:cs typeface="Playfair Display"/>
              <a:sym typeface="Playfair Display"/>
            </a:endParaRPr>
          </a:p>
          <a:p>
            <a:pPr indent="-361950" lvl="0" marL="457200" rtl="0" algn="l">
              <a:spcBef>
                <a:spcPts val="0"/>
              </a:spcBef>
              <a:spcAft>
                <a:spcPts val="0"/>
              </a:spcAft>
              <a:buSzPts val="2100"/>
              <a:buFont typeface="Playfair Display"/>
              <a:buAutoNum type="arabicPeriod"/>
            </a:pPr>
            <a:r>
              <a:rPr lang="en">
                <a:latin typeface="Playfair Display"/>
                <a:ea typeface="Playfair Display"/>
                <a:cs typeface="Playfair Display"/>
                <a:sym typeface="Playfair Display"/>
              </a:rPr>
              <a:t>How do holidays and seasonality affect pricing for Airbnbs in New York?</a:t>
            </a:r>
            <a:endParaRPr>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265500" y="295050"/>
            <a:ext cx="4045200" cy="227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Types of Listings per Neighborhood:</a:t>
            </a:r>
            <a:endParaRPr>
              <a:latin typeface="Playfair Display"/>
              <a:ea typeface="Playfair Display"/>
              <a:cs typeface="Playfair Display"/>
              <a:sym typeface="Playfair Display"/>
            </a:endParaRPr>
          </a:p>
        </p:txBody>
      </p:sp>
      <p:sp>
        <p:nvSpPr>
          <p:cNvPr id="99" name="Google Shape;99;p15"/>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Determines the overall amount of listings per neighborhood, as well as what type of listings are most </a:t>
            </a:r>
            <a:r>
              <a:rPr lang="en">
                <a:latin typeface="Playfair Display"/>
                <a:ea typeface="Playfair Display"/>
                <a:cs typeface="Playfair Display"/>
                <a:sym typeface="Playfair Display"/>
              </a:rPr>
              <a:t>prevalent</a:t>
            </a:r>
            <a:r>
              <a:rPr lang="en">
                <a:latin typeface="Playfair Display"/>
                <a:ea typeface="Playfair Display"/>
                <a:cs typeface="Playfair Display"/>
                <a:sym typeface="Playfair Display"/>
              </a:rPr>
              <a:t>. </a:t>
            </a:r>
            <a:endParaRPr>
              <a:latin typeface="Playfair Display"/>
              <a:ea typeface="Playfair Display"/>
              <a:cs typeface="Playfair Display"/>
              <a:sym typeface="Playfair Display"/>
            </a:endParaRPr>
          </a:p>
        </p:txBody>
      </p:sp>
      <p:pic>
        <p:nvPicPr>
          <p:cNvPr id="100" name="Google Shape;100;p15"/>
          <p:cNvPicPr preferRelativeResize="0"/>
          <p:nvPr/>
        </p:nvPicPr>
        <p:blipFill>
          <a:blip r:embed="rId3">
            <a:alphaModFix/>
          </a:blip>
          <a:stretch>
            <a:fillRect/>
          </a:stretch>
        </p:blipFill>
        <p:spPr>
          <a:xfrm>
            <a:off x="4742700" y="438900"/>
            <a:ext cx="4225301" cy="3886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265500" y="64000"/>
            <a:ext cx="4045200" cy="151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Avg Price by Neighborhood:</a:t>
            </a:r>
            <a:endParaRPr>
              <a:latin typeface="Playfair Display"/>
              <a:ea typeface="Playfair Display"/>
              <a:cs typeface="Playfair Display"/>
              <a:sym typeface="Playfair Display"/>
            </a:endParaRPr>
          </a:p>
        </p:txBody>
      </p:sp>
      <p:sp>
        <p:nvSpPr>
          <p:cNvPr id="106" name="Google Shape;106;p16"/>
          <p:cNvSpPr txBox="1"/>
          <p:nvPr>
            <p:ph idx="1" type="subTitle"/>
          </p:nvPr>
        </p:nvSpPr>
        <p:spPr>
          <a:xfrm>
            <a:off x="265500" y="1582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Playfair Display"/>
                <a:ea typeface="Playfair Display"/>
                <a:cs typeface="Playfair Display"/>
                <a:sym typeface="Playfair Display"/>
              </a:rPr>
              <a:t>These graphs show the correlation between pricing and location.</a:t>
            </a:r>
            <a:r>
              <a:rPr lang="en" sz="2000"/>
              <a:t> </a:t>
            </a:r>
            <a:endParaRPr sz="2000"/>
          </a:p>
        </p:txBody>
      </p:sp>
      <p:pic>
        <p:nvPicPr>
          <p:cNvPr id="107" name="Google Shape;107;p16"/>
          <p:cNvPicPr preferRelativeResize="0"/>
          <p:nvPr/>
        </p:nvPicPr>
        <p:blipFill>
          <a:blip r:embed="rId3">
            <a:alphaModFix/>
          </a:blip>
          <a:stretch>
            <a:fillRect/>
          </a:stretch>
        </p:blipFill>
        <p:spPr>
          <a:xfrm>
            <a:off x="265500" y="2878725"/>
            <a:ext cx="3941051" cy="2029975"/>
          </a:xfrm>
          <a:prstGeom prst="rect">
            <a:avLst/>
          </a:prstGeom>
          <a:noFill/>
          <a:ln>
            <a:noFill/>
          </a:ln>
        </p:spPr>
      </p:pic>
      <p:pic>
        <p:nvPicPr>
          <p:cNvPr id="108" name="Google Shape;108;p16"/>
          <p:cNvPicPr preferRelativeResize="0"/>
          <p:nvPr/>
        </p:nvPicPr>
        <p:blipFill>
          <a:blip r:embed="rId4">
            <a:alphaModFix/>
          </a:blip>
          <a:stretch>
            <a:fillRect/>
          </a:stretch>
        </p:blipFill>
        <p:spPr>
          <a:xfrm>
            <a:off x="5175500" y="210300"/>
            <a:ext cx="3621025" cy="4178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265500" y="155450"/>
            <a:ext cx="4045200" cy="905100"/>
          </a:xfrm>
          <a:prstGeom prst="rect">
            <a:avLst/>
          </a:prstGeom>
        </p:spPr>
        <p:txBody>
          <a:bodyPr anchorCtr="0" anchor="b" bIns="91425" lIns="91425" spcFirstLastPara="1" rIns="91425" wrap="square" tIns="91425">
            <a:noAutofit/>
          </a:bodyPr>
          <a:lstStyle/>
          <a:p>
            <a:pPr indent="457200" lvl="0" marL="0" rtl="0" algn="l">
              <a:spcBef>
                <a:spcPts val="0"/>
              </a:spcBef>
              <a:spcAft>
                <a:spcPts val="0"/>
              </a:spcAft>
              <a:buNone/>
            </a:pPr>
            <a:r>
              <a:rPr lang="en">
                <a:latin typeface="Playfair Display"/>
                <a:ea typeface="Playfair Display"/>
                <a:cs typeface="Playfair Display"/>
                <a:sym typeface="Playfair Display"/>
              </a:rPr>
              <a:t>Seasonality:</a:t>
            </a:r>
            <a:endParaRPr>
              <a:latin typeface="Playfair Display"/>
              <a:ea typeface="Playfair Display"/>
              <a:cs typeface="Playfair Display"/>
              <a:sym typeface="Playfair Display"/>
            </a:endParaRPr>
          </a:p>
        </p:txBody>
      </p:sp>
      <p:sp>
        <p:nvSpPr>
          <p:cNvPr id="114" name="Google Shape;114;p17"/>
          <p:cNvSpPr txBox="1"/>
          <p:nvPr>
            <p:ph idx="1" type="subTitle"/>
          </p:nvPr>
        </p:nvSpPr>
        <p:spPr>
          <a:xfrm>
            <a:off x="311225" y="106055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General upward trend overall, with little indication of meaningful seasonality.</a:t>
            </a:r>
            <a:endParaRPr/>
          </a:p>
        </p:txBody>
      </p:sp>
      <p:pic>
        <p:nvPicPr>
          <p:cNvPr id="115" name="Google Shape;115;p17"/>
          <p:cNvPicPr preferRelativeResize="0"/>
          <p:nvPr/>
        </p:nvPicPr>
        <p:blipFill>
          <a:blip r:embed="rId3">
            <a:alphaModFix/>
          </a:blip>
          <a:stretch>
            <a:fillRect/>
          </a:stretch>
        </p:blipFill>
        <p:spPr>
          <a:xfrm>
            <a:off x="4615500" y="893075"/>
            <a:ext cx="4455350" cy="3035501"/>
          </a:xfrm>
          <a:prstGeom prst="rect">
            <a:avLst/>
          </a:prstGeom>
          <a:noFill/>
          <a:ln>
            <a:noFill/>
          </a:ln>
        </p:spPr>
      </p:pic>
      <p:pic>
        <p:nvPicPr>
          <p:cNvPr id="116" name="Google Shape;116;p17"/>
          <p:cNvPicPr preferRelativeResize="0"/>
          <p:nvPr/>
        </p:nvPicPr>
        <p:blipFill>
          <a:blip r:embed="rId4">
            <a:alphaModFix/>
          </a:blip>
          <a:stretch>
            <a:fillRect/>
          </a:stretch>
        </p:blipFill>
        <p:spPr>
          <a:xfrm>
            <a:off x="445000" y="2290225"/>
            <a:ext cx="3825250" cy="2734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