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63" r:id="rId13"/>
  </p:sldIdLst>
  <p:sldSz cx="9144000" cy="6858000" type="screen4x3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2703" autoAdjust="0"/>
    <p:restoredTop sz="94651"/>
  </p:normalViewPr>
  <p:slideViewPr>
    <p:cSldViewPr snapToGrid="0">
      <p:cViewPr varScale="1">
        <p:scale>
          <a:sx n="87" d="100"/>
          <a:sy n="87" d="100"/>
        </p:scale>
        <p:origin x="-168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253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tags" Target="tags/tag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46D1D-9DB8-41B0-A6E1-F19163075F85}" type="datetimeFigureOut">
              <a:rPr lang="en-US" smtClean="0"/>
              <a:t>7/10/18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41FA9-428B-4746-A21C-6F1BCCC5B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52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E0EEAB7-9213-144A-9D16-83F78124D95B}" type="slidenum">
              <a:rPr lang="en-GB"/>
              <a:pPr/>
              <a:t>4</a:t>
            </a:fld>
            <a:endParaRPr lang="en-GB"/>
          </a:p>
        </p:txBody>
      </p:sp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2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340BA8F-17F7-B04C-AAF3-7D565907F52D}" type="slidenum">
              <a:rPr lang="en-GB"/>
              <a:pPr/>
              <a:t>5</a:t>
            </a:fld>
            <a:endParaRPr lang="en-GB"/>
          </a:p>
        </p:txBody>
      </p:sp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6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A13FC48-DC58-C049-AC0C-B92526317A9A}" type="slidenum">
              <a:rPr lang="en-GB"/>
              <a:pPr/>
              <a:t>6</a:t>
            </a:fld>
            <a:endParaRPr lang="en-GB"/>
          </a:p>
        </p:txBody>
      </p:sp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0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04981F9-E512-F84D-A03E-F5B3571ED3BE}" type="slidenum">
              <a:rPr lang="en-GB"/>
              <a:pPr/>
              <a:t>7</a:t>
            </a:fld>
            <a:endParaRPr lang="en-GB"/>
          </a:p>
        </p:txBody>
      </p:sp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4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80DF469-97E9-2F45-8DB7-989DA5C90934}" type="slidenum">
              <a:rPr lang="en-GB"/>
              <a:pPr/>
              <a:t>10</a:t>
            </a:fld>
            <a:endParaRPr lang="en-GB"/>
          </a:p>
        </p:txBody>
      </p:sp>
      <p:sp>
        <p:nvSpPr>
          <p:cNvPr id="2150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150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7DC7C7F-9C93-6849-86EA-2101EF8EB65F}" type="slidenum">
              <a:rPr lang="en-GB"/>
              <a:pPr/>
              <a:t>11</a:t>
            </a:fld>
            <a:endParaRPr lang="en-GB"/>
          </a:p>
        </p:txBody>
      </p:sp>
      <p:sp>
        <p:nvSpPr>
          <p:cNvPr id="2252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253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468658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84"/>
            <a:ext cx="9146036" cy="512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" y="-4759"/>
            <a:ext cx="1471253" cy="51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4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4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ebsit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51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monstratio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30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06" y="2401425"/>
            <a:ext cx="4523914" cy="157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90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8013" cy="114141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938588"/>
            <a:ext cx="4038600" cy="21859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0"/>
          </p:nvPr>
        </p:nvSpPr>
        <p:spPr>
          <a:xfrm>
            <a:off x="457200" y="6245225"/>
            <a:ext cx="2132013" cy="474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idx="11"/>
          </p:nvPr>
        </p:nvSpPr>
        <p:spPr>
          <a:xfrm>
            <a:off x="3124200" y="6245225"/>
            <a:ext cx="2894013" cy="474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idx="12"/>
          </p:nvPr>
        </p:nvSpPr>
        <p:spPr>
          <a:xfrm>
            <a:off x="6553200" y="6245225"/>
            <a:ext cx="2132013" cy="474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C009814-8DBB-1342-BA32-7F6484DBD4A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139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35313"/>
            <a:ext cx="7886700" cy="4351338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27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06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60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9236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19236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4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4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3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832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Questio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2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5397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8046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697758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71"/>
          <a:stretch/>
        </p:blipFill>
        <p:spPr>
          <a:xfrm>
            <a:off x="0" y="6724650"/>
            <a:ext cx="9146036" cy="13335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300833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6" y="-8135"/>
            <a:ext cx="9146036" cy="35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3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67" r:id="rId8"/>
    <p:sldLayoutId id="2147483684" r:id="rId9"/>
    <p:sldLayoutId id="2147483685" r:id="rId10"/>
    <p:sldLayoutId id="2147483686" r:id="rId11"/>
    <p:sldLayoutId id="2147483687" r:id="rId12"/>
    <p:sldLayoutId id="2147483679" r:id="rId13"/>
    <p:sldLayoutId id="2147483693" r:id="rId1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0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11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880315"/>
            <a:ext cx="7772400" cy="900546"/>
          </a:xfrm>
        </p:spPr>
        <p:txBody>
          <a:bodyPr>
            <a:normAutofit fontScale="90000"/>
          </a:bodyPr>
          <a:lstStyle>
            <a:lvl1pPr algn="l">
              <a:defRPr/>
            </a:lvl1pPr>
          </a:lstStyle>
          <a:p>
            <a:r>
              <a:rPr lang="en-US" dirty="0" smtClean="0">
                <a:cs typeface="Arial" panose="020B0604020202020204" pitchFamily="34" charset="0"/>
              </a:rPr>
              <a:t>Conditional Means and Regression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lnSpc>
                <a:spcPct val="100000"/>
              </a:lnSpc>
              <a:spcBef>
                <a:spcPct val="20000"/>
              </a:spcBef>
            </a:pPr>
            <a:r>
              <a:rPr lang="en-US" sz="3200" dirty="0" smtClean="0">
                <a:solidFill>
                  <a:prstClr val="black"/>
                </a:solidFill>
              </a:rPr>
              <a:t>Will Doyle</a:t>
            </a:r>
          </a:p>
        </p:txBody>
      </p:sp>
    </p:spTree>
    <p:extLst>
      <p:ext uri="{BB962C8B-B14F-4D97-AF65-F5344CB8AC3E}">
        <p14:creationId xmlns:p14="http://schemas.microsoft.com/office/powerpoint/2010/main" val="1530081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Ordinary Least Squares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ln/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Ordinary Least Squares (OLS) is the most common (and usually best) form of regression when the dependent variable is continuous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OLS proceeds by finding a line that minimizes the sum of squared errors (sse) between the line and the points in the data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OLS depends on a key set of assumptions</a:t>
            </a:r>
          </a:p>
        </p:txBody>
      </p:sp>
    </p:spTree>
    <p:extLst>
      <p:ext uri="{BB962C8B-B14F-4D97-AF65-F5344CB8AC3E}">
        <p14:creationId xmlns:p14="http://schemas.microsoft.com/office/powerpoint/2010/main" val="2213411822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Assumptions under OLS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86325"/>
          </a:xfrm>
          <a:ln/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Y is continuous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There are fewer independent variables than there are cases in the data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The errors are distributed normally, and have a mean of 0.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Error terms are not correlated with one another, nor are they correlated with any of the regressors</a:t>
            </a:r>
          </a:p>
          <a:p>
            <a:pPr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76822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334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Expanding the idea of conditional means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We can generate a conditional mean for a single characteristic (e.g. average test scores for males and females)</a:t>
            </a: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We can expand that to include more characteristics (e.g. average test scores for males and females from each of the four regions of the country)</a:t>
            </a: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But it gets complicated fast. This is known as the curse of dimensionality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826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Linear regression can be used to generated the expected value of the outcome for EVERY level of multiple independent variables</a:t>
            </a:r>
          </a:p>
          <a:p>
            <a:r>
              <a:rPr lang="en-US" dirty="0" smtClean="0"/>
              <a:t>It does this by making one simple assumption: the conditional expectation function--- the expected value of the outcome given the predictor– is linear.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635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Flashback Time: Defining a Line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1447800"/>
            <a:ext cx="6381750" cy="517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064245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Regression: Line Fitting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ln/>
        </p:spPr>
        <p:txBody>
          <a:bodyPr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Regression is a means of fitting a line to an observed set of data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In two dimensional space, the line is fit according to y=a+bx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In more dimensions, the same logic applies, but the line can not be drawn simply</a:t>
            </a:r>
          </a:p>
        </p:txBody>
      </p:sp>
    </p:spTree>
    <p:extLst>
      <p:ext uri="{BB962C8B-B14F-4D97-AF65-F5344CB8AC3E}">
        <p14:creationId xmlns:p14="http://schemas.microsoft.com/office/powerpoint/2010/main" val="172506151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Sir Francis Galton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524000"/>
            <a:ext cx="3810000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311641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Regression lines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1414463"/>
          </a:xfrm>
          <a:ln/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/>
              <a:t>In regression we postulate a model of the world of the following linear (line) form: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/>
          </a:p>
          <a:p>
            <a:pPr>
              <a:lnSpc>
                <a:spcPct val="80000"/>
              </a:lnSpc>
              <a:spcBef>
                <a:spcPts val="600"/>
              </a:spcBef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sz="2400"/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2057400" y="2362200"/>
          <a:ext cx="4495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r:id="rId4" imgW="1015920" imgH="228600" progId="">
                  <p:embed/>
                </p:oleObj>
              </mc:Choice>
              <mc:Fallback>
                <p:oleObj r:id="rId4" imgW="101592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362200"/>
                        <a:ext cx="4495800" cy="8382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82588" y="3048000"/>
            <a:ext cx="1427162" cy="94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Bitstream Vera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Bitstream Vera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Bitstream Vera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Bitstream Vera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Bitstream Vera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Bitstream Vera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Bitstream Vera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Bitstream Vera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Bitstream Vera Sans" charset="0"/>
              </a:defRPr>
            </a:lvl9pPr>
          </a:lstStyle>
          <a:p>
            <a:r>
              <a:rPr lang="en-GB" sz="2800"/>
              <a:t>Where: </a:t>
            </a:r>
          </a:p>
          <a:p>
            <a:r>
              <a:rPr lang="en-GB" sz="2800"/>
              <a:t>	</a:t>
            </a:r>
          </a:p>
        </p:txBody>
      </p:sp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304800" y="4038600"/>
          <a:ext cx="8305800" cy="216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6" imgW="4394160" imgH="1143000" progId="Equation.3">
                  <p:embed/>
                </p:oleObj>
              </mc:Choice>
              <mc:Fallback>
                <p:oleObj name="Equation" r:id="rId6" imgW="439416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038600"/>
                        <a:ext cx="8305800" cy="21605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492781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Duncan data on income and prestige</a:t>
            </a:r>
            <a:endParaRPr lang="en-US" dirty="0"/>
          </a:p>
        </p:txBody>
      </p:sp>
      <p:pic>
        <p:nvPicPr>
          <p:cNvPr id="10" name="Picture 9" descr="dunca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524000"/>
            <a:ext cx="5334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4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Duncan Data With Regression Line</a:t>
            </a:r>
            <a:endParaRPr lang="en-US" dirty="0"/>
          </a:p>
        </p:txBody>
      </p:sp>
      <p:pic>
        <p:nvPicPr>
          <p:cNvPr id="6" name="Picture 5" descr="duncan_lin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990600"/>
            <a:ext cx="58674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7561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33"/>
  <p:tag name="MMPROD_UIDATA" val="&lt;database version=&quot;11.0&quot;&gt;&lt;object type=&quot;1&quot; unique_id=&quot;10001&quot;&gt;&lt;object type=&quot;8&quot; unique_id=&quot;41358&quot;&gt;&lt;/object&gt;&lt;object type=&quot;2&quot; unique_id=&quot;41359&quot;&gt;&lt;object type=&quot;3&quot; unique_id=&quot;41360&quot;&gt;&lt;property id=&quot;20148&quot; value=&quot;5&quot;/&gt;&lt;property id=&quot;20300&quot; value=&quot;Slide 1 - &amp;quot;Insert Title Here&amp;quot;&quot;/&gt;&lt;property id=&quot;20307&quot; value=&quot;256&quot;/&gt;&lt;/object&gt;&lt;object type=&quot;3&quot; unique_id=&quot;41361&quot;&gt;&lt;property id=&quot;20148&quot; value=&quot;5&quot;/&gt;&lt;property id=&quot;20300&quot; value=&quot;Slide 2 - &amp;quot;Title&amp;quot;&quot;/&gt;&lt;property id=&quot;20307&quot; value=&quot;257&quot;/&gt;&lt;/object&gt;&lt;object type=&quot;3&quot; unique_id=&quot;41362&quot;&gt;&lt;property id=&quot;20148&quot; value=&quot;5&quot;/&gt;&lt;property id=&quot;20300&quot; value=&quot;Slide 7&quot;/&gt;&lt;property id=&quot;20307&quot; value=&quot;258&quot;/&gt;&lt;/object&gt;&lt;object type=&quot;3&quot; unique_id=&quot;49069&quot;&gt;&lt;property id=&quot;20148&quot; value=&quot;5&quot;/&gt;&lt;property id=&quot;20300&quot; value=&quot;Slide 3&quot;/&gt;&lt;property id=&quot;20307&quot; value=&quot;259&quot;/&gt;&lt;/object&gt;&lt;object type=&quot;3&quot; unique_id=&quot;49070&quot;&gt;&lt;property id=&quot;20148&quot; value=&quot;5&quot;/&gt;&lt;property id=&quot;20300&quot; value=&quot;Slide 4&quot;/&gt;&lt;property id=&quot;20307&quot; value=&quot;260&quot;/&gt;&lt;/object&gt;&lt;object type=&quot;3&quot; unique_id=&quot;49071&quot;&gt;&lt;property id=&quot;20148&quot; value=&quot;5&quot;/&gt;&lt;property id=&quot;20300&quot; value=&quot;Slide 5&quot;/&gt;&lt;property id=&quot;20307&quot; value=&quot;261&quot;/&gt;&lt;/object&gt;&lt;object type=&quot;3&quot; unique_id=&quot;49072&quot;&gt;&lt;property id=&quot;20148&quot; value=&quot;5&quot;/&gt;&lt;property id=&quot;20300&quot; value=&quot;Slide 6&quot;/&gt;&lt;property id=&quot;20307&quot; value=&quot;26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ody Slide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</TotalTime>
  <Words>334</Words>
  <Application>Microsoft Macintosh PowerPoint</Application>
  <PresentationFormat>On-screen Show (4:3)</PresentationFormat>
  <Paragraphs>36</Paragraphs>
  <Slides>12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Body Slides</vt:lpstr>
      <vt:lpstr>Microsoft Equation</vt:lpstr>
      <vt:lpstr>Conditional Means and Regression</vt:lpstr>
      <vt:lpstr>Expanding the idea of conditional means</vt:lpstr>
      <vt:lpstr>Linear Regression</vt:lpstr>
      <vt:lpstr>Flashback Time: Defining a Line</vt:lpstr>
      <vt:lpstr>Regression: Line Fitting</vt:lpstr>
      <vt:lpstr>Sir Francis Galton</vt:lpstr>
      <vt:lpstr>Regression lines</vt:lpstr>
      <vt:lpstr>Duncan data on income and prestige</vt:lpstr>
      <vt:lpstr>Duncan Data With Regression Line</vt:lpstr>
      <vt:lpstr>Ordinary Least Squares</vt:lpstr>
      <vt:lpstr>Assumptions under OLS</vt:lpstr>
      <vt:lpstr>PowerPoint Presentation</vt:lpstr>
    </vt:vector>
  </TitlesOfParts>
  <Company>2U,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Vanderbilt</dc:title>
  <dc:creator>2toradmin</dc:creator>
  <cp:lastModifiedBy>Doyle Will</cp:lastModifiedBy>
  <cp:revision>50</cp:revision>
  <dcterms:created xsi:type="dcterms:W3CDTF">2017-03-13T16:05:11Z</dcterms:created>
  <dcterms:modified xsi:type="dcterms:W3CDTF">2018-07-10T16:50:30Z</dcterms:modified>
</cp:coreProperties>
</file>