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71" r:id="rId2"/>
    <p:sldId id="267" r:id="rId3"/>
    <p:sldId id="268" r:id="rId4"/>
    <p:sldId id="26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C1D853-2523-4D6A-AE9C-6D562E156140}"/>
              </a:ext>
            </a:extLst>
          </p:cNvPr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783C0A7-7552-48EC-99E4-26B1555DBAC7}"/>
              </a:ext>
            </a:extLst>
          </p:cNvPr>
          <p:cNvSpPr/>
          <p:nvPr userDrawn="1"/>
        </p:nvSpPr>
        <p:spPr>
          <a:xfrm>
            <a:off x="0" y="433355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946AB3-C2B9-418C-BBBC-E0633E7D1B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384"/>
            <a:ext cx="9146036" cy="512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3F1168-C071-46FC-9FD5-10A5F3B2CC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4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6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1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33355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3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0732DD-CAA1-4B31-AEF3-F251596FCA35}"/>
              </a:ext>
            </a:extLst>
          </p:cNvPr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04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13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9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8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2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5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0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0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9BD9D-0050-49AC-B431-1280E7A87E49}"/>
              </a:ext>
            </a:extLst>
          </p:cNvPr>
          <p:cNvSpPr/>
          <p:nvPr userDrawn="1"/>
        </p:nvSpPr>
        <p:spPr>
          <a:xfrm>
            <a:off x="0" y="6697760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439E2D-5D6D-4FFF-8515-3F96C8EE7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1" y="6724650"/>
            <a:ext cx="9146036" cy="1333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91F56A-2CC4-470F-80DD-7D94EBD0DB5C}"/>
              </a:ext>
            </a:extLst>
          </p:cNvPr>
          <p:cNvSpPr/>
          <p:nvPr userDrawn="1"/>
        </p:nvSpPr>
        <p:spPr>
          <a:xfrm>
            <a:off x="0" y="300835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160AE6-5601-4892-8FC5-C96ADA554DC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3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>
            <a:normAutofit fontScale="90000"/>
          </a:bodyPr>
          <a:lstStyle>
            <a:lvl1pPr algn="l">
              <a:defRPr/>
            </a:lvl1pPr>
          </a:lstStyle>
          <a:p>
            <a:r>
              <a:rPr lang="en-US" b="1" dirty="0">
                <a:cs typeface="Arial" panose="020B0604020202020204" pitchFamily="34" charset="0"/>
              </a:rPr>
              <a:t>Review and Overview	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</a:rPr>
              <a:t>LLO 8200, Introduction to Data Science</a:t>
            </a:r>
          </a:p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1800" dirty="0">
                <a:solidFill>
                  <a:prstClr val="black"/>
                </a:solidFill>
              </a:rPr>
              <a:t>Vanderbilt University</a:t>
            </a:r>
          </a:p>
        </p:txBody>
      </p:sp>
    </p:spTree>
    <p:extLst>
      <p:ext uri="{BB962C8B-B14F-4D97-AF65-F5344CB8AC3E}">
        <p14:creationId xmlns:p14="http://schemas.microsoft.com/office/powerpoint/2010/main" val="414110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121A-848F-4002-A5E8-39F7FA66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linear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95415-C994-4D1C-9C29-57A690B6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ways, an extension of conditional means across interval and ratio level data</a:t>
            </a:r>
          </a:p>
          <a:p>
            <a:pPr lvl="1"/>
            <a:r>
              <a:rPr lang="en-US" dirty="0"/>
              <a:t>Instead of a collection of bar graphs for a discrete, finite number of categories, we use a </a:t>
            </a:r>
            <a:r>
              <a:rPr lang="en-US" i="1" dirty="0"/>
              <a:t>scatterplot</a:t>
            </a:r>
          </a:p>
          <a:p>
            <a:r>
              <a:rPr lang="en-US" dirty="0"/>
              <a:t>Based on (a relatively common) assumption that the relationship between our </a:t>
            </a:r>
            <a:r>
              <a:rPr lang="en-US" b="1" dirty="0"/>
              <a:t>dependent</a:t>
            </a:r>
            <a:r>
              <a:rPr lang="en-US" dirty="0"/>
              <a:t> and </a:t>
            </a:r>
            <a:r>
              <a:rPr lang="en-US" b="1" dirty="0"/>
              <a:t>mediating/explanatory</a:t>
            </a:r>
            <a:r>
              <a:rPr lang="en-US" dirty="0"/>
              <a:t> variables is </a:t>
            </a:r>
            <a:r>
              <a:rPr lang="en-US" i="1" dirty="0"/>
              <a:t>linear, </a:t>
            </a:r>
            <a:r>
              <a:rPr lang="en-US" dirty="0"/>
              <a:t>or the amount of change is constant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7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6FA33E-E8FB-4C63-A5E3-4810C71E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05E20-F107-4CBE-9F9E-CB349B28A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Conditional mean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BBBE996-DC8B-42DC-8595-34048C7CCB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85900" y="2885100"/>
            <a:ext cx="3030141" cy="279396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F42DDB-62DF-4AE8-B774-341F1C2C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3D32D12-BFCA-456C-A0E5-F04791EB545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3439" y="2907630"/>
            <a:ext cx="3031331" cy="274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1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8988B9-B84B-40EC-B57C-134F22E0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Notes on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9CDD6A9-6875-40EE-A0B2-D76523355A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Recall basics from Applied Stats:</a:t>
                </a:r>
              </a:p>
              <a:p>
                <a:r>
                  <a:rPr lang="en-US" dirty="0"/>
                  <a:t>Dependent (response) variable is continuous</a:t>
                </a:r>
              </a:p>
              <a:p>
                <a:r>
                  <a:rPr lang="en-US" dirty="0"/>
                  <a:t>Residuals (errors) are normally distributed with mean 0</a:t>
                </a:r>
              </a:p>
              <a:p>
                <a:r>
                  <a:rPr lang="en-US" dirty="0"/>
                  <a:t>Can have more than one explanatory variable, but there must be more cases in data</a:t>
                </a:r>
              </a:p>
              <a:p>
                <a:r>
                  <a:rPr lang="en-US" dirty="0"/>
                  <a:t>Coefficients give slope or rate of change for each explanatory variable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percentage of variation in the dependent variable that is explained by/accounted for in variation of the independent variables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9CDD6A9-6875-40EE-A0B2-D76523355A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 r="-927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8248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164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1_Office Theme</vt:lpstr>
      <vt:lpstr>Review and Overview </vt:lpstr>
      <vt:lpstr>What is linear regression?</vt:lpstr>
      <vt:lpstr>Linear Regression</vt:lpstr>
      <vt:lpstr>Notes on 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and Overview </dc:title>
  <dc:creator>Brittany Mosby</dc:creator>
  <cp:lastModifiedBy>Brittany Mosby</cp:lastModifiedBy>
  <cp:revision>3</cp:revision>
  <dcterms:created xsi:type="dcterms:W3CDTF">2021-02-16T01:02:26Z</dcterms:created>
  <dcterms:modified xsi:type="dcterms:W3CDTF">2021-02-16T04:02:00Z</dcterms:modified>
</cp:coreProperties>
</file>