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6" r:id="rId3"/>
    <p:sldId id="278" r:id="rId4"/>
    <p:sldId id="257" r:id="rId5"/>
    <p:sldId id="264" r:id="rId6"/>
    <p:sldId id="258" r:id="rId7"/>
    <p:sldId id="268" r:id="rId8"/>
    <p:sldId id="265" r:id="rId9"/>
    <p:sldId id="260" r:id="rId10"/>
    <p:sldId id="261" r:id="rId11"/>
    <p:sldId id="273" r:id="rId12"/>
    <p:sldId id="274" r:id="rId13"/>
    <p:sldId id="275" r:id="rId14"/>
    <p:sldId id="276" r:id="rId15"/>
    <p:sldId id="277" r:id="rId16"/>
    <p:sldId id="263" r:id="rId17"/>
    <p:sldId id="272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ACD94C-93F8-4A29-AE9F-8285210CD07C}" type="doc">
      <dgm:prSet loTypeId="urn:microsoft.com/office/officeart/2005/8/layout/cycle4" loCatId="relationship" qsTypeId="urn:microsoft.com/office/officeart/2005/8/quickstyle/simple1" qsCatId="simple" csTypeId="urn:microsoft.com/office/officeart/2005/8/colors/accent1_2" csCatId="accent1" phldr="1"/>
      <dgm:spPr/>
    </dgm:pt>
    <dgm:pt modelId="{C4AC9F74-BC1D-46C6-8E8F-0B7A13281420}">
      <dgm:prSet phldrT="[Text]"/>
      <dgm:spPr/>
      <dgm:t>
        <a:bodyPr/>
        <a:lstStyle/>
        <a:p>
          <a:r>
            <a:rPr lang="en-US" dirty="0" smtClean="0"/>
            <a:t>Academic Affairs</a:t>
          </a:r>
          <a:endParaRPr lang="en-US" dirty="0"/>
        </a:p>
      </dgm:t>
    </dgm:pt>
    <dgm:pt modelId="{304879C7-6B96-497C-A57C-9F77FF506951}" type="parTrans" cxnId="{64FAFC2F-B563-462D-984D-AE3277819FBA}">
      <dgm:prSet/>
      <dgm:spPr/>
      <dgm:t>
        <a:bodyPr/>
        <a:lstStyle/>
        <a:p>
          <a:endParaRPr lang="en-US"/>
        </a:p>
      </dgm:t>
    </dgm:pt>
    <dgm:pt modelId="{F9EA8FC0-9548-4A94-896B-4C79FBBA56EA}" type="sibTrans" cxnId="{64FAFC2F-B563-462D-984D-AE3277819FBA}">
      <dgm:prSet/>
      <dgm:spPr/>
      <dgm:t>
        <a:bodyPr/>
        <a:lstStyle/>
        <a:p>
          <a:endParaRPr lang="en-US"/>
        </a:p>
      </dgm:t>
    </dgm:pt>
    <dgm:pt modelId="{53E8BCAF-11DD-4A24-8BB7-51B74AB15700}">
      <dgm:prSet phldrT="[Text]"/>
      <dgm:spPr/>
      <dgm:t>
        <a:bodyPr/>
        <a:lstStyle/>
        <a:p>
          <a:r>
            <a:rPr lang="en-US" dirty="0" smtClean="0"/>
            <a:t>Student Affairs and Enrollment Management</a:t>
          </a:r>
          <a:endParaRPr lang="en-US" dirty="0"/>
        </a:p>
      </dgm:t>
    </dgm:pt>
    <dgm:pt modelId="{FFC4E395-B0EB-4F42-B494-42FAA7FCCF76}" type="parTrans" cxnId="{F6B890CC-5672-4773-8F94-D00E0074EBF2}">
      <dgm:prSet/>
      <dgm:spPr/>
      <dgm:t>
        <a:bodyPr/>
        <a:lstStyle/>
        <a:p>
          <a:endParaRPr lang="en-US"/>
        </a:p>
      </dgm:t>
    </dgm:pt>
    <dgm:pt modelId="{912A6FAA-95C8-43AF-866A-1C8E22220686}" type="sibTrans" cxnId="{F6B890CC-5672-4773-8F94-D00E0074EBF2}">
      <dgm:prSet/>
      <dgm:spPr/>
      <dgm:t>
        <a:bodyPr/>
        <a:lstStyle/>
        <a:p>
          <a:endParaRPr lang="en-US"/>
        </a:p>
      </dgm:t>
    </dgm:pt>
    <dgm:pt modelId="{EEDCE050-3268-40FF-9EB0-486CC4A0F79A}">
      <dgm:prSet phldrT="[Text]"/>
      <dgm:spPr/>
      <dgm:t>
        <a:bodyPr/>
        <a:lstStyle/>
        <a:p>
          <a:r>
            <a:rPr lang="en-US" dirty="0" smtClean="0"/>
            <a:t>Institutional Research, Assessment, and Planning</a:t>
          </a:r>
          <a:endParaRPr lang="en-US" dirty="0"/>
        </a:p>
      </dgm:t>
    </dgm:pt>
    <dgm:pt modelId="{05BAFC7B-7B55-4C2A-948D-57B0BB251045}" type="parTrans" cxnId="{4D63D5CE-BDD2-49C7-8B8A-8942E21B0580}">
      <dgm:prSet/>
      <dgm:spPr/>
      <dgm:t>
        <a:bodyPr/>
        <a:lstStyle/>
        <a:p>
          <a:endParaRPr lang="en-US"/>
        </a:p>
      </dgm:t>
    </dgm:pt>
    <dgm:pt modelId="{48EEC505-F4F2-4B70-B063-ED73E4DCB983}" type="sibTrans" cxnId="{4D63D5CE-BDD2-49C7-8B8A-8942E21B0580}">
      <dgm:prSet/>
      <dgm:spPr/>
      <dgm:t>
        <a:bodyPr/>
        <a:lstStyle/>
        <a:p>
          <a:endParaRPr lang="en-US"/>
        </a:p>
      </dgm:t>
    </dgm:pt>
    <dgm:pt modelId="{D6BBDA04-3A2A-480B-92E5-CE64EDD58BB4}">
      <dgm:prSet phldrT="[Text]"/>
      <dgm:spPr/>
      <dgm:t>
        <a:bodyPr/>
        <a:lstStyle/>
        <a:p>
          <a:r>
            <a:rPr lang="en-US" dirty="0" smtClean="0"/>
            <a:t>Information Technology</a:t>
          </a:r>
          <a:endParaRPr lang="en-US" dirty="0"/>
        </a:p>
      </dgm:t>
    </dgm:pt>
    <dgm:pt modelId="{6D027760-6036-4B02-BE82-096948A5889C}" type="parTrans" cxnId="{7DD25206-1B1E-43D3-B80E-790C0D9E989D}">
      <dgm:prSet/>
      <dgm:spPr/>
      <dgm:t>
        <a:bodyPr/>
        <a:lstStyle/>
        <a:p>
          <a:endParaRPr lang="en-US"/>
        </a:p>
      </dgm:t>
    </dgm:pt>
    <dgm:pt modelId="{A0A0FE22-455D-4EA8-B521-7AAFCEDA8106}" type="sibTrans" cxnId="{7DD25206-1B1E-43D3-B80E-790C0D9E989D}">
      <dgm:prSet/>
      <dgm:spPr/>
      <dgm:t>
        <a:bodyPr/>
        <a:lstStyle/>
        <a:p>
          <a:endParaRPr lang="en-US"/>
        </a:p>
      </dgm:t>
    </dgm:pt>
    <dgm:pt modelId="{B4DE912F-8ED7-4B63-9133-A7BB4C76B346}" type="pres">
      <dgm:prSet presAssocID="{4CACD94C-93F8-4A29-AE9F-8285210CD07C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51F8D94D-1428-443E-831E-64BC66EA809E}" type="pres">
      <dgm:prSet presAssocID="{4CACD94C-93F8-4A29-AE9F-8285210CD07C}" presName="children" presStyleCnt="0"/>
      <dgm:spPr/>
    </dgm:pt>
    <dgm:pt modelId="{428AB832-C4E3-4F1F-A5EE-3E2B1D4F3776}" type="pres">
      <dgm:prSet presAssocID="{4CACD94C-93F8-4A29-AE9F-8285210CD07C}" presName="childPlaceholder" presStyleCnt="0"/>
      <dgm:spPr/>
    </dgm:pt>
    <dgm:pt modelId="{F3BEE785-4E2F-43F1-8166-7DC31AF2DBC8}" type="pres">
      <dgm:prSet presAssocID="{4CACD94C-93F8-4A29-AE9F-8285210CD07C}" presName="circle" presStyleCnt="0"/>
      <dgm:spPr/>
    </dgm:pt>
    <dgm:pt modelId="{411381F3-F128-49EF-92F9-93C60EC66BF7}" type="pres">
      <dgm:prSet presAssocID="{4CACD94C-93F8-4A29-AE9F-8285210CD07C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900E2D-CE19-403E-880D-04185E6B2E15}" type="pres">
      <dgm:prSet presAssocID="{4CACD94C-93F8-4A29-AE9F-8285210CD07C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F32D8D-72CE-42FC-954E-0AC31379DC02}" type="pres">
      <dgm:prSet presAssocID="{4CACD94C-93F8-4A29-AE9F-8285210CD07C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5C4128-9247-4E22-88C1-7540A6EF1824}" type="pres">
      <dgm:prSet presAssocID="{4CACD94C-93F8-4A29-AE9F-8285210CD07C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A839FE-FC3D-42D0-94D2-BFA62935699E}" type="pres">
      <dgm:prSet presAssocID="{4CACD94C-93F8-4A29-AE9F-8285210CD07C}" presName="quadrantPlaceholder" presStyleCnt="0"/>
      <dgm:spPr/>
    </dgm:pt>
    <dgm:pt modelId="{66FDDBAE-C667-4698-9A49-C71CD1A4949F}" type="pres">
      <dgm:prSet presAssocID="{4CACD94C-93F8-4A29-AE9F-8285210CD07C}" presName="center1" presStyleLbl="fgShp" presStyleIdx="0" presStyleCnt="2"/>
      <dgm:spPr/>
    </dgm:pt>
    <dgm:pt modelId="{1A4CF51B-EC77-4892-8E85-3B9A64319584}" type="pres">
      <dgm:prSet presAssocID="{4CACD94C-93F8-4A29-AE9F-8285210CD07C}" presName="center2" presStyleLbl="fgShp" presStyleIdx="1" presStyleCnt="2"/>
      <dgm:spPr/>
    </dgm:pt>
  </dgm:ptLst>
  <dgm:cxnLst>
    <dgm:cxn modelId="{64FAFC2F-B563-462D-984D-AE3277819FBA}" srcId="{4CACD94C-93F8-4A29-AE9F-8285210CD07C}" destId="{C4AC9F74-BC1D-46C6-8E8F-0B7A13281420}" srcOrd="0" destOrd="0" parTransId="{304879C7-6B96-497C-A57C-9F77FF506951}" sibTransId="{F9EA8FC0-9548-4A94-896B-4C79FBBA56EA}"/>
    <dgm:cxn modelId="{0FD356B5-CE75-43E1-B5E9-A8664F097824}" type="presOf" srcId="{C4AC9F74-BC1D-46C6-8E8F-0B7A13281420}" destId="{411381F3-F128-49EF-92F9-93C60EC66BF7}" srcOrd="0" destOrd="0" presId="urn:microsoft.com/office/officeart/2005/8/layout/cycle4"/>
    <dgm:cxn modelId="{BB5C280B-708A-4F61-841B-94C3ABB7A9D4}" type="presOf" srcId="{D6BBDA04-3A2A-480B-92E5-CE64EDD58BB4}" destId="{BA5C4128-9247-4E22-88C1-7540A6EF1824}" srcOrd="0" destOrd="0" presId="urn:microsoft.com/office/officeart/2005/8/layout/cycle4"/>
    <dgm:cxn modelId="{F6855242-C1E5-4368-8F96-2F066560A2E0}" type="presOf" srcId="{EEDCE050-3268-40FF-9EB0-486CC4A0F79A}" destId="{4FF32D8D-72CE-42FC-954E-0AC31379DC02}" srcOrd="0" destOrd="0" presId="urn:microsoft.com/office/officeart/2005/8/layout/cycle4"/>
    <dgm:cxn modelId="{F6B890CC-5672-4773-8F94-D00E0074EBF2}" srcId="{4CACD94C-93F8-4A29-AE9F-8285210CD07C}" destId="{53E8BCAF-11DD-4A24-8BB7-51B74AB15700}" srcOrd="1" destOrd="0" parTransId="{FFC4E395-B0EB-4F42-B494-42FAA7FCCF76}" sibTransId="{912A6FAA-95C8-43AF-866A-1C8E22220686}"/>
    <dgm:cxn modelId="{7DD25206-1B1E-43D3-B80E-790C0D9E989D}" srcId="{4CACD94C-93F8-4A29-AE9F-8285210CD07C}" destId="{D6BBDA04-3A2A-480B-92E5-CE64EDD58BB4}" srcOrd="3" destOrd="0" parTransId="{6D027760-6036-4B02-BE82-096948A5889C}" sibTransId="{A0A0FE22-455D-4EA8-B521-7AAFCEDA8106}"/>
    <dgm:cxn modelId="{4D63D5CE-BDD2-49C7-8B8A-8942E21B0580}" srcId="{4CACD94C-93F8-4A29-AE9F-8285210CD07C}" destId="{EEDCE050-3268-40FF-9EB0-486CC4A0F79A}" srcOrd="2" destOrd="0" parTransId="{05BAFC7B-7B55-4C2A-948D-57B0BB251045}" sibTransId="{48EEC505-F4F2-4B70-B063-ED73E4DCB983}"/>
    <dgm:cxn modelId="{D0D60904-51A1-4240-B684-C1852031255F}" type="presOf" srcId="{4CACD94C-93F8-4A29-AE9F-8285210CD07C}" destId="{B4DE912F-8ED7-4B63-9133-A7BB4C76B346}" srcOrd="0" destOrd="0" presId="urn:microsoft.com/office/officeart/2005/8/layout/cycle4"/>
    <dgm:cxn modelId="{9660B8C2-F0D8-40A6-A151-6B9BD8D58690}" type="presOf" srcId="{53E8BCAF-11DD-4A24-8BB7-51B74AB15700}" destId="{07900E2D-CE19-403E-880D-04185E6B2E15}" srcOrd="0" destOrd="0" presId="urn:microsoft.com/office/officeart/2005/8/layout/cycle4"/>
    <dgm:cxn modelId="{934DA68C-5670-44B8-8348-E689B3976952}" type="presParOf" srcId="{B4DE912F-8ED7-4B63-9133-A7BB4C76B346}" destId="{51F8D94D-1428-443E-831E-64BC66EA809E}" srcOrd="0" destOrd="0" presId="urn:microsoft.com/office/officeart/2005/8/layout/cycle4"/>
    <dgm:cxn modelId="{C5B99EFC-5536-44E9-B9EA-900F0E491597}" type="presParOf" srcId="{51F8D94D-1428-443E-831E-64BC66EA809E}" destId="{428AB832-C4E3-4F1F-A5EE-3E2B1D4F3776}" srcOrd="0" destOrd="0" presId="urn:microsoft.com/office/officeart/2005/8/layout/cycle4"/>
    <dgm:cxn modelId="{FDA50D8E-17B2-4CEE-8A12-456F6AC74279}" type="presParOf" srcId="{B4DE912F-8ED7-4B63-9133-A7BB4C76B346}" destId="{F3BEE785-4E2F-43F1-8166-7DC31AF2DBC8}" srcOrd="1" destOrd="0" presId="urn:microsoft.com/office/officeart/2005/8/layout/cycle4"/>
    <dgm:cxn modelId="{15D732E8-E56F-4B60-90C4-7DD4BB3FC73F}" type="presParOf" srcId="{F3BEE785-4E2F-43F1-8166-7DC31AF2DBC8}" destId="{411381F3-F128-49EF-92F9-93C60EC66BF7}" srcOrd="0" destOrd="0" presId="urn:microsoft.com/office/officeart/2005/8/layout/cycle4"/>
    <dgm:cxn modelId="{86546942-B669-4F3D-BB1D-3A3AA588038A}" type="presParOf" srcId="{F3BEE785-4E2F-43F1-8166-7DC31AF2DBC8}" destId="{07900E2D-CE19-403E-880D-04185E6B2E15}" srcOrd="1" destOrd="0" presId="urn:microsoft.com/office/officeart/2005/8/layout/cycle4"/>
    <dgm:cxn modelId="{B61725A9-3A75-4ACE-8AAC-C07A8102D1DB}" type="presParOf" srcId="{F3BEE785-4E2F-43F1-8166-7DC31AF2DBC8}" destId="{4FF32D8D-72CE-42FC-954E-0AC31379DC02}" srcOrd="2" destOrd="0" presId="urn:microsoft.com/office/officeart/2005/8/layout/cycle4"/>
    <dgm:cxn modelId="{98B76D7A-7923-4D1A-B44F-038DB0CE97C2}" type="presParOf" srcId="{F3BEE785-4E2F-43F1-8166-7DC31AF2DBC8}" destId="{BA5C4128-9247-4E22-88C1-7540A6EF1824}" srcOrd="3" destOrd="0" presId="urn:microsoft.com/office/officeart/2005/8/layout/cycle4"/>
    <dgm:cxn modelId="{4A78E0D3-AADA-472B-8E8C-A79FB71A4BF4}" type="presParOf" srcId="{F3BEE785-4E2F-43F1-8166-7DC31AF2DBC8}" destId="{42A839FE-FC3D-42D0-94D2-BFA62935699E}" srcOrd="4" destOrd="0" presId="urn:microsoft.com/office/officeart/2005/8/layout/cycle4"/>
    <dgm:cxn modelId="{F95DA87F-A2EB-4FAB-9EC4-2418A15B7341}" type="presParOf" srcId="{B4DE912F-8ED7-4B63-9133-A7BB4C76B346}" destId="{66FDDBAE-C667-4698-9A49-C71CD1A4949F}" srcOrd="2" destOrd="0" presId="urn:microsoft.com/office/officeart/2005/8/layout/cycle4"/>
    <dgm:cxn modelId="{D3D08469-0499-4FF0-9533-BA78D1FCA207}" type="presParOf" srcId="{B4DE912F-8ED7-4B63-9133-A7BB4C76B346}" destId="{1A4CF51B-EC77-4892-8E85-3B9A64319584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1381F3-F128-49EF-92F9-93C60EC66BF7}">
      <dsp:nvSpPr>
        <dsp:cNvPr id="0" name=""/>
        <dsp:cNvSpPr/>
      </dsp:nvSpPr>
      <dsp:spPr>
        <a:xfrm>
          <a:off x="994937" y="698869"/>
          <a:ext cx="2081197" cy="208119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Academic Affairs</a:t>
          </a:r>
          <a:endParaRPr lang="en-US" sz="1800" kern="1200" dirty="0"/>
        </a:p>
      </dsp:txBody>
      <dsp:txXfrm>
        <a:off x="1604505" y="1308437"/>
        <a:ext cx="1471629" cy="1471629"/>
      </dsp:txXfrm>
    </dsp:sp>
    <dsp:sp modelId="{07900E2D-CE19-403E-880D-04185E6B2E15}">
      <dsp:nvSpPr>
        <dsp:cNvPr id="0" name=""/>
        <dsp:cNvSpPr/>
      </dsp:nvSpPr>
      <dsp:spPr>
        <a:xfrm rot="5400000">
          <a:off x="3172264" y="698869"/>
          <a:ext cx="2081197" cy="208119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Student Affairs and Enrollment Management</a:t>
          </a:r>
          <a:endParaRPr lang="en-US" sz="1800" kern="1200" dirty="0"/>
        </a:p>
      </dsp:txBody>
      <dsp:txXfrm rot="-5400000">
        <a:off x="3172264" y="1308437"/>
        <a:ext cx="1471629" cy="1471629"/>
      </dsp:txXfrm>
    </dsp:sp>
    <dsp:sp modelId="{4FF32D8D-72CE-42FC-954E-0AC31379DC02}">
      <dsp:nvSpPr>
        <dsp:cNvPr id="0" name=""/>
        <dsp:cNvSpPr/>
      </dsp:nvSpPr>
      <dsp:spPr>
        <a:xfrm rot="10800000">
          <a:off x="3172264" y="2876196"/>
          <a:ext cx="2081197" cy="208119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Institutional Research, Assessment, and Planning</a:t>
          </a:r>
          <a:endParaRPr lang="en-US" sz="1800" kern="1200" dirty="0"/>
        </a:p>
      </dsp:txBody>
      <dsp:txXfrm rot="10800000">
        <a:off x="3172264" y="2876196"/>
        <a:ext cx="1471629" cy="1471629"/>
      </dsp:txXfrm>
    </dsp:sp>
    <dsp:sp modelId="{BA5C4128-9247-4E22-88C1-7540A6EF1824}">
      <dsp:nvSpPr>
        <dsp:cNvPr id="0" name=""/>
        <dsp:cNvSpPr/>
      </dsp:nvSpPr>
      <dsp:spPr>
        <a:xfrm rot="16200000">
          <a:off x="994937" y="2876196"/>
          <a:ext cx="2081197" cy="208119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Information Technology</a:t>
          </a:r>
          <a:endParaRPr lang="en-US" sz="1800" kern="1200" dirty="0"/>
        </a:p>
      </dsp:txBody>
      <dsp:txXfrm rot="5400000">
        <a:off x="1604505" y="2876196"/>
        <a:ext cx="1471629" cy="1471629"/>
      </dsp:txXfrm>
    </dsp:sp>
    <dsp:sp modelId="{66FDDBAE-C667-4698-9A49-C71CD1A4949F}">
      <dsp:nvSpPr>
        <dsp:cNvPr id="0" name=""/>
        <dsp:cNvSpPr/>
      </dsp:nvSpPr>
      <dsp:spPr>
        <a:xfrm>
          <a:off x="2764916" y="2395549"/>
          <a:ext cx="718566" cy="624840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4CF51B-EC77-4892-8E85-3B9A64319584}">
      <dsp:nvSpPr>
        <dsp:cNvPr id="0" name=""/>
        <dsp:cNvSpPr/>
      </dsp:nvSpPr>
      <dsp:spPr>
        <a:xfrm rot="10800000">
          <a:off x="2764916" y="2635873"/>
          <a:ext cx="718566" cy="624840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16009-279C-4BAA-8D7C-9FDBBC00E7AA}" type="datetimeFigureOut">
              <a:rPr lang="en-US"/>
              <a:t>11/17/2015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1AF18-B28A-4EC3-B6F0-4A719BD823C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73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1AF18-B28A-4EC3-B6F0-4A719BD823C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44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1AF18-B28A-4EC3-B6F0-4A719BD823C4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18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1AF18-B28A-4EC3-B6F0-4A719BD823C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90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1AF18-B28A-4EC3-B6F0-4A719BD823C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00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1AF18-B28A-4EC3-B6F0-4A719BD823C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68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1AF18-B28A-4EC3-B6F0-4A719BD823C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43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1AF18-B28A-4EC3-B6F0-4A719BD823C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17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1AF18-B28A-4EC3-B6F0-4A719BD823C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03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1AF18-B28A-4EC3-B6F0-4A719BD823C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18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1AF18-B28A-4EC3-B6F0-4A719BD823C4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00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>
            <a:spLocks/>
          </p:cNvSpPr>
          <p:nvPr/>
        </p:nvSpPr>
        <p:spPr bwMode="auto">
          <a:xfrm>
            <a:off x="3557016" y="630936"/>
            <a:ext cx="5235575" cy="5229225"/>
          </a:xfrm>
          <a:custGeom>
            <a:avLst/>
            <a:gdLst>
              <a:gd name="T0" fmla="*/ 1802 w 3298"/>
              <a:gd name="T1" fmla="*/ 55 h 3294"/>
              <a:gd name="T2" fmla="*/ 1984 w 3298"/>
              <a:gd name="T3" fmla="*/ 129 h 3294"/>
              <a:gd name="T4" fmla="*/ 2187 w 3298"/>
              <a:gd name="T5" fmla="*/ 111 h 3294"/>
              <a:gd name="T6" fmla="*/ 2350 w 3298"/>
              <a:gd name="T7" fmla="*/ 175 h 3294"/>
              <a:gd name="T8" fmla="*/ 2467 w 3298"/>
              <a:gd name="T9" fmla="*/ 319 h 3294"/>
              <a:gd name="T10" fmla="*/ 2623 w 3298"/>
              <a:gd name="T11" fmla="*/ 402 h 3294"/>
              <a:gd name="T12" fmla="*/ 2793 w 3298"/>
              <a:gd name="T13" fmla="*/ 464 h 3294"/>
              <a:gd name="T14" fmla="*/ 2879 w 3298"/>
              <a:gd name="T15" fmla="*/ 613 h 3294"/>
              <a:gd name="T16" fmla="*/ 2940 w 3298"/>
              <a:gd name="T17" fmla="*/ 785 h 3294"/>
              <a:gd name="T18" fmla="*/ 3076 w 3298"/>
              <a:gd name="T19" fmla="*/ 907 h 3294"/>
              <a:gd name="T20" fmla="*/ 3182 w 3298"/>
              <a:gd name="T21" fmla="*/ 1047 h 3294"/>
              <a:gd name="T22" fmla="*/ 3171 w 3298"/>
              <a:gd name="T23" fmla="*/ 1246 h 3294"/>
              <a:gd name="T24" fmla="*/ 3209 w 3298"/>
              <a:gd name="T25" fmla="*/ 1434 h 3294"/>
              <a:gd name="T26" fmla="*/ 3295 w 3298"/>
              <a:gd name="T27" fmla="*/ 1615 h 3294"/>
              <a:gd name="T28" fmla="*/ 3243 w 3298"/>
              <a:gd name="T29" fmla="*/ 1800 h 3294"/>
              <a:gd name="T30" fmla="*/ 3169 w 3298"/>
              <a:gd name="T31" fmla="*/ 1981 h 3294"/>
              <a:gd name="T32" fmla="*/ 3187 w 3298"/>
              <a:gd name="T33" fmla="*/ 2184 h 3294"/>
              <a:gd name="T34" fmla="*/ 3123 w 3298"/>
              <a:gd name="T35" fmla="*/ 2347 h 3294"/>
              <a:gd name="T36" fmla="*/ 2978 w 3298"/>
              <a:gd name="T37" fmla="*/ 2464 h 3294"/>
              <a:gd name="T38" fmla="*/ 2895 w 3298"/>
              <a:gd name="T39" fmla="*/ 2620 h 3294"/>
              <a:gd name="T40" fmla="*/ 2833 w 3298"/>
              <a:gd name="T41" fmla="*/ 2790 h 3294"/>
              <a:gd name="T42" fmla="*/ 2684 w 3298"/>
              <a:gd name="T43" fmla="*/ 2876 h 3294"/>
              <a:gd name="T44" fmla="*/ 2512 w 3298"/>
              <a:gd name="T45" fmla="*/ 2937 h 3294"/>
              <a:gd name="T46" fmla="*/ 2390 w 3298"/>
              <a:gd name="T47" fmla="*/ 3072 h 3294"/>
              <a:gd name="T48" fmla="*/ 2250 w 3298"/>
              <a:gd name="T49" fmla="*/ 3178 h 3294"/>
              <a:gd name="T50" fmla="*/ 2051 w 3298"/>
              <a:gd name="T51" fmla="*/ 3167 h 3294"/>
              <a:gd name="T52" fmla="*/ 1862 w 3298"/>
              <a:gd name="T53" fmla="*/ 3205 h 3294"/>
              <a:gd name="T54" fmla="*/ 1681 w 3298"/>
              <a:gd name="T55" fmla="*/ 3291 h 3294"/>
              <a:gd name="T56" fmla="*/ 1496 w 3298"/>
              <a:gd name="T57" fmla="*/ 3239 h 3294"/>
              <a:gd name="T58" fmla="*/ 1314 w 3298"/>
              <a:gd name="T59" fmla="*/ 3165 h 3294"/>
              <a:gd name="T60" fmla="*/ 1111 w 3298"/>
              <a:gd name="T61" fmla="*/ 3183 h 3294"/>
              <a:gd name="T62" fmla="*/ 948 w 3298"/>
              <a:gd name="T63" fmla="*/ 3119 h 3294"/>
              <a:gd name="T64" fmla="*/ 831 w 3298"/>
              <a:gd name="T65" fmla="*/ 2975 h 3294"/>
              <a:gd name="T66" fmla="*/ 675 w 3298"/>
              <a:gd name="T67" fmla="*/ 2892 h 3294"/>
              <a:gd name="T68" fmla="*/ 505 w 3298"/>
              <a:gd name="T69" fmla="*/ 2830 h 3294"/>
              <a:gd name="T70" fmla="*/ 419 w 3298"/>
              <a:gd name="T71" fmla="*/ 2681 h 3294"/>
              <a:gd name="T72" fmla="*/ 358 w 3298"/>
              <a:gd name="T73" fmla="*/ 2509 h 3294"/>
              <a:gd name="T74" fmla="*/ 222 w 3298"/>
              <a:gd name="T75" fmla="*/ 2387 h 3294"/>
              <a:gd name="T76" fmla="*/ 116 w 3298"/>
              <a:gd name="T77" fmla="*/ 2247 h 3294"/>
              <a:gd name="T78" fmla="*/ 127 w 3298"/>
              <a:gd name="T79" fmla="*/ 2048 h 3294"/>
              <a:gd name="T80" fmla="*/ 90 w 3298"/>
              <a:gd name="T81" fmla="*/ 1860 h 3294"/>
              <a:gd name="T82" fmla="*/ 3 w 3298"/>
              <a:gd name="T83" fmla="*/ 1679 h 3294"/>
              <a:gd name="T84" fmla="*/ 55 w 3298"/>
              <a:gd name="T85" fmla="*/ 1494 h 3294"/>
              <a:gd name="T86" fmla="*/ 129 w 3298"/>
              <a:gd name="T87" fmla="*/ 1313 h 3294"/>
              <a:gd name="T88" fmla="*/ 111 w 3298"/>
              <a:gd name="T89" fmla="*/ 1110 h 3294"/>
              <a:gd name="T90" fmla="*/ 175 w 3298"/>
              <a:gd name="T91" fmla="*/ 947 h 3294"/>
              <a:gd name="T92" fmla="*/ 320 w 3298"/>
              <a:gd name="T93" fmla="*/ 830 h 3294"/>
              <a:gd name="T94" fmla="*/ 403 w 3298"/>
              <a:gd name="T95" fmla="*/ 674 h 3294"/>
              <a:gd name="T96" fmla="*/ 465 w 3298"/>
              <a:gd name="T97" fmla="*/ 504 h 3294"/>
              <a:gd name="T98" fmla="*/ 614 w 3298"/>
              <a:gd name="T99" fmla="*/ 418 h 3294"/>
              <a:gd name="T100" fmla="*/ 786 w 3298"/>
              <a:gd name="T101" fmla="*/ 357 h 3294"/>
              <a:gd name="T102" fmla="*/ 908 w 3298"/>
              <a:gd name="T103" fmla="*/ 222 h 3294"/>
              <a:gd name="T104" fmla="*/ 1048 w 3298"/>
              <a:gd name="T105" fmla="*/ 116 h 3294"/>
              <a:gd name="T106" fmla="*/ 1247 w 3298"/>
              <a:gd name="T107" fmla="*/ 127 h 3294"/>
              <a:gd name="T108" fmla="*/ 1436 w 3298"/>
              <a:gd name="T109" fmla="*/ 89 h 3294"/>
              <a:gd name="T110" fmla="*/ 1617 w 3298"/>
              <a:gd name="T111" fmla="*/ 3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61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3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7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8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>
              <a:spLocks/>
            </p:cNvSpPr>
            <p:nvPr/>
          </p:nvSpPr>
          <p:spPr bwMode="auto">
            <a:xfrm>
              <a:off x="0" y="0"/>
              <a:ext cx="2814638" cy="6858000"/>
            </a:xfrm>
            <a:custGeom>
              <a:avLst/>
              <a:gdLst>
                <a:gd name="T0" fmla="*/ 891 w 1773"/>
                <a:gd name="T1" fmla="*/ 0 h 4320"/>
                <a:gd name="T2" fmla="*/ 921 w 1773"/>
                <a:gd name="T3" fmla="*/ 111 h 4320"/>
                <a:gd name="T4" fmla="*/ 957 w 1773"/>
                <a:gd name="T5" fmla="*/ 217 h 4320"/>
                <a:gd name="T6" fmla="*/ 1007 w 1773"/>
                <a:gd name="T7" fmla="*/ 312 h 4320"/>
                <a:gd name="T8" fmla="*/ 1069 w 1773"/>
                <a:gd name="T9" fmla="*/ 387 h 4320"/>
                <a:gd name="T10" fmla="*/ 1145 w 1773"/>
                <a:gd name="T11" fmla="*/ 456 h 4320"/>
                <a:gd name="T12" fmla="*/ 1227 w 1773"/>
                <a:gd name="T13" fmla="*/ 520 h 4320"/>
                <a:gd name="T14" fmla="*/ 1311 w 1773"/>
                <a:gd name="T15" fmla="*/ 584 h 4320"/>
                <a:gd name="T16" fmla="*/ 1390 w 1773"/>
                <a:gd name="T17" fmla="*/ 651 h 4320"/>
                <a:gd name="T18" fmla="*/ 1456 w 1773"/>
                <a:gd name="T19" fmla="*/ 725 h 4320"/>
                <a:gd name="T20" fmla="*/ 1505 w 1773"/>
                <a:gd name="T21" fmla="*/ 808 h 4320"/>
                <a:gd name="T22" fmla="*/ 1530 w 1773"/>
                <a:gd name="T23" fmla="*/ 907 h 4320"/>
                <a:gd name="T24" fmla="*/ 1534 w 1773"/>
                <a:gd name="T25" fmla="*/ 1013 h 4320"/>
                <a:gd name="T26" fmla="*/ 1523 w 1773"/>
                <a:gd name="T27" fmla="*/ 1125 h 4320"/>
                <a:gd name="T28" fmla="*/ 1508 w 1773"/>
                <a:gd name="T29" fmla="*/ 1237 h 4320"/>
                <a:gd name="T30" fmla="*/ 1496 w 1773"/>
                <a:gd name="T31" fmla="*/ 1350 h 4320"/>
                <a:gd name="T32" fmla="*/ 1497 w 1773"/>
                <a:gd name="T33" fmla="*/ 1458 h 4320"/>
                <a:gd name="T34" fmla="*/ 1517 w 1773"/>
                <a:gd name="T35" fmla="*/ 1560 h 4320"/>
                <a:gd name="T36" fmla="*/ 1557 w 1773"/>
                <a:gd name="T37" fmla="*/ 1659 h 4320"/>
                <a:gd name="T38" fmla="*/ 1611 w 1773"/>
                <a:gd name="T39" fmla="*/ 1757 h 4320"/>
                <a:gd name="T40" fmla="*/ 1669 w 1773"/>
                <a:gd name="T41" fmla="*/ 1855 h 4320"/>
                <a:gd name="T42" fmla="*/ 1721 w 1773"/>
                <a:gd name="T43" fmla="*/ 1954 h 4320"/>
                <a:gd name="T44" fmla="*/ 1759 w 1773"/>
                <a:gd name="T45" fmla="*/ 2057 h 4320"/>
                <a:gd name="T46" fmla="*/ 1773 w 1773"/>
                <a:gd name="T47" fmla="*/ 2160 h 4320"/>
                <a:gd name="T48" fmla="*/ 1759 w 1773"/>
                <a:gd name="T49" fmla="*/ 2263 h 4320"/>
                <a:gd name="T50" fmla="*/ 1721 w 1773"/>
                <a:gd name="T51" fmla="*/ 2366 h 4320"/>
                <a:gd name="T52" fmla="*/ 1669 w 1773"/>
                <a:gd name="T53" fmla="*/ 2465 h 4320"/>
                <a:gd name="T54" fmla="*/ 1611 w 1773"/>
                <a:gd name="T55" fmla="*/ 2563 h 4320"/>
                <a:gd name="T56" fmla="*/ 1557 w 1773"/>
                <a:gd name="T57" fmla="*/ 2661 h 4320"/>
                <a:gd name="T58" fmla="*/ 1517 w 1773"/>
                <a:gd name="T59" fmla="*/ 2760 h 4320"/>
                <a:gd name="T60" fmla="*/ 1497 w 1773"/>
                <a:gd name="T61" fmla="*/ 2862 h 4320"/>
                <a:gd name="T62" fmla="*/ 1496 w 1773"/>
                <a:gd name="T63" fmla="*/ 2970 h 4320"/>
                <a:gd name="T64" fmla="*/ 1508 w 1773"/>
                <a:gd name="T65" fmla="*/ 3083 h 4320"/>
                <a:gd name="T66" fmla="*/ 1523 w 1773"/>
                <a:gd name="T67" fmla="*/ 3195 h 4320"/>
                <a:gd name="T68" fmla="*/ 1534 w 1773"/>
                <a:gd name="T69" fmla="*/ 3307 h 4320"/>
                <a:gd name="T70" fmla="*/ 1530 w 1773"/>
                <a:gd name="T71" fmla="*/ 3413 h 4320"/>
                <a:gd name="T72" fmla="*/ 1505 w 1773"/>
                <a:gd name="T73" fmla="*/ 3512 h 4320"/>
                <a:gd name="T74" fmla="*/ 1456 w 1773"/>
                <a:gd name="T75" fmla="*/ 3595 h 4320"/>
                <a:gd name="T76" fmla="*/ 1390 w 1773"/>
                <a:gd name="T77" fmla="*/ 3669 h 4320"/>
                <a:gd name="T78" fmla="*/ 1311 w 1773"/>
                <a:gd name="T79" fmla="*/ 3736 h 4320"/>
                <a:gd name="T80" fmla="*/ 1227 w 1773"/>
                <a:gd name="T81" fmla="*/ 3800 h 4320"/>
                <a:gd name="T82" fmla="*/ 1145 w 1773"/>
                <a:gd name="T83" fmla="*/ 3864 h 4320"/>
                <a:gd name="T84" fmla="*/ 1069 w 1773"/>
                <a:gd name="T85" fmla="*/ 3933 h 4320"/>
                <a:gd name="T86" fmla="*/ 1007 w 1773"/>
                <a:gd name="T87" fmla="*/ 4008 h 4320"/>
                <a:gd name="T88" fmla="*/ 957 w 1773"/>
                <a:gd name="T89" fmla="*/ 4103 h 4320"/>
                <a:gd name="T90" fmla="*/ 921 w 1773"/>
                <a:gd name="T91" fmla="*/ 4209 h 4320"/>
                <a:gd name="T92" fmla="*/ 891 w 1773"/>
                <a:gd name="T93" fmla="*/ 4320 h 4320"/>
                <a:gd name="T94" fmla="*/ 0 w 1773"/>
                <a:gd name="T95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 title="left scallop inline"/>
            <p:cNvSpPr>
              <a:spLocks/>
            </p:cNvSpPr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>
                <a:gd name="T0" fmla="*/ 188 w 1037"/>
                <a:gd name="T1" fmla="*/ 55 h 4320"/>
                <a:gd name="T2" fmla="*/ 234 w 1037"/>
                <a:gd name="T3" fmla="*/ 223 h 4320"/>
                <a:gd name="T4" fmla="*/ 292 w 1037"/>
                <a:gd name="T5" fmla="*/ 381 h 4320"/>
                <a:gd name="T6" fmla="*/ 382 w 1037"/>
                <a:gd name="T7" fmla="*/ 503 h 4320"/>
                <a:gd name="T8" fmla="*/ 502 w 1037"/>
                <a:gd name="T9" fmla="*/ 603 h 4320"/>
                <a:gd name="T10" fmla="*/ 628 w 1037"/>
                <a:gd name="T11" fmla="*/ 700 h 4320"/>
                <a:gd name="T12" fmla="*/ 736 w 1037"/>
                <a:gd name="T13" fmla="*/ 808 h 4320"/>
                <a:gd name="T14" fmla="*/ 800 w 1037"/>
                <a:gd name="T15" fmla="*/ 937 h 4320"/>
                <a:gd name="T16" fmla="*/ 812 w 1037"/>
                <a:gd name="T17" fmla="*/ 1085 h 4320"/>
                <a:gd name="T18" fmla="*/ 796 w 1037"/>
                <a:gd name="T19" fmla="*/ 1242 h 4320"/>
                <a:gd name="T20" fmla="*/ 778 w 1037"/>
                <a:gd name="T21" fmla="*/ 1401 h 4320"/>
                <a:gd name="T22" fmla="*/ 784 w 1037"/>
                <a:gd name="T23" fmla="*/ 1551 h 4320"/>
                <a:gd name="T24" fmla="*/ 841 w 1037"/>
                <a:gd name="T25" fmla="*/ 1702 h 4320"/>
                <a:gd name="T26" fmla="*/ 926 w 1037"/>
                <a:gd name="T27" fmla="*/ 1851 h 4320"/>
                <a:gd name="T28" fmla="*/ 1003 w 1037"/>
                <a:gd name="T29" fmla="*/ 2003 h 4320"/>
                <a:gd name="T30" fmla="*/ 1037 w 1037"/>
                <a:gd name="T31" fmla="*/ 2160 h 4320"/>
                <a:gd name="T32" fmla="*/ 1003 w 1037"/>
                <a:gd name="T33" fmla="*/ 2317 h 4320"/>
                <a:gd name="T34" fmla="*/ 926 w 1037"/>
                <a:gd name="T35" fmla="*/ 2469 h 4320"/>
                <a:gd name="T36" fmla="*/ 841 w 1037"/>
                <a:gd name="T37" fmla="*/ 2618 h 4320"/>
                <a:gd name="T38" fmla="*/ 784 w 1037"/>
                <a:gd name="T39" fmla="*/ 2769 h 4320"/>
                <a:gd name="T40" fmla="*/ 778 w 1037"/>
                <a:gd name="T41" fmla="*/ 2919 h 4320"/>
                <a:gd name="T42" fmla="*/ 796 w 1037"/>
                <a:gd name="T43" fmla="*/ 3078 h 4320"/>
                <a:gd name="T44" fmla="*/ 812 w 1037"/>
                <a:gd name="T45" fmla="*/ 3235 h 4320"/>
                <a:gd name="T46" fmla="*/ 800 w 1037"/>
                <a:gd name="T47" fmla="*/ 3383 h 4320"/>
                <a:gd name="T48" fmla="*/ 736 w 1037"/>
                <a:gd name="T49" fmla="*/ 3512 h 4320"/>
                <a:gd name="T50" fmla="*/ 628 w 1037"/>
                <a:gd name="T51" fmla="*/ 3620 h 4320"/>
                <a:gd name="T52" fmla="*/ 502 w 1037"/>
                <a:gd name="T53" fmla="*/ 3717 h 4320"/>
                <a:gd name="T54" fmla="*/ 382 w 1037"/>
                <a:gd name="T55" fmla="*/ 3817 h 4320"/>
                <a:gd name="T56" fmla="*/ 292 w 1037"/>
                <a:gd name="T57" fmla="*/ 3939 h 4320"/>
                <a:gd name="T58" fmla="*/ 234 w 1037"/>
                <a:gd name="T59" fmla="*/ 4097 h 4320"/>
                <a:gd name="T60" fmla="*/ 188 w 1037"/>
                <a:gd name="T61" fmla="*/ 4265 h 4320"/>
                <a:gd name="T62" fmla="*/ 17 w 1037"/>
                <a:gd name="T63" fmla="*/ 4278 h 4320"/>
                <a:gd name="T64" fmla="*/ 60 w 1037"/>
                <a:gd name="T65" fmla="*/ 4131 h 4320"/>
                <a:gd name="T66" fmla="*/ 109 w 1037"/>
                <a:gd name="T67" fmla="*/ 3964 h 4320"/>
                <a:gd name="T68" fmla="*/ 186 w 1037"/>
                <a:gd name="T69" fmla="*/ 3804 h 4320"/>
                <a:gd name="T70" fmla="*/ 303 w 1037"/>
                <a:gd name="T71" fmla="*/ 3672 h 4320"/>
                <a:gd name="T72" fmla="*/ 438 w 1037"/>
                <a:gd name="T73" fmla="*/ 3565 h 4320"/>
                <a:gd name="T74" fmla="*/ 561 w 1037"/>
                <a:gd name="T75" fmla="*/ 3466 h 4320"/>
                <a:gd name="T76" fmla="*/ 638 w 1037"/>
                <a:gd name="T77" fmla="*/ 3367 h 4320"/>
                <a:gd name="T78" fmla="*/ 654 w 1037"/>
                <a:gd name="T79" fmla="*/ 3265 h 4320"/>
                <a:gd name="T80" fmla="*/ 642 w 1037"/>
                <a:gd name="T81" fmla="*/ 3137 h 4320"/>
                <a:gd name="T82" fmla="*/ 620 w 1037"/>
                <a:gd name="T83" fmla="*/ 2952 h 4320"/>
                <a:gd name="T84" fmla="*/ 628 w 1037"/>
                <a:gd name="T85" fmla="*/ 2737 h 4320"/>
                <a:gd name="T86" fmla="*/ 685 w 1037"/>
                <a:gd name="T87" fmla="*/ 2574 h 4320"/>
                <a:gd name="T88" fmla="*/ 767 w 1037"/>
                <a:gd name="T89" fmla="*/ 2423 h 4320"/>
                <a:gd name="T90" fmla="*/ 834 w 1037"/>
                <a:gd name="T91" fmla="*/ 2303 h 4320"/>
                <a:gd name="T92" fmla="*/ 873 w 1037"/>
                <a:gd name="T93" fmla="*/ 2194 h 4320"/>
                <a:gd name="T94" fmla="*/ 864 w 1037"/>
                <a:gd name="T95" fmla="*/ 2092 h 4320"/>
                <a:gd name="T96" fmla="*/ 813 w 1037"/>
                <a:gd name="T97" fmla="*/ 1978 h 4320"/>
                <a:gd name="T98" fmla="*/ 739 w 1037"/>
                <a:gd name="T99" fmla="*/ 1848 h 4320"/>
                <a:gd name="T100" fmla="*/ 661 w 1037"/>
                <a:gd name="T101" fmla="*/ 1694 h 4320"/>
                <a:gd name="T102" fmla="*/ 618 w 1037"/>
                <a:gd name="T103" fmla="*/ 1511 h 4320"/>
                <a:gd name="T104" fmla="*/ 626 w 1037"/>
                <a:gd name="T105" fmla="*/ 1299 h 4320"/>
                <a:gd name="T106" fmla="*/ 647 w 1037"/>
                <a:gd name="T107" fmla="*/ 1139 h 4320"/>
                <a:gd name="T108" fmla="*/ 652 w 1037"/>
                <a:gd name="T109" fmla="*/ 1018 h 4320"/>
                <a:gd name="T110" fmla="*/ 620 w 1037"/>
                <a:gd name="T111" fmla="*/ 920 h 4320"/>
                <a:gd name="T112" fmla="*/ 523 w 1037"/>
                <a:gd name="T113" fmla="*/ 822 h 4320"/>
                <a:gd name="T114" fmla="*/ 392 w 1037"/>
                <a:gd name="T115" fmla="*/ 721 h 4320"/>
                <a:gd name="T116" fmla="*/ 261 w 1037"/>
                <a:gd name="T117" fmla="*/ 607 h 4320"/>
                <a:gd name="T118" fmla="*/ 156 w 1037"/>
                <a:gd name="T119" fmla="*/ 465 h 4320"/>
                <a:gd name="T120" fmla="*/ 90 w 1037"/>
                <a:gd name="T121" fmla="*/ 301 h 4320"/>
                <a:gd name="T122" fmla="*/ 46 w 1037"/>
                <a:gd name="T123" fmla="*/ 137 h 4320"/>
                <a:gd name="T124" fmla="*/ 0 w 1037"/>
                <a:gd name="T125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9692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968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8565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1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1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>
            <a:spLocks/>
          </p:cNvSpPr>
          <p:nvPr/>
        </p:nvSpPr>
        <p:spPr bwMode="auto">
          <a:xfrm>
            <a:off x="7389812" y="0"/>
            <a:ext cx="4802188" cy="6858000"/>
          </a:xfrm>
          <a:custGeom>
            <a:avLst/>
            <a:gdLst>
              <a:gd name="T0" fmla="*/ 3025 w 3025"/>
              <a:gd name="T1" fmla="*/ 4320 h 4320"/>
              <a:gd name="T2" fmla="*/ 8 w 3025"/>
              <a:gd name="T3" fmla="*/ 4243 h 4320"/>
              <a:gd name="T4" fmla="*/ 34 w 3025"/>
              <a:gd name="T5" fmla="*/ 4156 h 4320"/>
              <a:gd name="T6" fmla="*/ 69 w 3025"/>
              <a:gd name="T7" fmla="*/ 4087 h 4320"/>
              <a:gd name="T8" fmla="*/ 99 w 3025"/>
              <a:gd name="T9" fmla="*/ 4007 h 4320"/>
              <a:gd name="T10" fmla="*/ 113 w 3025"/>
              <a:gd name="T11" fmla="*/ 3895 h 4320"/>
              <a:gd name="T12" fmla="*/ 99 w 3025"/>
              <a:gd name="T13" fmla="*/ 3782 h 4320"/>
              <a:gd name="T14" fmla="*/ 68 w 3025"/>
              <a:gd name="T15" fmla="*/ 3702 h 4320"/>
              <a:gd name="T16" fmla="*/ 33 w 3025"/>
              <a:gd name="T17" fmla="*/ 3630 h 4320"/>
              <a:gd name="T18" fmla="*/ 7 w 3025"/>
              <a:gd name="T19" fmla="*/ 3542 h 4320"/>
              <a:gd name="T20" fmla="*/ 1 w 3025"/>
              <a:gd name="T21" fmla="*/ 3418 h 4320"/>
              <a:gd name="T22" fmla="*/ 22 w 3025"/>
              <a:gd name="T23" fmla="*/ 3319 h 4320"/>
              <a:gd name="T24" fmla="*/ 56 w 3025"/>
              <a:gd name="T25" fmla="*/ 3244 h 4320"/>
              <a:gd name="T26" fmla="*/ 90 w 3025"/>
              <a:gd name="T27" fmla="*/ 3171 h 4320"/>
              <a:gd name="T28" fmla="*/ 111 w 3025"/>
              <a:gd name="T29" fmla="*/ 3071 h 4320"/>
              <a:gd name="T30" fmla="*/ 106 w 3025"/>
              <a:gd name="T31" fmla="*/ 2947 h 4320"/>
              <a:gd name="T32" fmla="*/ 80 w 3025"/>
              <a:gd name="T33" fmla="*/ 2858 h 4320"/>
              <a:gd name="T34" fmla="*/ 33 w 3025"/>
              <a:gd name="T35" fmla="*/ 2763 h 4320"/>
              <a:gd name="T36" fmla="*/ 7 w 3025"/>
              <a:gd name="T37" fmla="*/ 2674 h 4320"/>
              <a:gd name="T38" fmla="*/ 1 w 3025"/>
              <a:gd name="T39" fmla="*/ 2550 h 4320"/>
              <a:gd name="T40" fmla="*/ 22 w 3025"/>
              <a:gd name="T41" fmla="*/ 2451 h 4320"/>
              <a:gd name="T42" fmla="*/ 68 w 3025"/>
              <a:gd name="T43" fmla="*/ 2354 h 4320"/>
              <a:gd name="T44" fmla="*/ 99 w 3025"/>
              <a:gd name="T45" fmla="*/ 2274 h 4320"/>
              <a:gd name="T46" fmla="*/ 113 w 3025"/>
              <a:gd name="T47" fmla="*/ 2159 h 4320"/>
              <a:gd name="T48" fmla="*/ 99 w 3025"/>
              <a:gd name="T49" fmla="*/ 2046 h 4320"/>
              <a:gd name="T50" fmla="*/ 68 w 3025"/>
              <a:gd name="T51" fmla="*/ 1966 h 4320"/>
              <a:gd name="T52" fmla="*/ 33 w 3025"/>
              <a:gd name="T53" fmla="*/ 1896 h 4320"/>
              <a:gd name="T54" fmla="*/ 7 w 3025"/>
              <a:gd name="T55" fmla="*/ 1807 h 4320"/>
              <a:gd name="T56" fmla="*/ 1 w 3025"/>
              <a:gd name="T57" fmla="*/ 1683 h 4320"/>
              <a:gd name="T58" fmla="*/ 22 w 3025"/>
              <a:gd name="T59" fmla="*/ 1583 h 4320"/>
              <a:gd name="T60" fmla="*/ 56 w 3025"/>
              <a:gd name="T61" fmla="*/ 1509 h 4320"/>
              <a:gd name="T62" fmla="*/ 90 w 3025"/>
              <a:gd name="T63" fmla="*/ 1435 h 4320"/>
              <a:gd name="T64" fmla="*/ 111 w 3025"/>
              <a:gd name="T65" fmla="*/ 1335 h 4320"/>
              <a:gd name="T66" fmla="*/ 106 w 3025"/>
              <a:gd name="T67" fmla="*/ 1211 h 4320"/>
              <a:gd name="T68" fmla="*/ 80 w 3025"/>
              <a:gd name="T69" fmla="*/ 1123 h 4320"/>
              <a:gd name="T70" fmla="*/ 44 w 3025"/>
              <a:gd name="T71" fmla="*/ 1053 h 4320"/>
              <a:gd name="T72" fmla="*/ 13 w 3025"/>
              <a:gd name="T73" fmla="*/ 973 h 4320"/>
              <a:gd name="T74" fmla="*/ 0 w 3025"/>
              <a:gd name="T75" fmla="*/ 859 h 4320"/>
              <a:gd name="T76" fmla="*/ 13 w 3025"/>
              <a:gd name="T77" fmla="*/ 745 h 4320"/>
              <a:gd name="T78" fmla="*/ 44 w 3025"/>
              <a:gd name="T79" fmla="*/ 665 h 4320"/>
              <a:gd name="T80" fmla="*/ 80 w 3025"/>
              <a:gd name="T81" fmla="*/ 594 h 4320"/>
              <a:gd name="T82" fmla="*/ 106 w 3025"/>
              <a:gd name="T83" fmla="*/ 505 h 4320"/>
              <a:gd name="T84" fmla="*/ 111 w 3025"/>
              <a:gd name="T85" fmla="*/ 382 h 4320"/>
              <a:gd name="T86" fmla="*/ 90 w 3025"/>
              <a:gd name="T87" fmla="*/ 284 h 4320"/>
              <a:gd name="T88" fmla="*/ 58 w 3025"/>
              <a:gd name="T89" fmla="*/ 211 h 4320"/>
              <a:gd name="T90" fmla="*/ 24 w 3025"/>
              <a:gd name="T91" fmla="*/ 137 h 4320"/>
              <a:gd name="T92" fmla="*/ 3 w 3025"/>
              <a:gd name="T93" fmla="*/ 42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628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Freeform 11" title="right scallop background shape"/>
          <p:cNvSpPr>
            <a:spLocks/>
          </p:cNvSpPr>
          <p:nvPr/>
        </p:nvSpPr>
        <p:spPr bwMode="auto">
          <a:xfrm>
            <a:off x="7389812" y="0"/>
            <a:ext cx="4802188" cy="6858000"/>
          </a:xfrm>
          <a:custGeom>
            <a:avLst/>
            <a:gdLst>
              <a:gd name="T0" fmla="*/ 3025 w 3025"/>
              <a:gd name="T1" fmla="*/ 4320 h 4320"/>
              <a:gd name="T2" fmla="*/ 8 w 3025"/>
              <a:gd name="T3" fmla="*/ 4243 h 4320"/>
              <a:gd name="T4" fmla="*/ 34 w 3025"/>
              <a:gd name="T5" fmla="*/ 4156 h 4320"/>
              <a:gd name="T6" fmla="*/ 69 w 3025"/>
              <a:gd name="T7" fmla="*/ 4087 h 4320"/>
              <a:gd name="T8" fmla="*/ 99 w 3025"/>
              <a:gd name="T9" fmla="*/ 4007 h 4320"/>
              <a:gd name="T10" fmla="*/ 113 w 3025"/>
              <a:gd name="T11" fmla="*/ 3895 h 4320"/>
              <a:gd name="T12" fmla="*/ 99 w 3025"/>
              <a:gd name="T13" fmla="*/ 3782 h 4320"/>
              <a:gd name="T14" fmla="*/ 68 w 3025"/>
              <a:gd name="T15" fmla="*/ 3702 h 4320"/>
              <a:gd name="T16" fmla="*/ 33 w 3025"/>
              <a:gd name="T17" fmla="*/ 3630 h 4320"/>
              <a:gd name="T18" fmla="*/ 7 w 3025"/>
              <a:gd name="T19" fmla="*/ 3542 h 4320"/>
              <a:gd name="T20" fmla="*/ 1 w 3025"/>
              <a:gd name="T21" fmla="*/ 3418 h 4320"/>
              <a:gd name="T22" fmla="*/ 22 w 3025"/>
              <a:gd name="T23" fmla="*/ 3319 h 4320"/>
              <a:gd name="T24" fmla="*/ 56 w 3025"/>
              <a:gd name="T25" fmla="*/ 3244 h 4320"/>
              <a:gd name="T26" fmla="*/ 90 w 3025"/>
              <a:gd name="T27" fmla="*/ 3171 h 4320"/>
              <a:gd name="T28" fmla="*/ 111 w 3025"/>
              <a:gd name="T29" fmla="*/ 3071 h 4320"/>
              <a:gd name="T30" fmla="*/ 106 w 3025"/>
              <a:gd name="T31" fmla="*/ 2947 h 4320"/>
              <a:gd name="T32" fmla="*/ 80 w 3025"/>
              <a:gd name="T33" fmla="*/ 2858 h 4320"/>
              <a:gd name="T34" fmla="*/ 33 w 3025"/>
              <a:gd name="T35" fmla="*/ 2763 h 4320"/>
              <a:gd name="T36" fmla="*/ 7 w 3025"/>
              <a:gd name="T37" fmla="*/ 2674 h 4320"/>
              <a:gd name="T38" fmla="*/ 1 w 3025"/>
              <a:gd name="T39" fmla="*/ 2550 h 4320"/>
              <a:gd name="T40" fmla="*/ 22 w 3025"/>
              <a:gd name="T41" fmla="*/ 2451 h 4320"/>
              <a:gd name="T42" fmla="*/ 68 w 3025"/>
              <a:gd name="T43" fmla="*/ 2354 h 4320"/>
              <a:gd name="T44" fmla="*/ 99 w 3025"/>
              <a:gd name="T45" fmla="*/ 2274 h 4320"/>
              <a:gd name="T46" fmla="*/ 113 w 3025"/>
              <a:gd name="T47" fmla="*/ 2159 h 4320"/>
              <a:gd name="T48" fmla="*/ 99 w 3025"/>
              <a:gd name="T49" fmla="*/ 2046 h 4320"/>
              <a:gd name="T50" fmla="*/ 68 w 3025"/>
              <a:gd name="T51" fmla="*/ 1966 h 4320"/>
              <a:gd name="T52" fmla="*/ 33 w 3025"/>
              <a:gd name="T53" fmla="*/ 1896 h 4320"/>
              <a:gd name="T54" fmla="*/ 7 w 3025"/>
              <a:gd name="T55" fmla="*/ 1807 h 4320"/>
              <a:gd name="T56" fmla="*/ 1 w 3025"/>
              <a:gd name="T57" fmla="*/ 1683 h 4320"/>
              <a:gd name="T58" fmla="*/ 22 w 3025"/>
              <a:gd name="T59" fmla="*/ 1583 h 4320"/>
              <a:gd name="T60" fmla="*/ 56 w 3025"/>
              <a:gd name="T61" fmla="*/ 1509 h 4320"/>
              <a:gd name="T62" fmla="*/ 90 w 3025"/>
              <a:gd name="T63" fmla="*/ 1435 h 4320"/>
              <a:gd name="T64" fmla="*/ 111 w 3025"/>
              <a:gd name="T65" fmla="*/ 1335 h 4320"/>
              <a:gd name="T66" fmla="*/ 106 w 3025"/>
              <a:gd name="T67" fmla="*/ 1211 h 4320"/>
              <a:gd name="T68" fmla="*/ 80 w 3025"/>
              <a:gd name="T69" fmla="*/ 1123 h 4320"/>
              <a:gd name="T70" fmla="*/ 44 w 3025"/>
              <a:gd name="T71" fmla="*/ 1053 h 4320"/>
              <a:gd name="T72" fmla="*/ 13 w 3025"/>
              <a:gd name="T73" fmla="*/ 973 h 4320"/>
              <a:gd name="T74" fmla="*/ 0 w 3025"/>
              <a:gd name="T75" fmla="*/ 859 h 4320"/>
              <a:gd name="T76" fmla="*/ 13 w 3025"/>
              <a:gd name="T77" fmla="*/ 745 h 4320"/>
              <a:gd name="T78" fmla="*/ 44 w 3025"/>
              <a:gd name="T79" fmla="*/ 665 h 4320"/>
              <a:gd name="T80" fmla="*/ 80 w 3025"/>
              <a:gd name="T81" fmla="*/ 594 h 4320"/>
              <a:gd name="T82" fmla="*/ 106 w 3025"/>
              <a:gd name="T83" fmla="*/ 505 h 4320"/>
              <a:gd name="T84" fmla="*/ 111 w 3025"/>
              <a:gd name="T85" fmla="*/ 382 h 4320"/>
              <a:gd name="T86" fmla="*/ 90 w 3025"/>
              <a:gd name="T87" fmla="*/ 284 h 4320"/>
              <a:gd name="T88" fmla="*/ 58 w 3025"/>
              <a:gd name="T89" fmla="*/ 211 h 4320"/>
              <a:gd name="T90" fmla="*/ 24 w 3025"/>
              <a:gd name="T91" fmla="*/ 137 h 4320"/>
              <a:gd name="T92" fmla="*/ 3 w 3025"/>
              <a:gd name="T93" fmla="*/ 42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5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reeform 6" title="Left scallop edge"/>
          <p:cNvSpPr>
            <a:spLocks/>
          </p:cNvSpPr>
          <p:nvPr/>
        </p:nvSpPr>
        <p:spPr bwMode="auto">
          <a:xfrm>
            <a:off x="0" y="0"/>
            <a:ext cx="885825" cy="6858000"/>
          </a:xfrm>
          <a:custGeom>
            <a:avLst/>
            <a:gdLst>
              <a:gd name="T0" fmla="*/ 448 w 558"/>
              <a:gd name="T1" fmla="*/ 43 h 4320"/>
              <a:gd name="T2" fmla="*/ 469 w 558"/>
              <a:gd name="T3" fmla="*/ 143 h 4320"/>
              <a:gd name="T4" fmla="*/ 503 w 558"/>
              <a:gd name="T5" fmla="*/ 216 h 4320"/>
              <a:gd name="T6" fmla="*/ 535 w 558"/>
              <a:gd name="T7" fmla="*/ 289 h 4320"/>
              <a:gd name="T8" fmla="*/ 556 w 558"/>
              <a:gd name="T9" fmla="*/ 389 h 4320"/>
              <a:gd name="T10" fmla="*/ 552 w 558"/>
              <a:gd name="T11" fmla="*/ 513 h 4320"/>
              <a:gd name="T12" fmla="*/ 525 w 558"/>
              <a:gd name="T13" fmla="*/ 601 h 4320"/>
              <a:gd name="T14" fmla="*/ 491 w 558"/>
              <a:gd name="T15" fmla="*/ 672 h 4320"/>
              <a:gd name="T16" fmla="*/ 460 w 558"/>
              <a:gd name="T17" fmla="*/ 750 h 4320"/>
              <a:gd name="T18" fmla="*/ 447 w 558"/>
              <a:gd name="T19" fmla="*/ 864 h 4320"/>
              <a:gd name="T20" fmla="*/ 460 w 558"/>
              <a:gd name="T21" fmla="*/ 978 h 4320"/>
              <a:gd name="T22" fmla="*/ 491 w 558"/>
              <a:gd name="T23" fmla="*/ 1056 h 4320"/>
              <a:gd name="T24" fmla="*/ 525 w 558"/>
              <a:gd name="T25" fmla="*/ 1127 h 4320"/>
              <a:gd name="T26" fmla="*/ 552 w 558"/>
              <a:gd name="T27" fmla="*/ 1215 h 4320"/>
              <a:gd name="T28" fmla="*/ 556 w 558"/>
              <a:gd name="T29" fmla="*/ 1339 h 4320"/>
              <a:gd name="T30" fmla="*/ 535 w 558"/>
              <a:gd name="T31" fmla="*/ 1439 h 4320"/>
              <a:gd name="T32" fmla="*/ 503 w 558"/>
              <a:gd name="T33" fmla="*/ 1512 h 4320"/>
              <a:gd name="T34" fmla="*/ 469 w 558"/>
              <a:gd name="T35" fmla="*/ 1585 h 4320"/>
              <a:gd name="T36" fmla="*/ 448 w 558"/>
              <a:gd name="T37" fmla="*/ 1685 h 4320"/>
              <a:gd name="T38" fmla="*/ 453 w 558"/>
              <a:gd name="T39" fmla="*/ 1809 h 4320"/>
              <a:gd name="T40" fmla="*/ 479 w 558"/>
              <a:gd name="T41" fmla="*/ 1897 h 4320"/>
              <a:gd name="T42" fmla="*/ 515 w 558"/>
              <a:gd name="T43" fmla="*/ 1968 h 4320"/>
              <a:gd name="T44" fmla="*/ 545 w 558"/>
              <a:gd name="T45" fmla="*/ 2046 h 4320"/>
              <a:gd name="T46" fmla="*/ 558 w 558"/>
              <a:gd name="T47" fmla="*/ 2159 h 4320"/>
              <a:gd name="T48" fmla="*/ 545 w 558"/>
              <a:gd name="T49" fmla="*/ 2274 h 4320"/>
              <a:gd name="T50" fmla="*/ 515 w 558"/>
              <a:gd name="T51" fmla="*/ 2352 h 4320"/>
              <a:gd name="T52" fmla="*/ 479 w 558"/>
              <a:gd name="T53" fmla="*/ 2423 h 4320"/>
              <a:gd name="T54" fmla="*/ 453 w 558"/>
              <a:gd name="T55" fmla="*/ 2511 h 4320"/>
              <a:gd name="T56" fmla="*/ 448 w 558"/>
              <a:gd name="T57" fmla="*/ 2635 h 4320"/>
              <a:gd name="T58" fmla="*/ 469 w 558"/>
              <a:gd name="T59" fmla="*/ 2735 h 4320"/>
              <a:gd name="T60" fmla="*/ 515 w 558"/>
              <a:gd name="T61" fmla="*/ 2832 h 4320"/>
              <a:gd name="T62" fmla="*/ 545 w 558"/>
              <a:gd name="T63" fmla="*/ 2910 h 4320"/>
              <a:gd name="T64" fmla="*/ 558 w 558"/>
              <a:gd name="T65" fmla="*/ 3024 h 4320"/>
              <a:gd name="T66" fmla="*/ 545 w 558"/>
              <a:gd name="T67" fmla="*/ 3138 h 4320"/>
              <a:gd name="T68" fmla="*/ 515 w 558"/>
              <a:gd name="T69" fmla="*/ 3216 h 4320"/>
              <a:gd name="T70" fmla="*/ 479 w 558"/>
              <a:gd name="T71" fmla="*/ 3287 h 4320"/>
              <a:gd name="T72" fmla="*/ 453 w 558"/>
              <a:gd name="T73" fmla="*/ 3375 h 4320"/>
              <a:gd name="T74" fmla="*/ 448 w 558"/>
              <a:gd name="T75" fmla="*/ 3499 h 4320"/>
              <a:gd name="T76" fmla="*/ 469 w 558"/>
              <a:gd name="T77" fmla="*/ 3599 h 4320"/>
              <a:gd name="T78" fmla="*/ 503 w 558"/>
              <a:gd name="T79" fmla="*/ 3672 h 4320"/>
              <a:gd name="T80" fmla="*/ 535 w 558"/>
              <a:gd name="T81" fmla="*/ 3745 h 4320"/>
              <a:gd name="T82" fmla="*/ 556 w 558"/>
              <a:gd name="T83" fmla="*/ 3845 h 4320"/>
              <a:gd name="T84" fmla="*/ 552 w 558"/>
              <a:gd name="T85" fmla="*/ 3969 h 4320"/>
              <a:gd name="T86" fmla="*/ 525 w 558"/>
              <a:gd name="T87" fmla="*/ 4057 h 4320"/>
              <a:gd name="T88" fmla="*/ 491 w 558"/>
              <a:gd name="T89" fmla="*/ 4128 h 4320"/>
              <a:gd name="T90" fmla="*/ 460 w 558"/>
              <a:gd name="T91" fmla="*/ 4206 h 4320"/>
              <a:gd name="T92" fmla="*/ 447 w 558"/>
              <a:gd name="T93" fmla="*/ 432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3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Analytics @ Pscc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What’s all the fuss, and how can we make it work for us?</a:t>
            </a:r>
          </a:p>
        </p:txBody>
      </p:sp>
    </p:spTree>
    <p:extLst>
      <p:ext uri="{BB962C8B-B14F-4D97-AF65-F5344CB8AC3E}">
        <p14:creationId xmlns:p14="http://schemas.microsoft.com/office/powerpoint/2010/main" val="187896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get started?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What are the big strategic questions at Pellissippi state?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86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smtClean="0"/>
              <a:t>Trajectory </a:t>
            </a:r>
            <a:r>
              <a:rPr lang="en-US" dirty="0" smtClean="0"/>
              <a:t>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9" y="1458096"/>
            <a:ext cx="10264586" cy="4766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project is also known as </a:t>
            </a:r>
          </a:p>
          <a:p>
            <a:pPr marL="0" indent="0" algn="ctr">
              <a:buNone/>
            </a:pPr>
            <a:r>
              <a:rPr lang="en-US" sz="2800" dirty="0" smtClean="0"/>
              <a:t>“Intervention Analytics” or “Intrusive Advising”</a:t>
            </a:r>
          </a:p>
          <a:p>
            <a:endParaRPr lang="en-US" sz="2400" dirty="0" smtClean="0"/>
          </a:p>
          <a:p>
            <a:r>
              <a:rPr lang="en-US" sz="2400" dirty="0" smtClean="0"/>
              <a:t>Using historical, aggregated data from across the TBR system, a </a:t>
            </a:r>
            <a:r>
              <a:rPr lang="en-US" sz="2400" b="1" dirty="0" smtClean="0"/>
              <a:t>predictive model </a:t>
            </a:r>
            <a:r>
              <a:rPr lang="en-US" sz="2400" dirty="0" smtClean="0"/>
              <a:t>of graduation/completion was developed – based on major, courses completed, and grades attained in each course</a:t>
            </a:r>
          </a:p>
          <a:p>
            <a:r>
              <a:rPr lang="en-US" sz="2400" dirty="0" smtClean="0"/>
              <a:t>The model provides a </a:t>
            </a:r>
            <a:r>
              <a:rPr lang="en-US" sz="2400" b="1" dirty="0" smtClean="0"/>
              <a:t>measure of likelihood </a:t>
            </a:r>
            <a:r>
              <a:rPr lang="en-US" sz="2400" dirty="0" smtClean="0"/>
              <a:t>of graduation/completion for individual students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4941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18" y="439947"/>
            <a:ext cx="11411422" cy="511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8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44" y="527384"/>
            <a:ext cx="11302665" cy="510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6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56" y="514988"/>
            <a:ext cx="11293337" cy="431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5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88" y="539860"/>
            <a:ext cx="11428901" cy="457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0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tbr trajectory analytics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dirty="0" smtClean="0"/>
              <a:t>Who/what offices would benefit from having the specific information from the report?</a:t>
            </a:r>
          </a:p>
          <a:p>
            <a:r>
              <a:rPr lang="en-US" sz="3200" dirty="0" smtClean="0"/>
              <a:t>What levels of intervention and support are we able to provide?</a:t>
            </a:r>
          </a:p>
          <a:p>
            <a:r>
              <a:rPr lang="en-US" sz="3200" dirty="0" smtClean="0"/>
              <a:t>Where does the information from the report fit into existing initiatives?</a:t>
            </a:r>
          </a:p>
          <a:p>
            <a:r>
              <a:rPr lang="en-US" sz="3200" dirty="0" smtClean="0"/>
              <a:t>How can we unify outreach to at-risk students?</a:t>
            </a:r>
          </a:p>
          <a:p>
            <a:r>
              <a:rPr lang="en-US" sz="3200" dirty="0" smtClean="0"/>
              <a:t>Can any of the intervention strategies be automated?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9815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674" y="559678"/>
            <a:ext cx="4167643" cy="4952492"/>
          </a:xfrm>
        </p:spPr>
        <p:txBody>
          <a:bodyPr/>
          <a:lstStyle/>
          <a:p>
            <a:r>
              <a:rPr lang="en-US" dirty="0" smtClean="0"/>
              <a:t>Analytics Dream Team: Cross-Institution Involvement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96674" y="5807362"/>
            <a:ext cx="3171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L. Baer and D. Norris, 2013.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04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lmosby\Downloads\11230986_10153250029553687_8679628459734113652_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541" y="342902"/>
            <a:ext cx="5738734" cy="571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72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MOTIVATION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526527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Trajectory Analytics Report</a:t>
            </a:r>
          </a:p>
          <a:p>
            <a:pPr lvl="1"/>
            <a:r>
              <a:rPr lang="en-US" dirty="0" smtClean="0"/>
              <a:t>First piloted </a:t>
            </a:r>
            <a:r>
              <a:rPr lang="en-US" dirty="0" smtClean="0"/>
              <a:t>Spring </a:t>
            </a:r>
            <a:r>
              <a:rPr lang="en-US" dirty="0" smtClean="0"/>
              <a:t>2015 (newest version released this month)</a:t>
            </a:r>
            <a:endParaRPr lang="en-US" dirty="0" smtClean="0"/>
          </a:p>
          <a:p>
            <a:r>
              <a:rPr lang="en-US" dirty="0" smtClean="0"/>
              <a:t>Maxine Smith Fellowship</a:t>
            </a:r>
          </a:p>
          <a:p>
            <a:pPr lvl="1"/>
            <a:r>
              <a:rPr lang="en-US" dirty="0" smtClean="0"/>
              <a:t>work with Dr. Denley on analytics capacity and data culture of TBR institutions</a:t>
            </a:r>
          </a:p>
          <a:p>
            <a:r>
              <a:rPr lang="en-US" dirty="0" smtClean="0"/>
              <a:t>Our Mission</a:t>
            </a:r>
          </a:p>
          <a:p>
            <a:pPr lvl="1"/>
            <a:r>
              <a:rPr lang="en-US" dirty="0" smtClean="0"/>
              <a:t>“…</a:t>
            </a:r>
            <a:r>
              <a:rPr lang="en-US" dirty="0"/>
              <a:t>the College integrates state-of-the-art technology into teaching and learning, educational support, and administration</a:t>
            </a:r>
            <a:r>
              <a:rPr lang="en-US" dirty="0" smtClean="0"/>
              <a:t>.”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Why here?</a:t>
            </a:r>
          </a:p>
          <a:p>
            <a:r>
              <a:rPr lang="en-US" dirty="0" smtClean="0"/>
              <a:t>Why now?</a:t>
            </a:r>
          </a:p>
          <a:p>
            <a:r>
              <a:rPr lang="en-US" dirty="0" smtClean="0"/>
              <a:t>Why me?!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63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595" y="511023"/>
            <a:ext cx="5418667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3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predictive analytics</a:t>
            </a:r>
            <a:r>
              <a:rPr lang="en-US" dirty="0"/>
              <a:t>?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193" y="1739754"/>
            <a:ext cx="7465753" cy="3918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01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YOU EVER...?</a:t>
            </a:r>
            <a:endParaRPr lang="en-US" dirty="0"/>
          </a:p>
        </p:txBody>
      </p:sp>
      <p:pic>
        <p:nvPicPr>
          <p:cNvPr id="3" name="Picture 2" descr="a6de4483_GOOGLELOGO_1.xxxlarge_2x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700" y="2098300"/>
            <a:ext cx="2743200" cy="1828800"/>
          </a:xfrm>
          <a:prstGeom prst="rect">
            <a:avLst/>
          </a:prstGeom>
        </p:spPr>
      </p:pic>
      <p:pic>
        <p:nvPicPr>
          <p:cNvPr id="4" name="Picture 3" descr="netflix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113" y="2159427"/>
            <a:ext cx="2743200" cy="1543050"/>
          </a:xfrm>
          <a:prstGeom prst="rect">
            <a:avLst/>
          </a:prstGeom>
        </p:spPr>
      </p:pic>
      <p:pic>
        <p:nvPicPr>
          <p:cNvPr id="5" name="Picture 4" descr="target-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8866" y="4221894"/>
            <a:ext cx="2743200" cy="2057935"/>
          </a:xfrm>
          <a:prstGeom prst="rect">
            <a:avLst/>
          </a:prstGeom>
        </p:spPr>
      </p:pic>
      <p:pic>
        <p:nvPicPr>
          <p:cNvPr id="6" name="Picture 5" descr="kroger-logo.gif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5178" y="1618966"/>
            <a:ext cx="2743200" cy="2308134"/>
          </a:xfrm>
          <a:prstGeom prst="rect">
            <a:avLst/>
          </a:prstGeom>
        </p:spPr>
      </p:pic>
      <p:pic>
        <p:nvPicPr>
          <p:cNvPr id="7" name="Picture 6" descr="clippy-microsofts-talking-paperclip-is-back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8750" y="4222429"/>
            <a:ext cx="27432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ANALYTICS?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Analytics is the use of data, statistical analysis, and explanatory and predictive models to gain insights and act on complex issues.</a:t>
            </a:r>
          </a:p>
        </p:txBody>
      </p:sp>
    </p:spTree>
    <p:extLst>
      <p:ext uri="{BB962C8B-B14F-4D97-AF65-F5344CB8AC3E}">
        <p14:creationId xmlns:p14="http://schemas.microsoft.com/office/powerpoint/2010/main" val="405541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Analytics in higher education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44" y="1225368"/>
            <a:ext cx="9013371" cy="5500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121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analytics?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Understanding student demographics and behaviors</a:t>
            </a:r>
          </a:p>
          <a:p>
            <a:r>
              <a:rPr lang="en-US" dirty="0" smtClean="0"/>
              <a:t>Optimizing use of resources</a:t>
            </a:r>
          </a:p>
          <a:p>
            <a:r>
              <a:rPr lang="en-US" dirty="0" smtClean="0"/>
              <a:t>Recruiting students</a:t>
            </a:r>
          </a:p>
          <a:p>
            <a:r>
              <a:rPr lang="en-US" dirty="0" smtClean="0"/>
              <a:t>Helping students learn more effectively/graduate</a:t>
            </a:r>
          </a:p>
          <a:p>
            <a:r>
              <a:rPr lang="en-US" dirty="0" smtClean="0"/>
              <a:t>Creating data transparency</a:t>
            </a:r>
          </a:p>
          <a:p>
            <a:r>
              <a:rPr lang="en-US" dirty="0" smtClean="0"/>
              <a:t>Demonstrating the institution’s effectiveness/efficiency</a:t>
            </a:r>
          </a:p>
          <a:p>
            <a:r>
              <a:rPr lang="en-US" dirty="0" smtClean="0"/>
              <a:t>Improving administrative services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Top perceived benefits of utilizing predictive analytics in higher education, according to a nation-wide focus group of IT and IR professionals.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50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854" y="382385"/>
            <a:ext cx="10680346" cy="1492132"/>
          </a:xfrm>
        </p:spPr>
        <p:txBody>
          <a:bodyPr/>
          <a:lstStyle/>
          <a:p>
            <a:r>
              <a:rPr lang="en-US" dirty="0" smtClean="0"/>
              <a:t>Isn’t </a:t>
            </a:r>
            <a:r>
              <a:rPr lang="en-US" dirty="0"/>
              <a:t>this just another initiative?!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Implemented efficiently, analytics can be a tool that helps address existing initiatives with better outcomes</a:t>
            </a:r>
          </a:p>
          <a:p>
            <a:r>
              <a:rPr lang="en-US" sz="3200" dirty="0" smtClean="0"/>
              <a:t>Investing in analytics now and creating an institutional data culture of performance (instead of a culture of reporting) will have significant returns in achieving future goals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1290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169</TotalTime>
  <Words>403</Words>
  <Application>Microsoft Office PowerPoint</Application>
  <PresentationFormat>Widescreen</PresentationFormat>
  <Paragraphs>59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Gill Sans MT</vt:lpstr>
      <vt:lpstr>Impact</vt:lpstr>
      <vt:lpstr>Badge</vt:lpstr>
      <vt:lpstr>Analytics @ Pscc</vt:lpstr>
      <vt:lpstr>THE MOTIVATION FOR TODAY</vt:lpstr>
      <vt:lpstr>PowerPoint Presentation</vt:lpstr>
      <vt:lpstr>What is predictive analytics?</vt:lpstr>
      <vt:lpstr>have YOU EVER...?</vt:lpstr>
      <vt:lpstr>WHAT IS ANALYTICS?</vt:lpstr>
      <vt:lpstr>Analytics in higher education</vt:lpstr>
      <vt:lpstr>Why analytics?</vt:lpstr>
      <vt:lpstr>Isn’t this just another initiative?!</vt:lpstr>
      <vt:lpstr>HOW CAN we get started?</vt:lpstr>
      <vt:lpstr>About Trajectory Analytics</vt:lpstr>
      <vt:lpstr>PowerPoint Presentation</vt:lpstr>
      <vt:lpstr>PowerPoint Presentation</vt:lpstr>
      <vt:lpstr>PowerPoint Presentation</vt:lpstr>
      <vt:lpstr>PowerPoint Presentation</vt:lpstr>
      <vt:lpstr>tbr trajectory analytics report</vt:lpstr>
      <vt:lpstr>Analytics Dream Team: Cross-Institution Involvement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@ Pscc</dc:title>
  <dc:creator>Mosby, Brittany L</dc:creator>
  <cp:lastModifiedBy>Mosby, Brittany L</cp:lastModifiedBy>
  <cp:revision>59</cp:revision>
  <dcterms:modified xsi:type="dcterms:W3CDTF">2015-11-17T18:49:38Z</dcterms:modified>
</cp:coreProperties>
</file>