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36" r:id="rId2"/>
  </p:sldMasterIdLst>
  <p:notesMasterIdLst>
    <p:notesMasterId r:id="rId24"/>
  </p:notesMasterIdLst>
  <p:handoutMasterIdLst>
    <p:handoutMasterId r:id="rId25"/>
  </p:handoutMasterIdLst>
  <p:sldIdLst>
    <p:sldId id="264" r:id="rId3"/>
    <p:sldId id="285" r:id="rId4"/>
    <p:sldId id="283" r:id="rId5"/>
    <p:sldId id="311" r:id="rId6"/>
    <p:sldId id="298" r:id="rId7"/>
    <p:sldId id="284" r:id="rId8"/>
    <p:sldId id="310" r:id="rId9"/>
    <p:sldId id="299" r:id="rId10"/>
    <p:sldId id="300" r:id="rId11"/>
    <p:sldId id="314" r:id="rId12"/>
    <p:sldId id="303" r:id="rId13"/>
    <p:sldId id="312" r:id="rId14"/>
    <p:sldId id="301" r:id="rId15"/>
    <p:sldId id="302" r:id="rId16"/>
    <p:sldId id="304" r:id="rId17"/>
    <p:sldId id="315" r:id="rId18"/>
    <p:sldId id="295" r:id="rId19"/>
    <p:sldId id="307" r:id="rId20"/>
    <p:sldId id="308" r:id="rId21"/>
    <p:sldId id="309" r:id="rId22"/>
    <p:sldId id="313"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88" d="100"/>
          <a:sy n="88" d="100"/>
        </p:scale>
        <p:origin x="494" y="53"/>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97546-C9CE-4999-B412-AB65A10EF47A}" type="doc">
      <dgm:prSet loTypeId="urn:microsoft.com/office/officeart/2005/8/layout/arrow5" loCatId="relationship" qsTypeId="urn:microsoft.com/office/officeart/2005/8/quickstyle/simple5" qsCatId="simple" csTypeId="urn:microsoft.com/office/officeart/2005/8/colors/colorful5" csCatId="colorful" phldr="1"/>
      <dgm:spPr/>
      <dgm:t>
        <a:bodyPr/>
        <a:lstStyle/>
        <a:p>
          <a:endParaRPr lang="en-US"/>
        </a:p>
      </dgm:t>
    </dgm:pt>
    <dgm:pt modelId="{01142071-7D7A-4402-8F25-FC4927CB1509}">
      <dgm:prSet phldrT="[Text]"/>
      <dgm:spPr/>
      <dgm:t>
        <a:bodyPr/>
        <a:lstStyle/>
        <a:p>
          <a:r>
            <a:rPr lang="en-US" dirty="0"/>
            <a:t>A fixed mindset is not an inherently “wrong” way of thinking.  People who have a fixed mindset are not necessarily low achievers.</a:t>
          </a:r>
        </a:p>
      </dgm:t>
    </dgm:pt>
    <dgm:pt modelId="{D0C5E9B2-F396-4C57-879B-2B7129855B4B}" type="parTrans" cxnId="{0FFCF00F-487F-4F2F-950F-ED598481CFBD}">
      <dgm:prSet/>
      <dgm:spPr/>
      <dgm:t>
        <a:bodyPr/>
        <a:lstStyle/>
        <a:p>
          <a:endParaRPr lang="en-US"/>
        </a:p>
      </dgm:t>
    </dgm:pt>
    <dgm:pt modelId="{5E6ECB5F-9B43-4A18-A116-7780B0963868}" type="sibTrans" cxnId="{0FFCF00F-487F-4F2F-950F-ED598481CFBD}">
      <dgm:prSet/>
      <dgm:spPr/>
      <dgm:t>
        <a:bodyPr/>
        <a:lstStyle/>
        <a:p>
          <a:endParaRPr lang="en-US"/>
        </a:p>
      </dgm:t>
    </dgm:pt>
    <dgm:pt modelId="{B4FAD724-63F0-49B4-89F0-323E675F2DAB}">
      <dgm:prSet phldrT="[Text]" custT="1"/>
      <dgm:spPr/>
      <dgm:t>
        <a:bodyPr/>
        <a:lstStyle/>
        <a:p>
          <a:r>
            <a:rPr lang="en-US" sz="2000" b="1" dirty="0"/>
            <a:t>However, in a classroom setting, a </a:t>
          </a:r>
          <a:r>
            <a:rPr lang="en-US" sz="2000" b="1" u="sng" dirty="0"/>
            <a:t>growth mindset can lead to deeper learning</a:t>
          </a:r>
          <a:r>
            <a:rPr lang="en-US" sz="2000" b="1" dirty="0"/>
            <a:t> and more meaningful connections to course content.</a:t>
          </a:r>
        </a:p>
      </dgm:t>
    </dgm:pt>
    <dgm:pt modelId="{4A6D6376-9968-4C13-9B52-2A9DCBC4859F}" type="parTrans" cxnId="{A814EA7C-2283-4F59-8C4F-217C535FF3BE}">
      <dgm:prSet/>
      <dgm:spPr/>
      <dgm:t>
        <a:bodyPr/>
        <a:lstStyle/>
        <a:p>
          <a:endParaRPr lang="en-US"/>
        </a:p>
      </dgm:t>
    </dgm:pt>
    <dgm:pt modelId="{AB464390-E5B9-4F3D-BA72-BEB599DFE202}" type="sibTrans" cxnId="{A814EA7C-2283-4F59-8C4F-217C535FF3BE}">
      <dgm:prSet/>
      <dgm:spPr/>
      <dgm:t>
        <a:bodyPr/>
        <a:lstStyle/>
        <a:p>
          <a:endParaRPr lang="en-US"/>
        </a:p>
      </dgm:t>
    </dgm:pt>
    <dgm:pt modelId="{A9E20943-DEAC-404F-8B0D-CEB6AD38B0FE}" type="pres">
      <dgm:prSet presAssocID="{84797546-C9CE-4999-B412-AB65A10EF47A}" presName="diagram" presStyleCnt="0">
        <dgm:presLayoutVars>
          <dgm:dir/>
          <dgm:resizeHandles val="exact"/>
        </dgm:presLayoutVars>
      </dgm:prSet>
      <dgm:spPr/>
    </dgm:pt>
    <dgm:pt modelId="{D75CF7E1-916C-4FCC-A7B6-AAEB738E660B}" type="pres">
      <dgm:prSet presAssocID="{01142071-7D7A-4402-8F25-FC4927CB1509}" presName="arrow" presStyleLbl="node1" presStyleIdx="0" presStyleCnt="2">
        <dgm:presLayoutVars>
          <dgm:bulletEnabled val="1"/>
        </dgm:presLayoutVars>
      </dgm:prSet>
      <dgm:spPr/>
    </dgm:pt>
    <dgm:pt modelId="{63927310-2F79-4424-9792-6639F01A0ABB}" type="pres">
      <dgm:prSet presAssocID="{B4FAD724-63F0-49B4-89F0-323E675F2DAB}" presName="arrow" presStyleLbl="node1" presStyleIdx="1" presStyleCnt="2">
        <dgm:presLayoutVars>
          <dgm:bulletEnabled val="1"/>
        </dgm:presLayoutVars>
      </dgm:prSet>
      <dgm:spPr/>
    </dgm:pt>
  </dgm:ptLst>
  <dgm:cxnLst>
    <dgm:cxn modelId="{DE1FABC7-4818-49C8-9E30-BCB800D92D0B}" type="presOf" srcId="{84797546-C9CE-4999-B412-AB65A10EF47A}" destId="{A9E20943-DEAC-404F-8B0D-CEB6AD38B0FE}" srcOrd="0" destOrd="0" presId="urn:microsoft.com/office/officeart/2005/8/layout/arrow5"/>
    <dgm:cxn modelId="{9555C363-3126-47BB-AB12-6AAD59440ED2}" type="presOf" srcId="{B4FAD724-63F0-49B4-89F0-323E675F2DAB}" destId="{63927310-2F79-4424-9792-6639F01A0ABB}" srcOrd="0" destOrd="0" presId="urn:microsoft.com/office/officeart/2005/8/layout/arrow5"/>
    <dgm:cxn modelId="{909A9D88-A07D-4EC4-ACE4-27FB7D31852C}" type="presOf" srcId="{01142071-7D7A-4402-8F25-FC4927CB1509}" destId="{D75CF7E1-916C-4FCC-A7B6-AAEB738E660B}" srcOrd="0" destOrd="0" presId="urn:microsoft.com/office/officeart/2005/8/layout/arrow5"/>
    <dgm:cxn modelId="{A814EA7C-2283-4F59-8C4F-217C535FF3BE}" srcId="{84797546-C9CE-4999-B412-AB65A10EF47A}" destId="{B4FAD724-63F0-49B4-89F0-323E675F2DAB}" srcOrd="1" destOrd="0" parTransId="{4A6D6376-9968-4C13-9B52-2A9DCBC4859F}" sibTransId="{AB464390-E5B9-4F3D-BA72-BEB599DFE202}"/>
    <dgm:cxn modelId="{0FFCF00F-487F-4F2F-950F-ED598481CFBD}" srcId="{84797546-C9CE-4999-B412-AB65A10EF47A}" destId="{01142071-7D7A-4402-8F25-FC4927CB1509}" srcOrd="0" destOrd="0" parTransId="{D0C5E9B2-F396-4C57-879B-2B7129855B4B}" sibTransId="{5E6ECB5F-9B43-4A18-A116-7780B0963868}"/>
    <dgm:cxn modelId="{0E1CD6A1-2108-466D-810A-859F7B6CF81C}" type="presParOf" srcId="{A9E20943-DEAC-404F-8B0D-CEB6AD38B0FE}" destId="{D75CF7E1-916C-4FCC-A7B6-AAEB738E660B}" srcOrd="0" destOrd="0" presId="urn:microsoft.com/office/officeart/2005/8/layout/arrow5"/>
    <dgm:cxn modelId="{0EF99E74-B461-44B5-A252-0F8F8E380FE2}" type="presParOf" srcId="{A9E20943-DEAC-404F-8B0D-CEB6AD38B0FE}" destId="{63927310-2F79-4424-9792-6639F01A0ABB}"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496DCC-4FCB-4726-9566-59D53AF40405}"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en-US"/>
        </a:p>
      </dgm:t>
    </dgm:pt>
    <dgm:pt modelId="{56241A93-6180-422E-8C40-004D7A4EADD4}">
      <dgm:prSet phldrT="[Text]"/>
      <dgm:spPr/>
      <dgm:t>
        <a:bodyPr/>
        <a:lstStyle/>
        <a:p>
          <a:r>
            <a:rPr lang="en-US" dirty="0"/>
            <a:t>Productive Persistence</a:t>
          </a:r>
        </a:p>
      </dgm:t>
    </dgm:pt>
    <dgm:pt modelId="{C9A25F9F-8E4E-4029-9031-5CAEE7A43F40}" type="parTrans" cxnId="{61DE39DF-FDE3-4D45-A71E-59A48EE7F89E}">
      <dgm:prSet/>
      <dgm:spPr/>
      <dgm:t>
        <a:bodyPr/>
        <a:lstStyle/>
        <a:p>
          <a:endParaRPr lang="en-US"/>
        </a:p>
      </dgm:t>
    </dgm:pt>
    <dgm:pt modelId="{8ABC44B6-19D9-46ED-9B01-534D3BAFAA26}" type="sibTrans" cxnId="{61DE39DF-FDE3-4D45-A71E-59A48EE7F89E}">
      <dgm:prSet/>
      <dgm:spPr/>
      <dgm:t>
        <a:bodyPr/>
        <a:lstStyle/>
        <a:p>
          <a:endParaRPr lang="en-US"/>
        </a:p>
      </dgm:t>
    </dgm:pt>
    <dgm:pt modelId="{2660AABD-2DAC-4D24-A753-701A47EA1E80}">
      <dgm:prSet phldrT="[Text]"/>
      <dgm:spPr/>
      <dgm:t>
        <a:bodyPr/>
        <a:lstStyle/>
        <a:p>
          <a:r>
            <a:rPr lang="en-US" dirty="0"/>
            <a:t>Believe they are capable of learning the material</a:t>
          </a:r>
        </a:p>
      </dgm:t>
    </dgm:pt>
    <dgm:pt modelId="{94A9449F-5668-4483-AF87-152593B095BF}" type="parTrans" cxnId="{4109392C-155D-4089-A455-EAEADBB9880D}">
      <dgm:prSet/>
      <dgm:spPr/>
      <dgm:t>
        <a:bodyPr/>
        <a:lstStyle/>
        <a:p>
          <a:endParaRPr lang="en-US"/>
        </a:p>
      </dgm:t>
    </dgm:pt>
    <dgm:pt modelId="{3281FD1F-6606-4660-B9BE-393F95A29A1C}" type="sibTrans" cxnId="{4109392C-155D-4089-A455-EAEADBB9880D}">
      <dgm:prSet/>
      <dgm:spPr/>
      <dgm:t>
        <a:bodyPr/>
        <a:lstStyle/>
        <a:p>
          <a:endParaRPr lang="en-US"/>
        </a:p>
      </dgm:t>
    </dgm:pt>
    <dgm:pt modelId="{2488B0DF-1C4E-4A12-8B4F-625C22E9A82D}">
      <dgm:prSet phldrT="[Text]"/>
      <dgm:spPr/>
      <dgm:t>
        <a:bodyPr/>
        <a:lstStyle/>
        <a:p>
          <a:r>
            <a:rPr lang="en-US" dirty="0"/>
            <a:t>Feel a sense of belonging and connectedness at their institution</a:t>
          </a:r>
        </a:p>
      </dgm:t>
    </dgm:pt>
    <dgm:pt modelId="{EDC4D4C4-8365-4FB7-8BCE-52E57B9700F1}" type="parTrans" cxnId="{C3FE2A9D-A2D9-4B26-A945-508054CE3DDF}">
      <dgm:prSet/>
      <dgm:spPr/>
      <dgm:t>
        <a:bodyPr/>
        <a:lstStyle/>
        <a:p>
          <a:endParaRPr lang="en-US"/>
        </a:p>
      </dgm:t>
    </dgm:pt>
    <dgm:pt modelId="{71B37139-BB1B-4BFF-B731-A2EB01D4DBB1}" type="sibTrans" cxnId="{C3FE2A9D-A2D9-4B26-A945-508054CE3DDF}">
      <dgm:prSet/>
      <dgm:spPr/>
      <dgm:t>
        <a:bodyPr/>
        <a:lstStyle/>
        <a:p>
          <a:endParaRPr lang="en-US"/>
        </a:p>
      </dgm:t>
    </dgm:pt>
    <dgm:pt modelId="{EF04384C-0FB0-4C1D-A146-7C6D55C5E90B}">
      <dgm:prSet phldrT="[Text]"/>
      <dgm:spPr/>
      <dgm:t>
        <a:bodyPr/>
        <a:lstStyle/>
        <a:p>
          <a:r>
            <a:rPr lang="en-US" dirty="0"/>
            <a:t>Believe their coursework has value</a:t>
          </a:r>
        </a:p>
      </dgm:t>
    </dgm:pt>
    <dgm:pt modelId="{84B73516-8B07-4D1F-AFA3-8A1B0DF06E2C}" type="parTrans" cxnId="{0B625C50-3D80-43C3-BC33-D5DF9D4DC225}">
      <dgm:prSet/>
      <dgm:spPr/>
      <dgm:t>
        <a:bodyPr/>
        <a:lstStyle/>
        <a:p>
          <a:endParaRPr lang="en-US"/>
        </a:p>
      </dgm:t>
    </dgm:pt>
    <dgm:pt modelId="{B4400AF8-AA70-43F9-B551-698C30DAD876}" type="sibTrans" cxnId="{0B625C50-3D80-43C3-BC33-D5DF9D4DC225}">
      <dgm:prSet/>
      <dgm:spPr/>
      <dgm:t>
        <a:bodyPr/>
        <a:lstStyle/>
        <a:p>
          <a:endParaRPr lang="en-US"/>
        </a:p>
      </dgm:t>
    </dgm:pt>
    <dgm:pt modelId="{44C7CD89-7F27-4950-B3D1-9385EABF6CFE}">
      <dgm:prSet phldrT="[Text]"/>
      <dgm:spPr/>
      <dgm:t>
        <a:bodyPr/>
        <a:lstStyle/>
        <a:p>
          <a:r>
            <a:rPr lang="en-US" dirty="0"/>
            <a:t>Believe they have the skills, habits, and know-how to succeed</a:t>
          </a:r>
        </a:p>
      </dgm:t>
    </dgm:pt>
    <dgm:pt modelId="{CFC5EB1C-BA73-4FD9-9EC6-D8BCC7552B16}" type="parTrans" cxnId="{66021AF7-1129-4BD5-AFD3-C1AC937AC535}">
      <dgm:prSet/>
      <dgm:spPr/>
      <dgm:t>
        <a:bodyPr/>
        <a:lstStyle/>
        <a:p>
          <a:endParaRPr lang="en-US"/>
        </a:p>
      </dgm:t>
    </dgm:pt>
    <dgm:pt modelId="{82ECC7E1-8495-4FF3-98F2-11E311D890C6}" type="sibTrans" cxnId="{66021AF7-1129-4BD5-AFD3-C1AC937AC535}">
      <dgm:prSet/>
      <dgm:spPr/>
      <dgm:t>
        <a:bodyPr/>
        <a:lstStyle/>
        <a:p>
          <a:endParaRPr lang="en-US"/>
        </a:p>
      </dgm:t>
    </dgm:pt>
    <dgm:pt modelId="{6D1DDEE0-2B7E-43CD-BA7E-83E95C93D454}" type="pres">
      <dgm:prSet presAssocID="{9C496DCC-4FCB-4726-9566-59D53AF40405}" presName="cycle" presStyleCnt="0">
        <dgm:presLayoutVars>
          <dgm:chMax val="1"/>
          <dgm:dir/>
          <dgm:animLvl val="ctr"/>
          <dgm:resizeHandles val="exact"/>
        </dgm:presLayoutVars>
      </dgm:prSet>
      <dgm:spPr/>
    </dgm:pt>
    <dgm:pt modelId="{C0DE3EA9-4FD1-4ABE-84B7-4FC190B36DB4}" type="pres">
      <dgm:prSet presAssocID="{56241A93-6180-422E-8C40-004D7A4EADD4}" presName="centerShape" presStyleLbl="node0" presStyleIdx="0" presStyleCnt="1"/>
      <dgm:spPr/>
    </dgm:pt>
    <dgm:pt modelId="{BEAAF1AD-560D-4372-8826-F1DEBCEC0545}" type="pres">
      <dgm:prSet presAssocID="{94A9449F-5668-4483-AF87-152593B095BF}" presName="parTrans" presStyleLbl="bgSibTrans2D1" presStyleIdx="0" presStyleCnt="4"/>
      <dgm:spPr/>
    </dgm:pt>
    <dgm:pt modelId="{E6865797-4CD3-43EB-AAB4-3D7755121E12}" type="pres">
      <dgm:prSet presAssocID="{2660AABD-2DAC-4D24-A753-701A47EA1E80}" presName="node" presStyleLbl="node1" presStyleIdx="0" presStyleCnt="4">
        <dgm:presLayoutVars>
          <dgm:bulletEnabled val="1"/>
        </dgm:presLayoutVars>
      </dgm:prSet>
      <dgm:spPr/>
    </dgm:pt>
    <dgm:pt modelId="{F1CBD04F-5C83-48BD-BF5E-183D2452BF8D}" type="pres">
      <dgm:prSet presAssocID="{EDC4D4C4-8365-4FB7-8BCE-52E57B9700F1}" presName="parTrans" presStyleLbl="bgSibTrans2D1" presStyleIdx="1" presStyleCnt="4"/>
      <dgm:spPr/>
    </dgm:pt>
    <dgm:pt modelId="{B9B1D3DF-F4FA-48AE-8246-551E8651320E}" type="pres">
      <dgm:prSet presAssocID="{2488B0DF-1C4E-4A12-8B4F-625C22E9A82D}" presName="node" presStyleLbl="node1" presStyleIdx="1" presStyleCnt="4">
        <dgm:presLayoutVars>
          <dgm:bulletEnabled val="1"/>
        </dgm:presLayoutVars>
      </dgm:prSet>
      <dgm:spPr/>
    </dgm:pt>
    <dgm:pt modelId="{B2263C95-C8ED-45D5-A87D-07E3BBF53566}" type="pres">
      <dgm:prSet presAssocID="{84B73516-8B07-4D1F-AFA3-8A1B0DF06E2C}" presName="parTrans" presStyleLbl="bgSibTrans2D1" presStyleIdx="2" presStyleCnt="4"/>
      <dgm:spPr/>
    </dgm:pt>
    <dgm:pt modelId="{E108DB2B-5DF6-4440-94B3-0CA50AA79B3E}" type="pres">
      <dgm:prSet presAssocID="{EF04384C-0FB0-4C1D-A146-7C6D55C5E90B}" presName="node" presStyleLbl="node1" presStyleIdx="2" presStyleCnt="4">
        <dgm:presLayoutVars>
          <dgm:bulletEnabled val="1"/>
        </dgm:presLayoutVars>
      </dgm:prSet>
      <dgm:spPr/>
    </dgm:pt>
    <dgm:pt modelId="{6663105C-8EDD-4DA4-9EEB-4B4A4D8B800B}" type="pres">
      <dgm:prSet presAssocID="{CFC5EB1C-BA73-4FD9-9EC6-D8BCC7552B16}" presName="parTrans" presStyleLbl="bgSibTrans2D1" presStyleIdx="3" presStyleCnt="4"/>
      <dgm:spPr/>
    </dgm:pt>
    <dgm:pt modelId="{4F0C927E-B8AB-4393-8EFE-EB82B3236E88}" type="pres">
      <dgm:prSet presAssocID="{44C7CD89-7F27-4950-B3D1-9385EABF6CFE}" presName="node" presStyleLbl="node1" presStyleIdx="3" presStyleCnt="4">
        <dgm:presLayoutVars>
          <dgm:bulletEnabled val="1"/>
        </dgm:presLayoutVars>
      </dgm:prSet>
      <dgm:spPr/>
    </dgm:pt>
  </dgm:ptLst>
  <dgm:cxnLst>
    <dgm:cxn modelId="{C782972A-6853-4442-8D8E-219777B964B3}" type="presOf" srcId="{EF04384C-0FB0-4C1D-A146-7C6D55C5E90B}" destId="{E108DB2B-5DF6-4440-94B3-0CA50AA79B3E}" srcOrd="0" destOrd="0" presId="urn:microsoft.com/office/officeart/2005/8/layout/radial4"/>
    <dgm:cxn modelId="{C3FE2A9D-A2D9-4B26-A945-508054CE3DDF}" srcId="{56241A93-6180-422E-8C40-004D7A4EADD4}" destId="{2488B0DF-1C4E-4A12-8B4F-625C22E9A82D}" srcOrd="1" destOrd="0" parTransId="{EDC4D4C4-8365-4FB7-8BCE-52E57B9700F1}" sibTransId="{71B37139-BB1B-4BFF-B731-A2EB01D4DBB1}"/>
    <dgm:cxn modelId="{B8C9B455-2317-470F-98E3-F4C7A61C64C3}" type="presOf" srcId="{9C496DCC-4FCB-4726-9566-59D53AF40405}" destId="{6D1DDEE0-2B7E-43CD-BA7E-83E95C93D454}" srcOrd="0" destOrd="0" presId="urn:microsoft.com/office/officeart/2005/8/layout/radial4"/>
    <dgm:cxn modelId="{4109392C-155D-4089-A455-EAEADBB9880D}" srcId="{56241A93-6180-422E-8C40-004D7A4EADD4}" destId="{2660AABD-2DAC-4D24-A753-701A47EA1E80}" srcOrd="0" destOrd="0" parTransId="{94A9449F-5668-4483-AF87-152593B095BF}" sibTransId="{3281FD1F-6606-4660-B9BE-393F95A29A1C}"/>
    <dgm:cxn modelId="{61DE39DF-FDE3-4D45-A71E-59A48EE7F89E}" srcId="{9C496DCC-4FCB-4726-9566-59D53AF40405}" destId="{56241A93-6180-422E-8C40-004D7A4EADD4}" srcOrd="0" destOrd="0" parTransId="{C9A25F9F-8E4E-4029-9031-5CAEE7A43F40}" sibTransId="{8ABC44B6-19D9-46ED-9B01-534D3BAFAA26}"/>
    <dgm:cxn modelId="{B8B51773-3849-43F1-9EAD-F2A8993F42D1}" type="presOf" srcId="{2660AABD-2DAC-4D24-A753-701A47EA1E80}" destId="{E6865797-4CD3-43EB-AAB4-3D7755121E12}" srcOrd="0" destOrd="0" presId="urn:microsoft.com/office/officeart/2005/8/layout/radial4"/>
    <dgm:cxn modelId="{7D9506FF-34F9-451F-B8C7-E712AA46238A}" type="presOf" srcId="{56241A93-6180-422E-8C40-004D7A4EADD4}" destId="{C0DE3EA9-4FD1-4ABE-84B7-4FC190B36DB4}" srcOrd="0" destOrd="0" presId="urn:microsoft.com/office/officeart/2005/8/layout/radial4"/>
    <dgm:cxn modelId="{ED1E81C7-1649-43C3-B9CC-1B6CAE100081}" type="presOf" srcId="{44C7CD89-7F27-4950-B3D1-9385EABF6CFE}" destId="{4F0C927E-B8AB-4393-8EFE-EB82B3236E88}" srcOrd="0" destOrd="0" presId="urn:microsoft.com/office/officeart/2005/8/layout/radial4"/>
    <dgm:cxn modelId="{1BF30A8B-DF05-4F2D-BE17-6FF1219B77DC}" type="presOf" srcId="{84B73516-8B07-4D1F-AFA3-8A1B0DF06E2C}" destId="{B2263C95-C8ED-45D5-A87D-07E3BBF53566}" srcOrd="0" destOrd="0" presId="urn:microsoft.com/office/officeart/2005/8/layout/radial4"/>
    <dgm:cxn modelId="{600651EB-0A64-4597-872F-0370A42F9BD0}" type="presOf" srcId="{94A9449F-5668-4483-AF87-152593B095BF}" destId="{BEAAF1AD-560D-4372-8826-F1DEBCEC0545}" srcOrd="0" destOrd="0" presId="urn:microsoft.com/office/officeart/2005/8/layout/radial4"/>
    <dgm:cxn modelId="{0B625C50-3D80-43C3-BC33-D5DF9D4DC225}" srcId="{56241A93-6180-422E-8C40-004D7A4EADD4}" destId="{EF04384C-0FB0-4C1D-A146-7C6D55C5E90B}" srcOrd="2" destOrd="0" parTransId="{84B73516-8B07-4D1F-AFA3-8A1B0DF06E2C}" sibTransId="{B4400AF8-AA70-43F9-B551-698C30DAD876}"/>
    <dgm:cxn modelId="{66021AF7-1129-4BD5-AFD3-C1AC937AC535}" srcId="{56241A93-6180-422E-8C40-004D7A4EADD4}" destId="{44C7CD89-7F27-4950-B3D1-9385EABF6CFE}" srcOrd="3" destOrd="0" parTransId="{CFC5EB1C-BA73-4FD9-9EC6-D8BCC7552B16}" sibTransId="{82ECC7E1-8495-4FF3-98F2-11E311D890C6}"/>
    <dgm:cxn modelId="{52121084-0F94-427E-BEBB-E71F89429A74}" type="presOf" srcId="{CFC5EB1C-BA73-4FD9-9EC6-D8BCC7552B16}" destId="{6663105C-8EDD-4DA4-9EEB-4B4A4D8B800B}" srcOrd="0" destOrd="0" presId="urn:microsoft.com/office/officeart/2005/8/layout/radial4"/>
    <dgm:cxn modelId="{FB0FB3BF-8A54-4ADF-9FFE-03143E6C687D}" type="presOf" srcId="{EDC4D4C4-8365-4FB7-8BCE-52E57B9700F1}" destId="{F1CBD04F-5C83-48BD-BF5E-183D2452BF8D}" srcOrd="0" destOrd="0" presId="urn:microsoft.com/office/officeart/2005/8/layout/radial4"/>
    <dgm:cxn modelId="{13B21FE4-D38F-4342-8BF3-015C4FE5E9BF}" type="presOf" srcId="{2488B0DF-1C4E-4A12-8B4F-625C22E9A82D}" destId="{B9B1D3DF-F4FA-48AE-8246-551E8651320E}" srcOrd="0" destOrd="0" presId="urn:microsoft.com/office/officeart/2005/8/layout/radial4"/>
    <dgm:cxn modelId="{E2252DBD-74B8-48BA-BFE4-1CAE7BF5AA94}" type="presParOf" srcId="{6D1DDEE0-2B7E-43CD-BA7E-83E95C93D454}" destId="{C0DE3EA9-4FD1-4ABE-84B7-4FC190B36DB4}" srcOrd="0" destOrd="0" presId="urn:microsoft.com/office/officeart/2005/8/layout/radial4"/>
    <dgm:cxn modelId="{DC4F3172-17B8-4763-B58F-F1AD5DF0D76B}" type="presParOf" srcId="{6D1DDEE0-2B7E-43CD-BA7E-83E95C93D454}" destId="{BEAAF1AD-560D-4372-8826-F1DEBCEC0545}" srcOrd="1" destOrd="0" presId="urn:microsoft.com/office/officeart/2005/8/layout/radial4"/>
    <dgm:cxn modelId="{D1191528-6755-478D-B78C-6CE99C311BA1}" type="presParOf" srcId="{6D1DDEE0-2B7E-43CD-BA7E-83E95C93D454}" destId="{E6865797-4CD3-43EB-AAB4-3D7755121E12}" srcOrd="2" destOrd="0" presId="urn:microsoft.com/office/officeart/2005/8/layout/radial4"/>
    <dgm:cxn modelId="{186C1DD7-ECE7-4F91-8663-EEE7070E9F63}" type="presParOf" srcId="{6D1DDEE0-2B7E-43CD-BA7E-83E95C93D454}" destId="{F1CBD04F-5C83-48BD-BF5E-183D2452BF8D}" srcOrd="3" destOrd="0" presId="urn:microsoft.com/office/officeart/2005/8/layout/radial4"/>
    <dgm:cxn modelId="{A26566B8-AB7D-4254-9AF7-6B53E1CC06D6}" type="presParOf" srcId="{6D1DDEE0-2B7E-43CD-BA7E-83E95C93D454}" destId="{B9B1D3DF-F4FA-48AE-8246-551E8651320E}" srcOrd="4" destOrd="0" presId="urn:microsoft.com/office/officeart/2005/8/layout/radial4"/>
    <dgm:cxn modelId="{F0E7A74A-5450-4103-8A11-A9B0B0EF6468}" type="presParOf" srcId="{6D1DDEE0-2B7E-43CD-BA7E-83E95C93D454}" destId="{B2263C95-C8ED-45D5-A87D-07E3BBF53566}" srcOrd="5" destOrd="0" presId="urn:microsoft.com/office/officeart/2005/8/layout/radial4"/>
    <dgm:cxn modelId="{F251752A-2354-49E7-B327-F09ABACBAA09}" type="presParOf" srcId="{6D1DDEE0-2B7E-43CD-BA7E-83E95C93D454}" destId="{E108DB2B-5DF6-4440-94B3-0CA50AA79B3E}" srcOrd="6" destOrd="0" presId="urn:microsoft.com/office/officeart/2005/8/layout/radial4"/>
    <dgm:cxn modelId="{2C81C254-4FC3-4965-A748-57ABAFD67CA6}" type="presParOf" srcId="{6D1DDEE0-2B7E-43CD-BA7E-83E95C93D454}" destId="{6663105C-8EDD-4DA4-9EEB-4B4A4D8B800B}" srcOrd="7" destOrd="0" presId="urn:microsoft.com/office/officeart/2005/8/layout/radial4"/>
    <dgm:cxn modelId="{C78BE6C9-921C-4091-9D8A-B057374BD157}" type="presParOf" srcId="{6D1DDEE0-2B7E-43CD-BA7E-83E95C93D454}" destId="{4F0C927E-B8AB-4393-8EFE-EB82B3236E88}"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CF7E1-916C-4FCC-A7B6-AAEB738E660B}">
      <dsp:nvSpPr>
        <dsp:cNvPr id="0" name=""/>
        <dsp:cNvSpPr/>
      </dsp:nvSpPr>
      <dsp:spPr>
        <a:xfrm rot="16200000">
          <a:off x="847" y="81931"/>
          <a:ext cx="4187475" cy="4187475"/>
        </a:xfrm>
        <a:prstGeom prst="downArrow">
          <a:avLst>
            <a:gd name="adj1" fmla="val 50000"/>
            <a:gd name="adj2" fmla="val 35000"/>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 fixed mindset is not an inherently “wrong” way of thinking.  People who have a fixed mindset are not necessarily low achievers.</a:t>
          </a:r>
        </a:p>
      </dsp:txBody>
      <dsp:txXfrm rot="5400000">
        <a:off x="847" y="1128800"/>
        <a:ext cx="3454667" cy="2093737"/>
      </dsp:txXfrm>
    </dsp:sp>
    <dsp:sp modelId="{63927310-2F79-4424-9792-6639F01A0ABB}">
      <dsp:nvSpPr>
        <dsp:cNvPr id="0" name=""/>
        <dsp:cNvSpPr/>
      </dsp:nvSpPr>
      <dsp:spPr>
        <a:xfrm rot="5400000">
          <a:off x="4404813" y="81931"/>
          <a:ext cx="4187475" cy="4187475"/>
        </a:xfrm>
        <a:prstGeom prst="downArrow">
          <a:avLst>
            <a:gd name="adj1" fmla="val 50000"/>
            <a:gd name="adj2" fmla="val 35000"/>
          </a:avLst>
        </a:prstGeom>
        <a:solidFill>
          <a:schemeClr val="accent5">
            <a:hueOff val="-19069156"/>
            <a:satOff val="5029"/>
            <a:lumOff val="2549"/>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19069156"/>
              <a:satOff val="5029"/>
              <a:lumOff val="2549"/>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However, in a classroom setting, a </a:t>
          </a:r>
          <a:r>
            <a:rPr lang="en-US" sz="2000" b="1" u="sng" kern="1200" dirty="0"/>
            <a:t>growth mindset can lead to deeper learning</a:t>
          </a:r>
          <a:r>
            <a:rPr lang="en-US" sz="2000" b="1" kern="1200" dirty="0"/>
            <a:t> and more meaningful connections to course content.</a:t>
          </a:r>
        </a:p>
      </dsp:txBody>
      <dsp:txXfrm rot="-5400000">
        <a:off x="5137621" y="1128800"/>
        <a:ext cx="3454667" cy="209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E3EA9-4FD1-4ABE-84B7-4FC190B36DB4}">
      <dsp:nvSpPr>
        <dsp:cNvPr id="0" name=""/>
        <dsp:cNvSpPr/>
      </dsp:nvSpPr>
      <dsp:spPr>
        <a:xfrm>
          <a:off x="3233923" y="2225099"/>
          <a:ext cx="2125290" cy="2125290"/>
        </a:xfrm>
        <a:prstGeom prst="ellipse">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Productive Persistence</a:t>
          </a:r>
        </a:p>
      </dsp:txBody>
      <dsp:txXfrm>
        <a:off x="3545165" y="2536341"/>
        <a:ext cx="1502806" cy="1502806"/>
      </dsp:txXfrm>
    </dsp:sp>
    <dsp:sp modelId="{BEAAF1AD-560D-4372-8826-F1DEBCEC0545}">
      <dsp:nvSpPr>
        <dsp:cNvPr id="0" name=""/>
        <dsp:cNvSpPr/>
      </dsp:nvSpPr>
      <dsp:spPr>
        <a:xfrm rot="11700000">
          <a:off x="1627364" y="2481470"/>
          <a:ext cx="1580828" cy="605707"/>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865797-4CD3-43EB-AAB4-3D7755121E12}">
      <dsp:nvSpPr>
        <dsp:cNvPr id="0" name=""/>
        <dsp:cNvSpPr/>
      </dsp:nvSpPr>
      <dsp:spPr>
        <a:xfrm>
          <a:off x="644784" y="1772140"/>
          <a:ext cx="2019026" cy="1615221"/>
        </a:xfrm>
        <a:prstGeom prst="roundRect">
          <a:avLst>
            <a:gd name="adj" fmla="val 10000"/>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Believe they are capable of learning the material</a:t>
          </a:r>
        </a:p>
      </dsp:txBody>
      <dsp:txXfrm>
        <a:off x="692092" y="1819448"/>
        <a:ext cx="1924410" cy="1520605"/>
      </dsp:txXfrm>
    </dsp:sp>
    <dsp:sp modelId="{F1CBD04F-5C83-48BD-BF5E-183D2452BF8D}">
      <dsp:nvSpPr>
        <dsp:cNvPr id="0" name=""/>
        <dsp:cNvSpPr/>
      </dsp:nvSpPr>
      <dsp:spPr>
        <a:xfrm rot="14700000">
          <a:off x="2684133" y="1222062"/>
          <a:ext cx="1580828" cy="605707"/>
        </a:xfrm>
        <a:prstGeom prst="leftArrow">
          <a:avLst>
            <a:gd name="adj1" fmla="val 60000"/>
            <a:gd name="adj2" fmla="val 50000"/>
          </a:avLst>
        </a:prstGeom>
        <a:solidFill>
          <a:schemeClr val="accent4">
            <a:hueOff val="6039257"/>
            <a:satOff val="-2677"/>
            <a:lumOff val="-53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B1D3DF-F4FA-48AE-8246-551E8651320E}">
      <dsp:nvSpPr>
        <dsp:cNvPr id="0" name=""/>
        <dsp:cNvSpPr/>
      </dsp:nvSpPr>
      <dsp:spPr>
        <a:xfrm>
          <a:off x="2130991" y="947"/>
          <a:ext cx="2019026" cy="1615221"/>
        </a:xfrm>
        <a:prstGeom prst="roundRect">
          <a:avLst>
            <a:gd name="adj" fmla="val 10000"/>
          </a:avLst>
        </a:prstGeom>
        <a:solidFill>
          <a:schemeClr val="accent4">
            <a:hueOff val="6039257"/>
            <a:satOff val="-2677"/>
            <a:lumOff val="-535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Feel a sense of belonging and connectedness at their institution</a:t>
          </a:r>
        </a:p>
      </dsp:txBody>
      <dsp:txXfrm>
        <a:off x="2178299" y="48255"/>
        <a:ext cx="1924410" cy="1520605"/>
      </dsp:txXfrm>
    </dsp:sp>
    <dsp:sp modelId="{B2263C95-C8ED-45D5-A87D-07E3BBF53566}">
      <dsp:nvSpPr>
        <dsp:cNvPr id="0" name=""/>
        <dsp:cNvSpPr/>
      </dsp:nvSpPr>
      <dsp:spPr>
        <a:xfrm rot="17700000">
          <a:off x="4328174" y="1222062"/>
          <a:ext cx="1580828" cy="605707"/>
        </a:xfrm>
        <a:prstGeom prst="leftArrow">
          <a:avLst>
            <a:gd name="adj1" fmla="val 60000"/>
            <a:gd name="adj2" fmla="val 50000"/>
          </a:avLst>
        </a:prstGeom>
        <a:solidFill>
          <a:schemeClr val="accent4">
            <a:hueOff val="12078514"/>
            <a:satOff val="-5354"/>
            <a:lumOff val="-10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08DB2B-5DF6-4440-94B3-0CA50AA79B3E}">
      <dsp:nvSpPr>
        <dsp:cNvPr id="0" name=""/>
        <dsp:cNvSpPr/>
      </dsp:nvSpPr>
      <dsp:spPr>
        <a:xfrm>
          <a:off x="4443119" y="947"/>
          <a:ext cx="2019026" cy="1615221"/>
        </a:xfrm>
        <a:prstGeom prst="roundRect">
          <a:avLst>
            <a:gd name="adj" fmla="val 10000"/>
          </a:avLst>
        </a:prstGeom>
        <a:solidFill>
          <a:schemeClr val="accent4">
            <a:hueOff val="12078514"/>
            <a:satOff val="-5354"/>
            <a:lumOff val="-10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Believe their coursework has value</a:t>
          </a:r>
        </a:p>
      </dsp:txBody>
      <dsp:txXfrm>
        <a:off x="4490427" y="48255"/>
        <a:ext cx="1924410" cy="1520605"/>
      </dsp:txXfrm>
    </dsp:sp>
    <dsp:sp modelId="{6663105C-8EDD-4DA4-9EEB-4B4A4D8B800B}">
      <dsp:nvSpPr>
        <dsp:cNvPr id="0" name=""/>
        <dsp:cNvSpPr/>
      </dsp:nvSpPr>
      <dsp:spPr>
        <a:xfrm rot="20700000">
          <a:off x="5384943" y="2481470"/>
          <a:ext cx="1580828" cy="605707"/>
        </a:xfrm>
        <a:prstGeom prst="leftArrow">
          <a:avLst>
            <a:gd name="adj1" fmla="val 60000"/>
            <a:gd name="adj2" fmla="val 50000"/>
          </a:avLst>
        </a:prstGeom>
        <a:solidFill>
          <a:schemeClr val="accent4">
            <a:hueOff val="18117770"/>
            <a:satOff val="-8031"/>
            <a:lumOff val="-16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0C927E-B8AB-4393-8EFE-EB82B3236E88}">
      <dsp:nvSpPr>
        <dsp:cNvPr id="0" name=""/>
        <dsp:cNvSpPr/>
      </dsp:nvSpPr>
      <dsp:spPr>
        <a:xfrm>
          <a:off x="5929326" y="1772140"/>
          <a:ext cx="2019026" cy="1615221"/>
        </a:xfrm>
        <a:prstGeom prst="roundRect">
          <a:avLst>
            <a:gd name="adj" fmla="val 10000"/>
          </a:avLst>
        </a:prstGeom>
        <a:solidFill>
          <a:schemeClr val="accent4">
            <a:hueOff val="18117770"/>
            <a:satOff val="-8031"/>
            <a:lumOff val="-1607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Believe they have the skills, habits, and know-how to succeed</a:t>
          </a:r>
        </a:p>
      </dsp:txBody>
      <dsp:txXfrm>
        <a:off x="5976634" y="1819448"/>
        <a:ext cx="1924410" cy="152060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8/14/2016</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8/14/2016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60EA64-D806-43AC-9DF2-F8C432F32B4C}" type="datetimeFigureOut">
              <a:rPr lang="en-US" smtClean="0"/>
              <a:t>8/14/2016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7A6979-0714-4377-B894-6BE4C2D6E202}"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0779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53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49960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030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53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6574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27466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37296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44741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054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8/14/2016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7028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DD204D1-F9BD-4643-8480-6EA41EB484F1}" type="datetimeFigureOut">
              <a:rPr lang="en-US" smtClean="0"/>
              <a:pPr/>
              <a:t>8/14/2016</a:t>
            </a:fld>
            <a:endParaRPr lang="en-US"/>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887849441"/>
      </p:ext>
    </p:extLst>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ELpfYCZa87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brpkjT9m2O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Academic Mindset</a:t>
            </a:r>
          </a:p>
        </p:txBody>
      </p:sp>
      <p:sp>
        <p:nvSpPr>
          <p:cNvPr id="3" name="Subtitle 2"/>
          <p:cNvSpPr>
            <a:spLocks noGrp="1"/>
          </p:cNvSpPr>
          <p:nvPr>
            <p:ph type="subTitle" idx="1"/>
          </p:nvPr>
        </p:nvSpPr>
        <p:spPr/>
        <p:txBody>
          <a:bodyPr/>
          <a:lstStyle/>
          <a:p>
            <a:r>
              <a:rPr lang="en-US" dirty="0"/>
              <a:t>Thinking about the way our students think.</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academic mindset matters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4900372"/>
              </p:ext>
            </p:extLst>
          </p:nvPr>
        </p:nvGraphicFramePr>
        <p:xfrm>
          <a:off x="1262063" y="1828800"/>
          <a:ext cx="85931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36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can we affect mindset?</a:t>
            </a:r>
          </a:p>
        </p:txBody>
      </p:sp>
      <p:sp>
        <p:nvSpPr>
          <p:cNvPr id="6" name="Text Placeholder 5"/>
          <p:cNvSpPr>
            <a:spLocks noGrp="1"/>
          </p:cNvSpPr>
          <p:nvPr>
            <p:ph type="body" idx="1"/>
          </p:nvPr>
        </p:nvSpPr>
        <p:spPr/>
        <p:txBody>
          <a:bodyPr/>
          <a:lstStyle/>
          <a:p>
            <a:r>
              <a:rPr lang="en-US" dirty="0"/>
              <a:t>Strategies for educators</a:t>
            </a:r>
          </a:p>
        </p:txBody>
      </p:sp>
    </p:spTree>
    <p:extLst>
      <p:ext uri="{BB962C8B-B14F-4D97-AF65-F5344CB8AC3E}">
        <p14:creationId xmlns:p14="http://schemas.microsoft.com/office/powerpoint/2010/main" val="65577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Affecting Mindset in the Classroom</a:t>
            </a:r>
          </a:p>
        </p:txBody>
      </p:sp>
      <p:sp>
        <p:nvSpPr>
          <p:cNvPr id="4" name="Text Placeholder 3"/>
          <p:cNvSpPr>
            <a:spLocks noGrp="1"/>
          </p:cNvSpPr>
          <p:nvPr>
            <p:ph type="body" idx="1"/>
          </p:nvPr>
        </p:nvSpPr>
        <p:spPr/>
        <p:txBody>
          <a:bodyPr/>
          <a:lstStyle/>
          <a:p>
            <a:r>
              <a:rPr lang="en-US" dirty="0"/>
              <a:t>Don’t:</a:t>
            </a:r>
          </a:p>
        </p:txBody>
      </p:sp>
      <p:sp>
        <p:nvSpPr>
          <p:cNvPr id="5" name="Content Placeholder 4"/>
          <p:cNvSpPr>
            <a:spLocks noGrp="1"/>
          </p:cNvSpPr>
          <p:nvPr>
            <p:ph sz="half" idx="2"/>
          </p:nvPr>
        </p:nvSpPr>
        <p:spPr/>
        <p:txBody>
          <a:bodyPr>
            <a:normAutofit/>
          </a:bodyPr>
          <a:lstStyle/>
          <a:p>
            <a:r>
              <a:rPr lang="en-US" sz="2400" dirty="0"/>
              <a:t>Tell students how to think – or that their way of thinking is </a:t>
            </a:r>
            <a:r>
              <a:rPr lang="en-US" sz="2400" i="1" dirty="0"/>
              <a:t>wrong.</a:t>
            </a:r>
          </a:p>
          <a:p>
            <a:r>
              <a:rPr lang="en-US" sz="2400" dirty="0"/>
              <a:t>Simply repeat the mantra, “try harder!”</a:t>
            </a:r>
          </a:p>
        </p:txBody>
      </p:sp>
      <p:sp>
        <p:nvSpPr>
          <p:cNvPr id="6" name="Text Placeholder 5"/>
          <p:cNvSpPr>
            <a:spLocks noGrp="1"/>
          </p:cNvSpPr>
          <p:nvPr>
            <p:ph type="body" sz="quarter" idx="3"/>
          </p:nvPr>
        </p:nvSpPr>
        <p:spPr/>
        <p:txBody>
          <a:bodyPr/>
          <a:lstStyle/>
          <a:p>
            <a:r>
              <a:rPr lang="en-US" dirty="0"/>
              <a:t>Do:</a:t>
            </a:r>
          </a:p>
        </p:txBody>
      </p:sp>
      <p:sp>
        <p:nvSpPr>
          <p:cNvPr id="7" name="Content Placeholder 6"/>
          <p:cNvSpPr>
            <a:spLocks noGrp="1"/>
          </p:cNvSpPr>
          <p:nvPr>
            <p:ph sz="quarter" idx="4"/>
          </p:nvPr>
        </p:nvSpPr>
        <p:spPr/>
        <p:txBody>
          <a:bodyPr>
            <a:normAutofit/>
          </a:bodyPr>
          <a:lstStyle/>
          <a:p>
            <a:r>
              <a:rPr lang="en-US" sz="2400" dirty="0"/>
              <a:t>Explain how intelligence works, and how the brain grows over time!</a:t>
            </a:r>
          </a:p>
          <a:p>
            <a:r>
              <a:rPr lang="en-US" sz="2400" dirty="0"/>
              <a:t>Help students understand why and how to deploy the effort to succeed.</a:t>
            </a:r>
          </a:p>
        </p:txBody>
      </p:sp>
    </p:spTree>
    <p:extLst>
      <p:ext uri="{BB962C8B-B14F-4D97-AF65-F5344CB8AC3E}">
        <p14:creationId xmlns:p14="http://schemas.microsoft.com/office/powerpoint/2010/main" val="159317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struggle story?</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9713" b="19713"/>
          <a:stretch>
            <a:fillRect/>
          </a:stretch>
        </p:blipFill>
        <p:spPr/>
      </p:pic>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1221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Struggle Stories</a:t>
            </a:r>
          </a:p>
        </p:txBody>
      </p:sp>
      <p:sp>
        <p:nvSpPr>
          <p:cNvPr id="3" name="Content Placeholder 2"/>
          <p:cNvSpPr>
            <a:spLocks noGrp="1"/>
          </p:cNvSpPr>
          <p:nvPr>
            <p:ph idx="1"/>
          </p:nvPr>
        </p:nvSpPr>
        <p:spPr/>
        <p:txBody>
          <a:bodyPr>
            <a:normAutofit/>
          </a:bodyPr>
          <a:lstStyle/>
          <a:p>
            <a:r>
              <a:rPr lang="en-US" sz="2400" dirty="0"/>
              <a:t>Think back to a time when you had to struggle to learn or do something new.</a:t>
            </a:r>
          </a:p>
          <a:p>
            <a:pPr lvl="1"/>
            <a:r>
              <a:rPr lang="en-US" sz="2200" dirty="0"/>
              <a:t>How did you feel?</a:t>
            </a:r>
          </a:p>
          <a:p>
            <a:pPr lvl="1"/>
            <a:r>
              <a:rPr lang="en-US" sz="2200" dirty="0"/>
              <a:t>Did you overcome your struggle?</a:t>
            </a:r>
          </a:p>
          <a:p>
            <a:pPr lvl="1"/>
            <a:r>
              <a:rPr lang="en-US" sz="2200" dirty="0"/>
              <a:t>What did you learn?</a:t>
            </a:r>
          </a:p>
          <a:p>
            <a:pPr lvl="1"/>
            <a:r>
              <a:rPr lang="en-US" sz="2200" b="1" dirty="0"/>
              <a:t>Do you have advice for someone new to your struggle?</a:t>
            </a:r>
          </a:p>
          <a:p>
            <a:r>
              <a:rPr lang="en-US" sz="2400" dirty="0"/>
              <a:t>Think-Pair-Share</a:t>
            </a:r>
          </a:p>
          <a:p>
            <a:pPr lvl="1"/>
            <a:r>
              <a:rPr lang="en-US" sz="2201" dirty="0"/>
              <a:t>Swap stories with your partner.  Are there any common themes in your advice?</a:t>
            </a:r>
          </a:p>
        </p:txBody>
      </p:sp>
    </p:spTree>
    <p:extLst>
      <p:ext uri="{BB962C8B-B14F-4D97-AF65-F5344CB8AC3E}">
        <p14:creationId xmlns:p14="http://schemas.microsoft.com/office/powerpoint/2010/main" val="108379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Struggle Stories</a:t>
            </a:r>
          </a:p>
        </p:txBody>
      </p:sp>
      <p:sp>
        <p:nvSpPr>
          <p:cNvPr id="3" name="Content Placeholder 2"/>
          <p:cNvSpPr>
            <a:spLocks noGrp="1"/>
          </p:cNvSpPr>
          <p:nvPr>
            <p:ph idx="1"/>
          </p:nvPr>
        </p:nvSpPr>
        <p:spPr/>
        <p:txBody>
          <a:bodyPr>
            <a:normAutofit/>
          </a:bodyPr>
          <a:lstStyle/>
          <a:p>
            <a:r>
              <a:rPr lang="en-US" sz="2800" dirty="0"/>
              <a:t>Find a community.</a:t>
            </a:r>
          </a:p>
          <a:p>
            <a:r>
              <a:rPr lang="en-US" sz="2800" dirty="0"/>
              <a:t>Remove your ego from the equation.</a:t>
            </a:r>
          </a:p>
          <a:p>
            <a:r>
              <a:rPr lang="en-US" sz="2800" dirty="0"/>
              <a:t>Let go of perfectionism.</a:t>
            </a:r>
          </a:p>
          <a:p>
            <a:r>
              <a:rPr lang="en-US" sz="2800" dirty="0"/>
              <a:t>Practice, practice, practice.</a:t>
            </a:r>
          </a:p>
          <a:p>
            <a:endParaRPr lang="en-US" sz="2800" dirty="0"/>
          </a:p>
          <a:p>
            <a:pPr marL="0" indent="0" algn="ctr">
              <a:buNone/>
            </a:pPr>
            <a:r>
              <a:rPr lang="en-US" sz="2800" dirty="0"/>
              <a:t>These are hallmarks of thinking with a growth mindset!</a:t>
            </a:r>
          </a:p>
        </p:txBody>
      </p:sp>
    </p:spTree>
    <p:extLst>
      <p:ext uri="{BB962C8B-B14F-4D97-AF65-F5344CB8AC3E}">
        <p14:creationId xmlns:p14="http://schemas.microsoft.com/office/powerpoint/2010/main" val="393327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Biology of Learning</a:t>
            </a:r>
          </a:p>
        </p:txBody>
      </p:sp>
      <p:pic>
        <p:nvPicPr>
          <p:cNvPr id="4" name="ELpfYCZa87g"/>
          <p:cNvPicPr>
            <a:picLocks noGrp="1" noRot="1" noChangeAspect="1"/>
          </p:cNvPicPr>
          <p:nvPr>
            <p:ph idx="1"/>
            <a:videoFile r:link="rId1"/>
          </p:nvPr>
        </p:nvPicPr>
        <p:blipFill>
          <a:blip r:embed="rId3"/>
          <a:stretch>
            <a:fillRect/>
          </a:stretch>
        </p:blipFill>
        <p:spPr>
          <a:xfrm>
            <a:off x="1827212" y="2057400"/>
            <a:ext cx="7419973" cy="4173735"/>
          </a:xfrm>
          <a:prstGeom prst="rect">
            <a:avLst/>
          </a:prstGeom>
        </p:spPr>
      </p:pic>
    </p:spTree>
    <p:extLst>
      <p:ext uri="{BB962C8B-B14F-4D97-AF65-F5344CB8AC3E}">
        <p14:creationId xmlns:p14="http://schemas.microsoft.com/office/powerpoint/2010/main" val="256797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growth-centered classroom</a:t>
            </a:r>
          </a:p>
        </p:txBody>
      </p:sp>
      <p:sp>
        <p:nvSpPr>
          <p:cNvPr id="3" name="Content Placeholder 2"/>
          <p:cNvSpPr>
            <a:spLocks noGrp="1"/>
          </p:cNvSpPr>
          <p:nvPr>
            <p:ph idx="1"/>
          </p:nvPr>
        </p:nvSpPr>
        <p:spPr/>
        <p:txBody>
          <a:bodyPr>
            <a:normAutofit/>
          </a:bodyPr>
          <a:lstStyle/>
          <a:p>
            <a:r>
              <a:rPr lang="en-US" sz="2000" dirty="0"/>
              <a:t>Establish high expectations. Challenge students so they know that they have the ability to meet those expectations.</a:t>
            </a:r>
          </a:p>
          <a:p>
            <a:r>
              <a:rPr lang="en-US" sz="2000" dirty="0"/>
              <a:t>Create a risk-tolerant learning zone. Provide an environment that values challenge-seeking, learning, and effort above perfection.</a:t>
            </a:r>
          </a:p>
          <a:p>
            <a:r>
              <a:rPr lang="en-US" sz="2000" dirty="0"/>
              <a:t>Give feedback focused on process – things students can control, not their personal abilities. Avoid praising students for their intelligence and instead focus on explaining the importance of their actions towards success.</a:t>
            </a:r>
          </a:p>
          <a:p>
            <a:r>
              <a:rPr lang="en-US" sz="2000" dirty="0"/>
              <a:t>Introduce students to the concept of the malleable mind. Show students that our brains develop through effort and learning.</a:t>
            </a:r>
          </a:p>
        </p:txBody>
      </p:sp>
    </p:spTree>
    <p:extLst>
      <p:ext uri="{BB962C8B-B14F-4D97-AF65-F5344CB8AC3E}">
        <p14:creationId xmlns:p14="http://schemas.microsoft.com/office/powerpoint/2010/main" val="242352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 you think you know your mindset?</a:t>
            </a:r>
          </a:p>
        </p:txBody>
      </p:sp>
      <p:sp>
        <p:nvSpPr>
          <p:cNvPr id="5" name="Text Placeholder 4"/>
          <p:cNvSpPr>
            <a:spLocks noGrp="1"/>
          </p:cNvSpPr>
          <p:nvPr>
            <p:ph type="body" idx="1"/>
          </p:nvPr>
        </p:nvSpPr>
        <p:spPr/>
        <p:txBody>
          <a:bodyPr/>
          <a:lstStyle/>
          <a:p>
            <a:r>
              <a:rPr lang="en-US" dirty="0"/>
              <a:t>Let’s find out!</a:t>
            </a:r>
          </a:p>
        </p:txBody>
      </p:sp>
    </p:spTree>
    <p:extLst>
      <p:ext uri="{BB962C8B-B14F-4D97-AF65-F5344CB8AC3E}">
        <p14:creationId xmlns:p14="http://schemas.microsoft.com/office/powerpoint/2010/main" val="169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6212" y="609600"/>
            <a:ext cx="8449276" cy="5181600"/>
          </a:xfrm>
          <a:prstGeom prst="rect">
            <a:avLst/>
          </a:prstGeom>
        </p:spPr>
      </p:pic>
    </p:spTree>
    <p:extLst>
      <p:ext uri="{BB962C8B-B14F-4D97-AF65-F5344CB8AC3E}">
        <p14:creationId xmlns:p14="http://schemas.microsoft.com/office/powerpoint/2010/main" val="305839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543" y="609601"/>
            <a:ext cx="8593122" cy="5570538"/>
          </a:xfrm>
        </p:spPr>
        <p:txBody>
          <a:bodyPr anchor="ctr">
            <a:noAutofit/>
          </a:bodyPr>
          <a:lstStyle/>
          <a:p>
            <a:pPr marL="0" indent="0" algn="ctr">
              <a:buNone/>
            </a:pPr>
            <a:r>
              <a:rPr lang="en-US" sz="3000" i="1" dirty="0"/>
              <a:t>A few modern philosophers assert that an individual's intelligence is a fixed quantity, a quantity which cannot be increased. We must protest and react against this brutal pessimism.... With practice, training, and above all, method, we manage to increase our attention, our memory, our judgment and literally to become more intelligent than we were before. – Alfred </a:t>
            </a:r>
            <a:r>
              <a:rPr lang="en-US" sz="3000" i="1" dirty="0" err="1"/>
              <a:t>Binet</a:t>
            </a:r>
            <a:endParaRPr lang="en-US" sz="3000" i="1" dirty="0"/>
          </a:p>
        </p:txBody>
      </p:sp>
    </p:spTree>
    <p:extLst>
      <p:ext uri="{BB962C8B-B14F-4D97-AF65-F5344CB8AC3E}">
        <p14:creationId xmlns:p14="http://schemas.microsoft.com/office/powerpoint/2010/main" val="133890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7612" y="609600"/>
            <a:ext cx="8769599" cy="5781797"/>
          </a:xfrm>
          <a:prstGeom prst="rect">
            <a:avLst/>
          </a:prstGeom>
        </p:spPr>
      </p:pic>
    </p:spTree>
    <p:extLst>
      <p:ext uri="{BB962C8B-B14F-4D97-AF65-F5344CB8AC3E}">
        <p14:creationId xmlns:p14="http://schemas.microsoft.com/office/powerpoint/2010/main" val="96160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might you leverage mindset?</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479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a:t>Mindset</a:t>
            </a:r>
            <a:r>
              <a:rPr lang="en-US" dirty="0"/>
              <a:t>?</a:t>
            </a:r>
          </a:p>
        </p:txBody>
      </p:sp>
      <p:sp>
        <p:nvSpPr>
          <p:cNvPr id="3" name="Content Placeholder 2"/>
          <p:cNvSpPr>
            <a:spLocks noGrp="1"/>
          </p:cNvSpPr>
          <p:nvPr>
            <p:ph idx="1"/>
          </p:nvPr>
        </p:nvSpPr>
        <p:spPr>
          <a:xfrm>
            <a:off x="1261543" y="2133600"/>
            <a:ext cx="8593122" cy="3581400"/>
          </a:xfrm>
        </p:spPr>
        <p:txBody>
          <a:bodyPr anchor="ctr">
            <a:normAutofit/>
          </a:bodyPr>
          <a:lstStyle/>
          <a:p>
            <a:pPr marL="0" indent="0" algn="ctr">
              <a:buNone/>
            </a:pPr>
            <a:r>
              <a:rPr lang="en-US" sz="2800" dirty="0"/>
              <a:t>A </a:t>
            </a:r>
            <a:r>
              <a:rPr lang="en-US" sz="2800" i="1" dirty="0"/>
              <a:t>mindset </a:t>
            </a:r>
            <a:r>
              <a:rPr lang="en-US" sz="2800" dirty="0"/>
              <a:t>is a belief about yourself and your basic qualities. Mindset manifests itself in different ways, affecting how we view ourselves and the world, problem solve, and plan for the future.</a:t>
            </a:r>
          </a:p>
          <a:p>
            <a:endParaRPr lang="en-US" sz="2000" dirty="0"/>
          </a:p>
          <a:p>
            <a:r>
              <a:rPr lang="en-US" sz="2000" dirty="0"/>
              <a:t>Developed through the work of researchers Carol </a:t>
            </a:r>
            <a:r>
              <a:rPr lang="en-US" sz="2000" dirty="0" err="1"/>
              <a:t>Dweck</a:t>
            </a:r>
            <a:r>
              <a:rPr lang="en-US" sz="2000" dirty="0"/>
              <a:t>, Gilbert Gottlieb, Robert Stemberg, and others</a:t>
            </a:r>
          </a:p>
        </p:txBody>
      </p:sp>
    </p:spTree>
    <p:extLst>
      <p:ext uri="{BB962C8B-B14F-4D97-AF65-F5344CB8AC3E}">
        <p14:creationId xmlns:p14="http://schemas.microsoft.com/office/powerpoint/2010/main" val="17293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t>
            </a:r>
            <a:r>
              <a:rPr lang="en-US" i="1" dirty="0"/>
              <a:t>Mindset?</a:t>
            </a:r>
            <a:endParaRPr lang="en-US" dirty="0"/>
          </a:p>
        </p:txBody>
      </p:sp>
      <p:sp>
        <p:nvSpPr>
          <p:cNvPr id="5" name="Text Placeholder 4"/>
          <p:cNvSpPr>
            <a:spLocks noGrp="1"/>
          </p:cNvSpPr>
          <p:nvPr>
            <p:ph type="body" idx="1"/>
          </p:nvPr>
        </p:nvSpPr>
        <p:spPr/>
        <p:txBody>
          <a:bodyPr/>
          <a:lstStyle/>
          <a:p>
            <a:r>
              <a:rPr lang="en-US" b="1" i="1" dirty="0"/>
              <a:t>Fixed Mindset</a:t>
            </a:r>
          </a:p>
        </p:txBody>
      </p:sp>
      <p:sp>
        <p:nvSpPr>
          <p:cNvPr id="6" name="Content Placeholder 5"/>
          <p:cNvSpPr>
            <a:spLocks noGrp="1"/>
          </p:cNvSpPr>
          <p:nvPr>
            <p:ph sz="half" idx="2"/>
          </p:nvPr>
        </p:nvSpPr>
        <p:spPr/>
        <p:txBody>
          <a:bodyPr>
            <a:normAutofit/>
          </a:bodyPr>
          <a:lstStyle/>
          <a:p>
            <a:r>
              <a:rPr lang="en-US" sz="2800" dirty="0"/>
              <a:t>A person who has a fixed mindset believes that their qualities (such as intelligence, creativity, and talent) are predetermined and finite, fixed traits.</a:t>
            </a:r>
          </a:p>
        </p:txBody>
      </p:sp>
      <p:sp>
        <p:nvSpPr>
          <p:cNvPr id="7" name="Text Placeholder 6"/>
          <p:cNvSpPr>
            <a:spLocks noGrp="1"/>
          </p:cNvSpPr>
          <p:nvPr>
            <p:ph type="body" sz="quarter" idx="3"/>
          </p:nvPr>
        </p:nvSpPr>
        <p:spPr/>
        <p:txBody>
          <a:bodyPr/>
          <a:lstStyle/>
          <a:p>
            <a:r>
              <a:rPr lang="en-US" b="1" i="1" dirty="0"/>
              <a:t>Growth Mindset</a:t>
            </a:r>
          </a:p>
        </p:txBody>
      </p:sp>
      <p:sp>
        <p:nvSpPr>
          <p:cNvPr id="8" name="Content Placeholder 7"/>
          <p:cNvSpPr>
            <a:spLocks noGrp="1"/>
          </p:cNvSpPr>
          <p:nvPr>
            <p:ph sz="quarter" idx="4"/>
          </p:nvPr>
        </p:nvSpPr>
        <p:spPr/>
        <p:txBody>
          <a:bodyPr>
            <a:normAutofit/>
          </a:bodyPr>
          <a:lstStyle/>
          <a:p>
            <a:r>
              <a:rPr lang="en-US" sz="2800" dirty="0"/>
              <a:t>A person with a growth mindset believes that their basic abilities can continue to be developed through hard work and dedication.</a:t>
            </a:r>
          </a:p>
        </p:txBody>
      </p:sp>
    </p:spTree>
    <p:extLst>
      <p:ext uri="{BB962C8B-B14F-4D97-AF65-F5344CB8AC3E}">
        <p14:creationId xmlns:p14="http://schemas.microsoft.com/office/powerpoint/2010/main" val="4386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is</a:t>
            </a:r>
            <a:r>
              <a:rPr lang="en-US" i="1" dirty="0"/>
              <a:t> Mindset?</a:t>
            </a:r>
            <a:endParaRPr lang="en-US" dirty="0"/>
          </a:p>
        </p:txBody>
      </p:sp>
      <p:pic>
        <p:nvPicPr>
          <p:cNvPr id="7" name="brpkjT9m2Oo"/>
          <p:cNvPicPr>
            <a:picLocks noGrp="1" noRot="1" noChangeAspect="1"/>
          </p:cNvPicPr>
          <p:nvPr>
            <p:ph idx="1"/>
            <a:videoFile r:link="rId1"/>
          </p:nvPr>
        </p:nvPicPr>
        <p:blipFill>
          <a:blip r:embed="rId3"/>
          <a:stretch>
            <a:fillRect/>
          </a:stretch>
        </p:blipFill>
        <p:spPr>
          <a:xfrm>
            <a:off x="1979613" y="2133600"/>
            <a:ext cx="7043737" cy="3962400"/>
          </a:xfrm>
          <a:prstGeom prst="rect">
            <a:avLst/>
          </a:prstGeom>
        </p:spPr>
      </p:pic>
    </p:spTree>
    <p:extLst>
      <p:ext uri="{BB962C8B-B14F-4D97-AF65-F5344CB8AC3E}">
        <p14:creationId xmlns:p14="http://schemas.microsoft.com/office/powerpoint/2010/main" val="28245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mindset is our self-talk.</a:t>
            </a:r>
          </a:p>
        </p:txBody>
      </p:sp>
      <p:pic>
        <p:nvPicPr>
          <p:cNvPr id="3074" name="Picture 2" descr="http://blogs.mtlakes.org/curriculum/files/2016/03/Screen-Shot-2015-11-27-at-11.37.2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1543" y="1691322"/>
            <a:ext cx="7468913" cy="467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98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Mindset in the Classroom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5485082"/>
              </p:ext>
            </p:extLst>
          </p:nvPr>
        </p:nvGraphicFramePr>
        <p:xfrm>
          <a:off x="1262063" y="1828800"/>
          <a:ext cx="85931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59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Mindset in the Classroom</a:t>
            </a:r>
          </a:p>
        </p:txBody>
      </p:sp>
      <p:sp>
        <p:nvSpPr>
          <p:cNvPr id="3" name="Content Placeholder 2"/>
          <p:cNvSpPr>
            <a:spLocks noGrp="1"/>
          </p:cNvSpPr>
          <p:nvPr>
            <p:ph idx="1"/>
          </p:nvPr>
        </p:nvSpPr>
        <p:spPr/>
        <p:txBody>
          <a:bodyPr>
            <a:normAutofit/>
          </a:bodyPr>
          <a:lstStyle/>
          <a:p>
            <a:pPr>
              <a:spcAft>
                <a:spcPts val="1800"/>
              </a:spcAft>
            </a:pPr>
            <a:r>
              <a:rPr lang="en-US" sz="3200" dirty="0">
                <a:solidFill>
                  <a:srgbClr val="000000"/>
                </a:solidFill>
              </a:rPr>
              <a:t>When it comes to academics, many students adopt a fixed mindset.</a:t>
            </a:r>
          </a:p>
          <a:p>
            <a:pPr lvl="1"/>
            <a:r>
              <a:rPr lang="en-US" sz="2800" i="1" dirty="0">
                <a:solidFill>
                  <a:srgbClr val="000000"/>
                </a:solidFill>
              </a:rPr>
              <a:t>More concerned with letter grade/points</a:t>
            </a:r>
          </a:p>
          <a:p>
            <a:pPr lvl="1"/>
            <a:r>
              <a:rPr lang="en-US" sz="2800" i="1" dirty="0">
                <a:solidFill>
                  <a:srgbClr val="000000"/>
                </a:solidFill>
              </a:rPr>
              <a:t>Unwillingness to attempt “hard” subjects</a:t>
            </a:r>
          </a:p>
          <a:p>
            <a:pPr lvl="1"/>
            <a:r>
              <a:rPr lang="en-US" sz="2800" i="1" dirty="0">
                <a:solidFill>
                  <a:srgbClr val="000000"/>
                </a:solidFill>
              </a:rPr>
              <a:t>“I’m just not a _____ person.”</a:t>
            </a:r>
          </a:p>
          <a:p>
            <a:pPr lvl="1"/>
            <a:r>
              <a:rPr lang="en-US" sz="2800" i="1" dirty="0">
                <a:solidFill>
                  <a:srgbClr val="000000"/>
                </a:solidFill>
              </a:rPr>
              <a:t>Blaming low performance on external factors</a:t>
            </a:r>
          </a:p>
          <a:p>
            <a:pPr lvl="1"/>
            <a:r>
              <a:rPr lang="en-US" sz="2800" i="1" dirty="0">
                <a:solidFill>
                  <a:srgbClr val="000000"/>
                </a:solidFill>
              </a:rPr>
              <a:t>Only come to office hours to cram or complain</a:t>
            </a:r>
          </a:p>
        </p:txBody>
      </p:sp>
    </p:spTree>
    <p:extLst>
      <p:ext uri="{BB962C8B-B14F-4D97-AF65-F5344CB8AC3E}">
        <p14:creationId xmlns:p14="http://schemas.microsoft.com/office/powerpoint/2010/main" val="398741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academic mindset matters</a:t>
            </a:r>
          </a:p>
        </p:txBody>
      </p:sp>
      <p:pic>
        <p:nvPicPr>
          <p:cNvPr id="5" name="Content Placeholder 4"/>
          <p:cNvPicPr>
            <a:picLocks noGrp="1" noChangeAspect="1"/>
          </p:cNvPicPr>
          <p:nvPr>
            <p:ph idx="1"/>
          </p:nvPr>
        </p:nvPicPr>
        <p:blipFill>
          <a:blip r:embed="rId2"/>
          <a:stretch>
            <a:fillRect/>
          </a:stretch>
        </p:blipFill>
        <p:spPr>
          <a:xfrm>
            <a:off x="4503738" y="1518027"/>
            <a:ext cx="6076950" cy="3821945"/>
          </a:xfrm>
          <a:prstGeom prst="rect">
            <a:avLst/>
          </a:prstGeom>
        </p:spPr>
      </p:pic>
      <p:sp>
        <p:nvSpPr>
          <p:cNvPr id="4" name="Text Placeholder 3"/>
          <p:cNvSpPr>
            <a:spLocks noGrp="1"/>
          </p:cNvSpPr>
          <p:nvPr>
            <p:ph type="body" sz="half" idx="2"/>
          </p:nvPr>
        </p:nvSpPr>
        <p:spPr/>
        <p:txBody>
          <a:bodyPr/>
          <a:lstStyle/>
          <a:p>
            <a:r>
              <a:rPr lang="en-US" sz="1400" dirty="0"/>
              <a:t>Data from a TBR survey of over 7,000 students</a:t>
            </a:r>
          </a:p>
          <a:p>
            <a:r>
              <a:rPr lang="en-US" sz="1400" dirty="0"/>
              <a:t>Mindset has also been identified as a key variable in closing the achievement gap</a:t>
            </a:r>
          </a:p>
          <a:p>
            <a:endParaRPr lang="en-US" dirty="0"/>
          </a:p>
        </p:txBody>
      </p:sp>
    </p:spTree>
    <p:extLst>
      <p:ext uri="{BB962C8B-B14F-4D97-AF65-F5344CB8AC3E}">
        <p14:creationId xmlns:p14="http://schemas.microsoft.com/office/powerpoint/2010/main" val="78473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0</TotalTime>
  <Words>669</Words>
  <Application>Microsoft Office PowerPoint</Application>
  <PresentationFormat>Custom</PresentationFormat>
  <Paragraphs>67</Paragraphs>
  <Slides>21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Century Schoolbook</vt:lpstr>
      <vt:lpstr>Wingdings 2</vt:lpstr>
      <vt:lpstr>View</vt:lpstr>
      <vt:lpstr>Academic Mindset</vt:lpstr>
      <vt:lpstr>PowerPoint Presentation</vt:lpstr>
      <vt:lpstr>What is Mindset?</vt:lpstr>
      <vt:lpstr>What is Mindset?</vt:lpstr>
      <vt:lpstr>What is Mindset?</vt:lpstr>
      <vt:lpstr>Our mindset is our self-talk.</vt:lpstr>
      <vt:lpstr>Mindset in the Classroom</vt:lpstr>
      <vt:lpstr>Mindset in the Classroom</vt:lpstr>
      <vt:lpstr>Why academic mindset matters</vt:lpstr>
      <vt:lpstr>Why academic mindset matters</vt:lpstr>
      <vt:lpstr>How can we affect mindset?</vt:lpstr>
      <vt:lpstr>Affecting Mindset in the Classroom</vt:lpstr>
      <vt:lpstr>What’s your struggle story?</vt:lpstr>
      <vt:lpstr>Struggle Stories</vt:lpstr>
      <vt:lpstr>Tips for Struggle Stories</vt:lpstr>
      <vt:lpstr>The Biology of Learning</vt:lpstr>
      <vt:lpstr>A growth-centered classroom</vt:lpstr>
      <vt:lpstr>Do you think you know your mindset?</vt:lpstr>
      <vt:lpstr>PowerPoint Presentation</vt:lpstr>
      <vt:lpstr>PowerPoint Presentation</vt:lpstr>
      <vt:lpstr>How might you leverage mindset?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2016-08-15T00:37:38Z</dcterms:created>
  <dcterms:modified xsi:type="dcterms:W3CDTF">2016-08-15T15:30:41Z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