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89" r:id="rId3"/>
    <p:sldId id="287" r:id="rId4"/>
    <p:sldId id="288" r:id="rId5"/>
    <p:sldId id="286" r:id="rId6"/>
    <p:sldId id="260" r:id="rId7"/>
    <p:sldId id="274" r:id="rId8"/>
    <p:sldId id="282" r:id="rId9"/>
    <p:sldId id="266" r:id="rId10"/>
    <p:sldId id="270" r:id="rId11"/>
    <p:sldId id="267" r:id="rId12"/>
    <p:sldId id="268" r:id="rId13"/>
    <p:sldId id="269" r:id="rId14"/>
    <p:sldId id="296" r:id="rId15"/>
    <p:sldId id="297" r:id="rId16"/>
    <p:sldId id="299" r:id="rId17"/>
    <p:sldId id="300" r:id="rId18"/>
    <p:sldId id="298" r:id="rId19"/>
    <p:sldId id="302" r:id="rId20"/>
    <p:sldId id="303" r:id="rId21"/>
    <p:sldId id="301" r:id="rId22"/>
    <p:sldId id="281" r:id="rId23"/>
    <p:sldId id="272" r:id="rId24"/>
    <p:sldId id="273" r:id="rId25"/>
    <p:sldId id="265" r:id="rId26"/>
    <p:sldId id="292" r:id="rId27"/>
    <p:sldId id="290" r:id="rId28"/>
    <p:sldId id="304" r:id="rId29"/>
    <p:sldId id="293" r:id="rId30"/>
    <p:sldId id="294" r:id="rId31"/>
    <p:sldId id="295" r:id="rId32"/>
    <p:sldId id="305" r:id="rId33"/>
    <p:sldId id="306" r:id="rId34"/>
    <p:sldId id="307" r:id="rId35"/>
    <p:sldId id="308" r:id="rId36"/>
    <p:sldId id="309" r:id="rId37"/>
    <p:sldId id="310" r:id="rId38"/>
    <p:sldId id="312" r:id="rId39"/>
    <p:sldId id="31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3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Comparison: Before/After Co-Requisite</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Completed at least 1 College-level math course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Fall 2014 Cohort</c:v>
                </c:pt>
                <c:pt idx="1">
                  <c:v>Fall 2015 Cohort</c:v>
                </c:pt>
              </c:strCache>
            </c:strRef>
          </c:cat>
          <c:val>
            <c:numRef>
              <c:f>Sheet1!$B$2:$B$3</c:f>
              <c:numCache>
                <c:formatCode>General</c:formatCode>
                <c:ptCount val="2"/>
                <c:pt idx="0">
                  <c:v>549</c:v>
                </c:pt>
                <c:pt idx="1">
                  <c:v>806</c:v>
                </c:pt>
              </c:numCache>
            </c:numRef>
          </c:val>
          <c:extLst xmlns:c16r2="http://schemas.microsoft.com/office/drawing/2015/06/chart">
            <c:ext xmlns:c16="http://schemas.microsoft.com/office/drawing/2014/chart" uri="{C3380CC4-5D6E-409C-BE32-E72D297353CC}">
              <c16:uniqueId val="{00000000-367D-4D13-94FB-C2799E9A8934}"/>
            </c:ext>
          </c:extLst>
        </c:ser>
        <c:ser>
          <c:idx val="1"/>
          <c:order val="1"/>
          <c:tx>
            <c:strRef>
              <c:f>Sheet1!$C$1</c:f>
              <c:strCache>
                <c:ptCount val="1"/>
                <c:pt idx="0">
                  <c:v>Did not complete a College-level math course</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Fall 2014 Cohort</c:v>
                </c:pt>
                <c:pt idx="1">
                  <c:v>Fall 2015 Cohort</c:v>
                </c:pt>
              </c:strCache>
            </c:strRef>
          </c:cat>
          <c:val>
            <c:numRef>
              <c:f>Sheet1!$C$2:$C$3</c:f>
              <c:numCache>
                <c:formatCode>General</c:formatCode>
                <c:ptCount val="2"/>
                <c:pt idx="0">
                  <c:v>783</c:v>
                </c:pt>
                <c:pt idx="1">
                  <c:v>664</c:v>
                </c:pt>
              </c:numCache>
            </c:numRef>
          </c:val>
          <c:extLst xmlns:c16r2="http://schemas.microsoft.com/office/drawing/2015/06/chart">
            <c:ext xmlns:c16="http://schemas.microsoft.com/office/drawing/2014/chart" uri="{C3380CC4-5D6E-409C-BE32-E72D297353CC}">
              <c16:uniqueId val="{00000001-367D-4D13-94FB-C2799E9A8934}"/>
            </c:ext>
          </c:extLst>
        </c:ser>
        <c:dLbls>
          <c:dLblPos val="ctr"/>
          <c:showLegendKey val="0"/>
          <c:showVal val="1"/>
          <c:showCatName val="0"/>
          <c:showSerName val="0"/>
          <c:showPercent val="0"/>
          <c:showBubbleSize val="0"/>
        </c:dLbls>
        <c:gapWidth val="150"/>
        <c:overlap val="100"/>
        <c:axId val="503437144"/>
        <c:axId val="503425384"/>
      </c:barChart>
      <c:catAx>
        <c:axId val="50343714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425384"/>
        <c:crosses val="autoZero"/>
        <c:auto val="1"/>
        <c:lblAlgn val="ctr"/>
        <c:lblOffset val="100"/>
        <c:noMultiLvlLbl val="0"/>
      </c:catAx>
      <c:valAx>
        <c:axId val="503425384"/>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4371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Comparison: Before/After Co-Requisite</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Fall 2014</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1 class</c:v>
                </c:pt>
                <c:pt idx="1">
                  <c:v>2 classes</c:v>
                </c:pt>
                <c:pt idx="2">
                  <c:v>3 classes</c:v>
                </c:pt>
                <c:pt idx="3">
                  <c:v>4 classes</c:v>
                </c:pt>
              </c:strCache>
            </c:strRef>
          </c:cat>
          <c:val>
            <c:numRef>
              <c:f>Sheet1!$B$2:$B$5</c:f>
              <c:numCache>
                <c:formatCode>General</c:formatCode>
                <c:ptCount val="4"/>
                <c:pt idx="0">
                  <c:v>361</c:v>
                </c:pt>
                <c:pt idx="1">
                  <c:v>141</c:v>
                </c:pt>
                <c:pt idx="2">
                  <c:v>43</c:v>
                </c:pt>
                <c:pt idx="3">
                  <c:v>4</c:v>
                </c:pt>
              </c:numCache>
            </c:numRef>
          </c:val>
          <c:extLst xmlns:c16r2="http://schemas.microsoft.com/office/drawing/2015/06/chart">
            <c:ext xmlns:c16="http://schemas.microsoft.com/office/drawing/2014/chart" uri="{C3380CC4-5D6E-409C-BE32-E72D297353CC}">
              <c16:uniqueId val="{00000000-1FBE-4E5A-A74E-4F9A127C70B7}"/>
            </c:ext>
          </c:extLst>
        </c:ser>
        <c:ser>
          <c:idx val="1"/>
          <c:order val="1"/>
          <c:tx>
            <c:strRef>
              <c:f>Sheet1!$C$1</c:f>
              <c:strCache>
                <c:ptCount val="1"/>
                <c:pt idx="0">
                  <c:v>Fall 2015</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1 class</c:v>
                </c:pt>
                <c:pt idx="1">
                  <c:v>2 classes</c:v>
                </c:pt>
                <c:pt idx="2">
                  <c:v>3 classes</c:v>
                </c:pt>
                <c:pt idx="3">
                  <c:v>4 classes</c:v>
                </c:pt>
              </c:strCache>
            </c:strRef>
          </c:cat>
          <c:val>
            <c:numRef>
              <c:f>Sheet1!$C$2:$C$5</c:f>
              <c:numCache>
                <c:formatCode>General</c:formatCode>
                <c:ptCount val="4"/>
                <c:pt idx="0">
                  <c:v>535</c:v>
                </c:pt>
                <c:pt idx="1">
                  <c:v>192</c:v>
                </c:pt>
                <c:pt idx="2">
                  <c:v>71</c:v>
                </c:pt>
                <c:pt idx="3">
                  <c:v>8</c:v>
                </c:pt>
              </c:numCache>
            </c:numRef>
          </c:val>
          <c:extLst xmlns:c16r2="http://schemas.microsoft.com/office/drawing/2015/06/chart">
            <c:ext xmlns:c16="http://schemas.microsoft.com/office/drawing/2014/chart" uri="{C3380CC4-5D6E-409C-BE32-E72D297353CC}">
              <c16:uniqueId val="{00000001-1FBE-4E5A-A74E-4F9A127C70B7}"/>
            </c:ext>
          </c:extLst>
        </c:ser>
        <c:dLbls>
          <c:dLblPos val="outEnd"/>
          <c:showLegendKey val="0"/>
          <c:showVal val="1"/>
          <c:showCatName val="0"/>
          <c:showSerName val="0"/>
          <c:showPercent val="0"/>
          <c:showBubbleSize val="0"/>
        </c:dLbls>
        <c:gapWidth val="164"/>
        <c:overlap val="-22"/>
        <c:axId val="503445376"/>
        <c:axId val="503439104"/>
      </c:barChart>
      <c:catAx>
        <c:axId val="5034453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439104"/>
        <c:crosses val="autoZero"/>
        <c:auto val="1"/>
        <c:lblAlgn val="ctr"/>
        <c:lblOffset val="100"/>
        <c:noMultiLvlLbl val="0"/>
      </c:catAx>
      <c:valAx>
        <c:axId val="503439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4453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2B6D1-4C7C-4E8D-9D0C-81F6221A1F53}"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8F92BF02-54A2-4617-8BED-F1F3497209AE}">
      <dgm:prSet phldrT="[Text]"/>
      <dgm:spPr/>
      <dgm:t>
        <a:bodyPr/>
        <a:lstStyle/>
        <a:p>
          <a:r>
            <a:rPr lang="en-US" dirty="0"/>
            <a:t>A Little Bit of Context</a:t>
          </a:r>
        </a:p>
      </dgm:t>
    </dgm:pt>
    <dgm:pt modelId="{C3107D02-FCAC-4A28-ABF4-43C9630477F8}" type="parTrans" cxnId="{8A1438FA-3C37-4D69-9C3A-F8F8D8857BA8}">
      <dgm:prSet/>
      <dgm:spPr/>
      <dgm:t>
        <a:bodyPr/>
        <a:lstStyle/>
        <a:p>
          <a:endParaRPr lang="en-US"/>
        </a:p>
      </dgm:t>
    </dgm:pt>
    <dgm:pt modelId="{6B531BA5-389D-47F4-AADC-ACB7C3B8E718}" type="sibTrans" cxnId="{8A1438FA-3C37-4D69-9C3A-F8F8D8857BA8}">
      <dgm:prSet/>
      <dgm:spPr/>
      <dgm:t>
        <a:bodyPr/>
        <a:lstStyle/>
        <a:p>
          <a:endParaRPr lang="en-US"/>
        </a:p>
      </dgm:t>
    </dgm:pt>
    <dgm:pt modelId="{30FAE89F-71F5-4339-8F0E-6EE7A8FD33AF}">
      <dgm:prSet phldrT="[Text]"/>
      <dgm:spPr/>
      <dgm:t>
        <a:bodyPr/>
        <a:lstStyle/>
        <a:p>
          <a:r>
            <a:rPr lang="en-US" dirty="0"/>
            <a:t>Preliminary Results</a:t>
          </a:r>
        </a:p>
      </dgm:t>
    </dgm:pt>
    <dgm:pt modelId="{7033491E-C774-4DFE-9E8D-0693E14EEC70}" type="parTrans" cxnId="{CDBA7C6A-1E4A-480B-B8F0-944DA5F0E268}">
      <dgm:prSet/>
      <dgm:spPr/>
      <dgm:t>
        <a:bodyPr/>
        <a:lstStyle/>
        <a:p>
          <a:endParaRPr lang="en-US"/>
        </a:p>
      </dgm:t>
    </dgm:pt>
    <dgm:pt modelId="{2126DB0B-ADF5-44B1-9BCA-51093358D713}" type="sibTrans" cxnId="{CDBA7C6A-1E4A-480B-B8F0-944DA5F0E268}">
      <dgm:prSet/>
      <dgm:spPr/>
      <dgm:t>
        <a:bodyPr/>
        <a:lstStyle/>
        <a:p>
          <a:endParaRPr lang="en-US"/>
        </a:p>
      </dgm:t>
    </dgm:pt>
    <dgm:pt modelId="{1DD3090C-753F-487B-8974-3917250014A0}">
      <dgm:prSet phldrT="[Text]"/>
      <dgm:spPr/>
      <dgm:t>
        <a:bodyPr/>
        <a:lstStyle/>
        <a:p>
          <a:r>
            <a:rPr lang="en-US" dirty="0"/>
            <a:t>Deep Dive into Curriculum</a:t>
          </a:r>
        </a:p>
      </dgm:t>
    </dgm:pt>
    <dgm:pt modelId="{58382968-55A9-4959-BE4A-1AC0DED4208B}" type="parTrans" cxnId="{61C5136F-B21B-4943-BEC9-939DE7C87A5D}">
      <dgm:prSet/>
      <dgm:spPr/>
      <dgm:t>
        <a:bodyPr/>
        <a:lstStyle/>
        <a:p>
          <a:endParaRPr lang="en-US"/>
        </a:p>
      </dgm:t>
    </dgm:pt>
    <dgm:pt modelId="{8A5F5AFB-7CDC-4A09-AD5D-67CCC0D05568}" type="sibTrans" cxnId="{61C5136F-B21B-4943-BEC9-939DE7C87A5D}">
      <dgm:prSet/>
      <dgm:spPr/>
      <dgm:t>
        <a:bodyPr/>
        <a:lstStyle/>
        <a:p>
          <a:endParaRPr lang="en-US"/>
        </a:p>
      </dgm:t>
    </dgm:pt>
    <dgm:pt modelId="{EFAE6709-EFF8-4746-BC49-BFEE0655584E}">
      <dgm:prSet phldrT="[Text]"/>
      <dgm:spPr/>
      <dgm:t>
        <a:bodyPr/>
        <a:lstStyle/>
        <a:p>
          <a:r>
            <a:rPr lang="en-US" dirty="0"/>
            <a:t>History of developmental education in Tennessee</a:t>
          </a:r>
        </a:p>
      </dgm:t>
    </dgm:pt>
    <dgm:pt modelId="{E7ECE6E6-6130-4591-85AE-E4ADEB157183}" type="parTrans" cxnId="{273638F2-397A-44DE-AD72-08FC06BF2697}">
      <dgm:prSet/>
      <dgm:spPr/>
      <dgm:t>
        <a:bodyPr/>
        <a:lstStyle/>
        <a:p>
          <a:endParaRPr lang="en-US"/>
        </a:p>
      </dgm:t>
    </dgm:pt>
    <dgm:pt modelId="{5CC1DC9C-7D4C-4855-B0F1-1BFCD8379A03}" type="sibTrans" cxnId="{273638F2-397A-44DE-AD72-08FC06BF2697}">
      <dgm:prSet/>
      <dgm:spPr/>
      <dgm:t>
        <a:bodyPr/>
        <a:lstStyle/>
        <a:p>
          <a:endParaRPr lang="en-US"/>
        </a:p>
      </dgm:t>
    </dgm:pt>
    <dgm:pt modelId="{8E028739-4C97-47A5-A49A-ED6A584DC8EB}">
      <dgm:prSet phldrT="[Text]"/>
      <dgm:spPr/>
      <dgm:t>
        <a:bodyPr/>
        <a:lstStyle/>
        <a:p>
          <a:r>
            <a:rPr lang="en-US" dirty="0"/>
            <a:t>Glossary</a:t>
          </a:r>
        </a:p>
      </dgm:t>
    </dgm:pt>
    <dgm:pt modelId="{2E25174B-C273-46B2-A551-4351954B683B}" type="parTrans" cxnId="{8DB236D2-E023-4F23-9E90-72764096A033}">
      <dgm:prSet/>
      <dgm:spPr/>
      <dgm:t>
        <a:bodyPr/>
        <a:lstStyle/>
        <a:p>
          <a:endParaRPr lang="en-US"/>
        </a:p>
      </dgm:t>
    </dgm:pt>
    <dgm:pt modelId="{13FA47D8-4149-40D8-BAA5-9ED739C58688}" type="sibTrans" cxnId="{8DB236D2-E023-4F23-9E90-72764096A033}">
      <dgm:prSet/>
      <dgm:spPr/>
      <dgm:t>
        <a:bodyPr/>
        <a:lstStyle/>
        <a:p>
          <a:endParaRPr lang="en-US"/>
        </a:p>
      </dgm:t>
    </dgm:pt>
    <dgm:pt modelId="{75F45A45-7729-4FC2-85AE-F9C2B53B5CD2}">
      <dgm:prSet phldrT="[Text]"/>
      <dgm:spPr/>
      <dgm:t>
        <a:bodyPr/>
        <a:lstStyle/>
        <a:p>
          <a:r>
            <a:rPr lang="en-US" dirty="0"/>
            <a:t>Comparison of two cohorts at Pellissippi State, before and after co-requisite remediation</a:t>
          </a:r>
        </a:p>
      </dgm:t>
    </dgm:pt>
    <dgm:pt modelId="{5C4C1E85-9D1B-49A9-9B8B-B5E2C763C72B}" type="parTrans" cxnId="{CC47CA16-ED20-45D7-9CDC-4CCBC226814C}">
      <dgm:prSet/>
      <dgm:spPr/>
      <dgm:t>
        <a:bodyPr/>
        <a:lstStyle/>
        <a:p>
          <a:endParaRPr lang="en-US"/>
        </a:p>
      </dgm:t>
    </dgm:pt>
    <dgm:pt modelId="{C0E84874-6B88-4F54-A2F9-3011551616EF}" type="sibTrans" cxnId="{CC47CA16-ED20-45D7-9CDC-4CCBC226814C}">
      <dgm:prSet/>
      <dgm:spPr/>
      <dgm:t>
        <a:bodyPr/>
        <a:lstStyle/>
        <a:p>
          <a:endParaRPr lang="en-US"/>
        </a:p>
      </dgm:t>
    </dgm:pt>
    <dgm:pt modelId="{3047C1A8-9AE8-4ADB-961F-7241A5FF8AA0}">
      <dgm:prSet phldrT="[Text]"/>
      <dgm:spPr/>
      <dgm:t>
        <a:bodyPr/>
        <a:lstStyle/>
        <a:p>
          <a:r>
            <a:rPr lang="en-US" dirty="0"/>
            <a:t>How the course content is structured and taught at Pellissippi State</a:t>
          </a:r>
        </a:p>
      </dgm:t>
    </dgm:pt>
    <dgm:pt modelId="{61A2540C-FB07-42DD-BF24-34DB4EA1A7DB}" type="parTrans" cxnId="{E9A098B3-1099-4460-BC94-E0C21FD46099}">
      <dgm:prSet/>
      <dgm:spPr/>
      <dgm:t>
        <a:bodyPr/>
        <a:lstStyle/>
        <a:p>
          <a:endParaRPr lang="en-US"/>
        </a:p>
      </dgm:t>
    </dgm:pt>
    <dgm:pt modelId="{7D25745E-5312-4487-A585-279F8747F91D}" type="sibTrans" cxnId="{E9A098B3-1099-4460-BC94-E0C21FD46099}">
      <dgm:prSet/>
      <dgm:spPr/>
      <dgm:t>
        <a:bodyPr/>
        <a:lstStyle/>
        <a:p>
          <a:endParaRPr lang="en-US"/>
        </a:p>
      </dgm:t>
    </dgm:pt>
    <dgm:pt modelId="{F843426D-B754-4172-AA16-2F5AFB67F1C6}">
      <dgm:prSet phldrT="[Text]"/>
      <dgm:spPr/>
      <dgm:t>
        <a:bodyPr/>
        <a:lstStyle/>
        <a:p>
          <a:r>
            <a:rPr lang="en-US" dirty="0"/>
            <a:t>Wrap-Up</a:t>
          </a:r>
        </a:p>
      </dgm:t>
    </dgm:pt>
    <dgm:pt modelId="{9724B54C-F89E-4851-87F0-4114136E3F8F}" type="parTrans" cxnId="{2B22EF00-03BC-446B-92CF-549512EC1FC1}">
      <dgm:prSet/>
      <dgm:spPr/>
      <dgm:t>
        <a:bodyPr/>
        <a:lstStyle/>
        <a:p>
          <a:endParaRPr lang="en-US"/>
        </a:p>
      </dgm:t>
    </dgm:pt>
    <dgm:pt modelId="{068FB13B-E8DB-4BDF-A4F1-528A4789592E}" type="sibTrans" cxnId="{2B22EF00-03BC-446B-92CF-549512EC1FC1}">
      <dgm:prSet/>
      <dgm:spPr/>
      <dgm:t>
        <a:bodyPr/>
        <a:lstStyle/>
        <a:p>
          <a:endParaRPr lang="en-US"/>
        </a:p>
      </dgm:t>
    </dgm:pt>
    <dgm:pt modelId="{55789296-B546-486C-8A15-CE866618DDF7}">
      <dgm:prSet phldrT="[Text]"/>
      <dgm:spPr/>
      <dgm:t>
        <a:bodyPr/>
        <a:lstStyle/>
        <a:p>
          <a:r>
            <a:rPr lang="en-US"/>
            <a:t>Course Logistics</a:t>
          </a:r>
          <a:endParaRPr lang="en-US" dirty="0"/>
        </a:p>
      </dgm:t>
    </dgm:pt>
    <dgm:pt modelId="{AA56A1A0-56B7-45E0-84FB-798D95662071}" type="parTrans" cxnId="{D6A3844F-64E9-4215-8B95-AA8CE05BE635}">
      <dgm:prSet/>
      <dgm:spPr/>
      <dgm:t>
        <a:bodyPr/>
        <a:lstStyle/>
        <a:p>
          <a:endParaRPr lang="en-US"/>
        </a:p>
      </dgm:t>
    </dgm:pt>
    <dgm:pt modelId="{214B8514-3FDD-457A-BB21-0761A658111F}" type="sibTrans" cxnId="{D6A3844F-64E9-4215-8B95-AA8CE05BE635}">
      <dgm:prSet/>
      <dgm:spPr/>
      <dgm:t>
        <a:bodyPr/>
        <a:lstStyle/>
        <a:p>
          <a:endParaRPr lang="en-US"/>
        </a:p>
      </dgm:t>
    </dgm:pt>
    <dgm:pt modelId="{B7B0EF53-721B-4318-B864-8DB1E2B1823B}">
      <dgm:prSet phldrT="[Text]"/>
      <dgm:spPr/>
      <dgm:t>
        <a:bodyPr/>
        <a:lstStyle/>
        <a:p>
          <a:r>
            <a:rPr lang="en-US" dirty="0"/>
            <a:t>Scheduling, advising, enrollment, and progression</a:t>
          </a:r>
        </a:p>
      </dgm:t>
    </dgm:pt>
    <dgm:pt modelId="{3B398219-4CAC-4F29-8EBF-122EC01B3DBF}" type="parTrans" cxnId="{8801F9E1-C207-4B9D-872A-D9F5D027B7AB}">
      <dgm:prSet/>
      <dgm:spPr/>
      <dgm:t>
        <a:bodyPr/>
        <a:lstStyle/>
        <a:p>
          <a:endParaRPr lang="en-US"/>
        </a:p>
      </dgm:t>
    </dgm:pt>
    <dgm:pt modelId="{AAB32EF1-9478-473C-B50D-E20C1B352280}" type="sibTrans" cxnId="{8801F9E1-C207-4B9D-872A-D9F5D027B7AB}">
      <dgm:prSet/>
      <dgm:spPr/>
      <dgm:t>
        <a:bodyPr/>
        <a:lstStyle/>
        <a:p>
          <a:endParaRPr lang="en-US"/>
        </a:p>
      </dgm:t>
    </dgm:pt>
    <dgm:pt modelId="{9FD8E8E7-962E-47F1-B462-4D1FB3D2B1C7}">
      <dgm:prSet phldrT="[Text]"/>
      <dgm:spPr/>
      <dgm:t>
        <a:bodyPr/>
        <a:lstStyle/>
        <a:p>
          <a:r>
            <a:rPr lang="en-US" dirty="0"/>
            <a:t>Questions and discussion</a:t>
          </a:r>
        </a:p>
      </dgm:t>
    </dgm:pt>
    <dgm:pt modelId="{B05D7591-93BC-4796-AA53-46690131500E}" type="parTrans" cxnId="{57E6F181-7ED5-45F8-BC19-99873C1A728E}">
      <dgm:prSet/>
      <dgm:spPr/>
      <dgm:t>
        <a:bodyPr/>
        <a:lstStyle/>
        <a:p>
          <a:endParaRPr lang="en-US"/>
        </a:p>
      </dgm:t>
    </dgm:pt>
    <dgm:pt modelId="{FC8100D9-1C45-49F3-9C81-541D4CBA6484}" type="sibTrans" cxnId="{57E6F181-7ED5-45F8-BC19-99873C1A728E}">
      <dgm:prSet/>
      <dgm:spPr/>
      <dgm:t>
        <a:bodyPr/>
        <a:lstStyle/>
        <a:p>
          <a:endParaRPr lang="en-US"/>
        </a:p>
      </dgm:t>
    </dgm:pt>
    <dgm:pt modelId="{E434DDAF-46F0-4B06-986E-BAC8A207FC0C}" type="pres">
      <dgm:prSet presAssocID="{63E2B6D1-4C7C-4E8D-9D0C-81F6221A1F53}" presName="Name0" presStyleCnt="0">
        <dgm:presLayoutVars>
          <dgm:chMax val="11"/>
          <dgm:chPref val="11"/>
          <dgm:dir/>
          <dgm:resizeHandles/>
        </dgm:presLayoutVars>
      </dgm:prSet>
      <dgm:spPr/>
      <dgm:t>
        <a:bodyPr/>
        <a:lstStyle/>
        <a:p>
          <a:endParaRPr lang="en-US"/>
        </a:p>
      </dgm:t>
    </dgm:pt>
    <dgm:pt modelId="{CC092E53-152B-4511-BE75-94ACE791728E}" type="pres">
      <dgm:prSet presAssocID="{F843426D-B754-4172-AA16-2F5AFB67F1C6}" presName="Accent5" presStyleCnt="0"/>
      <dgm:spPr/>
    </dgm:pt>
    <dgm:pt modelId="{4CE8572F-6D04-47EF-8FEC-EDA4D8AFA90D}" type="pres">
      <dgm:prSet presAssocID="{F843426D-B754-4172-AA16-2F5AFB67F1C6}" presName="Accent" presStyleLbl="node1" presStyleIdx="0" presStyleCnt="5"/>
      <dgm:spPr/>
    </dgm:pt>
    <dgm:pt modelId="{A989722D-4121-437D-B831-BCB71CE4DD92}" type="pres">
      <dgm:prSet presAssocID="{F843426D-B754-4172-AA16-2F5AFB67F1C6}" presName="ParentBackground5" presStyleCnt="0"/>
      <dgm:spPr/>
    </dgm:pt>
    <dgm:pt modelId="{E7D7AFAE-7A5E-451B-A44B-1E3D604F9F13}" type="pres">
      <dgm:prSet presAssocID="{F843426D-B754-4172-AA16-2F5AFB67F1C6}" presName="ParentBackground" presStyleLbl="fgAcc1" presStyleIdx="0" presStyleCnt="5"/>
      <dgm:spPr/>
      <dgm:t>
        <a:bodyPr/>
        <a:lstStyle/>
        <a:p>
          <a:endParaRPr lang="en-US"/>
        </a:p>
      </dgm:t>
    </dgm:pt>
    <dgm:pt modelId="{528C3D38-B9A6-4B3B-826F-D5C1DEFB4A93}" type="pres">
      <dgm:prSet presAssocID="{F843426D-B754-4172-AA16-2F5AFB67F1C6}" presName="Child5" presStyleLbl="revTx" presStyleIdx="0" presStyleCnt="5">
        <dgm:presLayoutVars>
          <dgm:chMax val="0"/>
          <dgm:chPref val="0"/>
          <dgm:bulletEnabled val="1"/>
        </dgm:presLayoutVars>
      </dgm:prSet>
      <dgm:spPr/>
      <dgm:t>
        <a:bodyPr/>
        <a:lstStyle/>
        <a:p>
          <a:endParaRPr lang="en-US"/>
        </a:p>
      </dgm:t>
    </dgm:pt>
    <dgm:pt modelId="{CFFF1F34-80C6-4171-A331-776E4A976A8A}" type="pres">
      <dgm:prSet presAssocID="{F843426D-B754-4172-AA16-2F5AFB67F1C6}" presName="Parent5" presStyleLbl="revTx" presStyleIdx="0" presStyleCnt="5">
        <dgm:presLayoutVars>
          <dgm:chMax val="1"/>
          <dgm:chPref val="1"/>
          <dgm:bulletEnabled val="1"/>
        </dgm:presLayoutVars>
      </dgm:prSet>
      <dgm:spPr/>
      <dgm:t>
        <a:bodyPr/>
        <a:lstStyle/>
        <a:p>
          <a:endParaRPr lang="en-US"/>
        </a:p>
      </dgm:t>
    </dgm:pt>
    <dgm:pt modelId="{880A94BF-5CEC-4BF3-8675-DD1B46063D3E}" type="pres">
      <dgm:prSet presAssocID="{1DD3090C-753F-487B-8974-3917250014A0}" presName="Accent4" presStyleCnt="0"/>
      <dgm:spPr/>
    </dgm:pt>
    <dgm:pt modelId="{97EBAC8E-98F1-4413-BDEA-6A8D038984F5}" type="pres">
      <dgm:prSet presAssocID="{1DD3090C-753F-487B-8974-3917250014A0}" presName="Accent" presStyleLbl="node1" presStyleIdx="1" presStyleCnt="5"/>
      <dgm:spPr/>
    </dgm:pt>
    <dgm:pt modelId="{E6DFCBEC-5E23-4C12-9282-6F69AA6BD9FE}" type="pres">
      <dgm:prSet presAssocID="{1DD3090C-753F-487B-8974-3917250014A0}" presName="ParentBackground4" presStyleCnt="0"/>
      <dgm:spPr/>
    </dgm:pt>
    <dgm:pt modelId="{49BFF326-6F59-4C42-8D95-8CA2AB9D38B4}" type="pres">
      <dgm:prSet presAssocID="{1DD3090C-753F-487B-8974-3917250014A0}" presName="ParentBackground" presStyleLbl="fgAcc1" presStyleIdx="1" presStyleCnt="5"/>
      <dgm:spPr/>
      <dgm:t>
        <a:bodyPr/>
        <a:lstStyle/>
        <a:p>
          <a:endParaRPr lang="en-US"/>
        </a:p>
      </dgm:t>
    </dgm:pt>
    <dgm:pt modelId="{96534CA4-9DDD-4ABB-9452-2059BE30E5DE}" type="pres">
      <dgm:prSet presAssocID="{1DD3090C-753F-487B-8974-3917250014A0}" presName="Child4" presStyleLbl="revTx" presStyleIdx="1" presStyleCnt="5">
        <dgm:presLayoutVars>
          <dgm:chMax val="0"/>
          <dgm:chPref val="0"/>
          <dgm:bulletEnabled val="1"/>
        </dgm:presLayoutVars>
      </dgm:prSet>
      <dgm:spPr/>
      <dgm:t>
        <a:bodyPr/>
        <a:lstStyle/>
        <a:p>
          <a:endParaRPr lang="en-US"/>
        </a:p>
      </dgm:t>
    </dgm:pt>
    <dgm:pt modelId="{3D0E73E5-7363-4B97-A338-AE88C84D398C}" type="pres">
      <dgm:prSet presAssocID="{1DD3090C-753F-487B-8974-3917250014A0}" presName="Parent4" presStyleLbl="revTx" presStyleIdx="1" presStyleCnt="5">
        <dgm:presLayoutVars>
          <dgm:chMax val="1"/>
          <dgm:chPref val="1"/>
          <dgm:bulletEnabled val="1"/>
        </dgm:presLayoutVars>
      </dgm:prSet>
      <dgm:spPr/>
      <dgm:t>
        <a:bodyPr/>
        <a:lstStyle/>
        <a:p>
          <a:endParaRPr lang="en-US"/>
        </a:p>
      </dgm:t>
    </dgm:pt>
    <dgm:pt modelId="{56F6B6A5-55AE-4E39-8756-47A2E53D792A}" type="pres">
      <dgm:prSet presAssocID="{55789296-B546-486C-8A15-CE866618DDF7}" presName="Accent3" presStyleCnt="0"/>
      <dgm:spPr/>
    </dgm:pt>
    <dgm:pt modelId="{73DE1285-1654-425D-9C33-9915880E8771}" type="pres">
      <dgm:prSet presAssocID="{55789296-B546-486C-8A15-CE866618DDF7}" presName="Accent" presStyleLbl="node1" presStyleIdx="2" presStyleCnt="5"/>
      <dgm:spPr/>
    </dgm:pt>
    <dgm:pt modelId="{B94CDE72-F06F-4C5B-9FFD-55DAEAF3F653}" type="pres">
      <dgm:prSet presAssocID="{55789296-B546-486C-8A15-CE866618DDF7}" presName="ParentBackground3" presStyleCnt="0"/>
      <dgm:spPr/>
    </dgm:pt>
    <dgm:pt modelId="{BF6E62AE-E45D-44AC-8A50-07F1C166C2A0}" type="pres">
      <dgm:prSet presAssocID="{55789296-B546-486C-8A15-CE866618DDF7}" presName="ParentBackground" presStyleLbl="fgAcc1" presStyleIdx="2" presStyleCnt="5"/>
      <dgm:spPr/>
      <dgm:t>
        <a:bodyPr/>
        <a:lstStyle/>
        <a:p>
          <a:endParaRPr lang="en-US"/>
        </a:p>
      </dgm:t>
    </dgm:pt>
    <dgm:pt modelId="{4F473859-9F4E-4C1D-A84D-8697A2E5A86E}" type="pres">
      <dgm:prSet presAssocID="{55789296-B546-486C-8A15-CE866618DDF7}" presName="Child3" presStyleLbl="revTx" presStyleIdx="2" presStyleCnt="5">
        <dgm:presLayoutVars>
          <dgm:chMax val="0"/>
          <dgm:chPref val="0"/>
          <dgm:bulletEnabled val="1"/>
        </dgm:presLayoutVars>
      </dgm:prSet>
      <dgm:spPr/>
      <dgm:t>
        <a:bodyPr/>
        <a:lstStyle/>
        <a:p>
          <a:endParaRPr lang="en-US"/>
        </a:p>
      </dgm:t>
    </dgm:pt>
    <dgm:pt modelId="{3F7557FB-A46E-49C1-98C4-6E8EBDB6E4D3}" type="pres">
      <dgm:prSet presAssocID="{55789296-B546-486C-8A15-CE866618DDF7}" presName="Parent3" presStyleLbl="revTx" presStyleIdx="2" presStyleCnt="5">
        <dgm:presLayoutVars>
          <dgm:chMax val="1"/>
          <dgm:chPref val="1"/>
          <dgm:bulletEnabled val="1"/>
        </dgm:presLayoutVars>
      </dgm:prSet>
      <dgm:spPr/>
      <dgm:t>
        <a:bodyPr/>
        <a:lstStyle/>
        <a:p>
          <a:endParaRPr lang="en-US"/>
        </a:p>
      </dgm:t>
    </dgm:pt>
    <dgm:pt modelId="{C736785E-4D0A-405B-B319-683620BCD70F}" type="pres">
      <dgm:prSet presAssocID="{30FAE89F-71F5-4339-8F0E-6EE7A8FD33AF}" presName="Accent2" presStyleCnt="0"/>
      <dgm:spPr/>
    </dgm:pt>
    <dgm:pt modelId="{5CA0B208-951A-456D-9E3F-F0209E2F396D}" type="pres">
      <dgm:prSet presAssocID="{30FAE89F-71F5-4339-8F0E-6EE7A8FD33AF}" presName="Accent" presStyleLbl="node1" presStyleIdx="3" presStyleCnt="5"/>
      <dgm:spPr/>
    </dgm:pt>
    <dgm:pt modelId="{A3E1937E-6B70-484D-9062-F19EDE689963}" type="pres">
      <dgm:prSet presAssocID="{30FAE89F-71F5-4339-8F0E-6EE7A8FD33AF}" presName="ParentBackground2" presStyleCnt="0"/>
      <dgm:spPr/>
    </dgm:pt>
    <dgm:pt modelId="{A75C054B-7D62-4554-92A2-B9A84CF0DCC2}" type="pres">
      <dgm:prSet presAssocID="{30FAE89F-71F5-4339-8F0E-6EE7A8FD33AF}" presName="ParentBackground" presStyleLbl="fgAcc1" presStyleIdx="3" presStyleCnt="5"/>
      <dgm:spPr/>
      <dgm:t>
        <a:bodyPr/>
        <a:lstStyle/>
        <a:p>
          <a:endParaRPr lang="en-US"/>
        </a:p>
      </dgm:t>
    </dgm:pt>
    <dgm:pt modelId="{1F9028B2-6165-49B0-9DA1-4A99E28F6BD9}" type="pres">
      <dgm:prSet presAssocID="{30FAE89F-71F5-4339-8F0E-6EE7A8FD33AF}" presName="Child2" presStyleLbl="revTx" presStyleIdx="3" presStyleCnt="5">
        <dgm:presLayoutVars>
          <dgm:chMax val="0"/>
          <dgm:chPref val="0"/>
          <dgm:bulletEnabled val="1"/>
        </dgm:presLayoutVars>
      </dgm:prSet>
      <dgm:spPr/>
      <dgm:t>
        <a:bodyPr/>
        <a:lstStyle/>
        <a:p>
          <a:endParaRPr lang="en-US"/>
        </a:p>
      </dgm:t>
    </dgm:pt>
    <dgm:pt modelId="{72AD1BA8-09B8-4495-AFA2-F016E1ECE274}" type="pres">
      <dgm:prSet presAssocID="{30FAE89F-71F5-4339-8F0E-6EE7A8FD33AF}" presName="Parent2" presStyleLbl="revTx" presStyleIdx="3" presStyleCnt="5">
        <dgm:presLayoutVars>
          <dgm:chMax val="1"/>
          <dgm:chPref val="1"/>
          <dgm:bulletEnabled val="1"/>
        </dgm:presLayoutVars>
      </dgm:prSet>
      <dgm:spPr/>
      <dgm:t>
        <a:bodyPr/>
        <a:lstStyle/>
        <a:p>
          <a:endParaRPr lang="en-US"/>
        </a:p>
      </dgm:t>
    </dgm:pt>
    <dgm:pt modelId="{786D478D-75CB-48E0-8050-6EDDE49C2F1D}" type="pres">
      <dgm:prSet presAssocID="{8F92BF02-54A2-4617-8BED-F1F3497209AE}" presName="Accent1" presStyleCnt="0"/>
      <dgm:spPr/>
    </dgm:pt>
    <dgm:pt modelId="{5FFD7FF3-6A54-43E0-B61D-5C5B43FA8A18}" type="pres">
      <dgm:prSet presAssocID="{8F92BF02-54A2-4617-8BED-F1F3497209AE}" presName="Accent" presStyleLbl="node1" presStyleIdx="4" presStyleCnt="5"/>
      <dgm:spPr/>
    </dgm:pt>
    <dgm:pt modelId="{79AD6C57-577C-43CB-9253-D0A60B95A5C4}" type="pres">
      <dgm:prSet presAssocID="{8F92BF02-54A2-4617-8BED-F1F3497209AE}" presName="ParentBackground1" presStyleCnt="0"/>
      <dgm:spPr/>
    </dgm:pt>
    <dgm:pt modelId="{53FFC61C-017C-4E62-A16A-0B4FE08048E6}" type="pres">
      <dgm:prSet presAssocID="{8F92BF02-54A2-4617-8BED-F1F3497209AE}" presName="ParentBackground" presStyleLbl="fgAcc1" presStyleIdx="4" presStyleCnt="5"/>
      <dgm:spPr/>
      <dgm:t>
        <a:bodyPr/>
        <a:lstStyle/>
        <a:p>
          <a:endParaRPr lang="en-US"/>
        </a:p>
      </dgm:t>
    </dgm:pt>
    <dgm:pt modelId="{21CC9D15-7F77-4694-B31B-799E4B107DA5}" type="pres">
      <dgm:prSet presAssocID="{8F92BF02-54A2-4617-8BED-F1F3497209AE}" presName="Child1" presStyleLbl="revTx" presStyleIdx="4" presStyleCnt="5">
        <dgm:presLayoutVars>
          <dgm:chMax val="0"/>
          <dgm:chPref val="0"/>
          <dgm:bulletEnabled val="1"/>
        </dgm:presLayoutVars>
      </dgm:prSet>
      <dgm:spPr/>
      <dgm:t>
        <a:bodyPr/>
        <a:lstStyle/>
        <a:p>
          <a:endParaRPr lang="en-US"/>
        </a:p>
      </dgm:t>
    </dgm:pt>
    <dgm:pt modelId="{E6203E09-40E2-4B3A-B6D9-29785B98D2DE}" type="pres">
      <dgm:prSet presAssocID="{8F92BF02-54A2-4617-8BED-F1F3497209AE}" presName="Parent1" presStyleLbl="revTx" presStyleIdx="4" presStyleCnt="5">
        <dgm:presLayoutVars>
          <dgm:chMax val="1"/>
          <dgm:chPref val="1"/>
          <dgm:bulletEnabled val="1"/>
        </dgm:presLayoutVars>
      </dgm:prSet>
      <dgm:spPr/>
      <dgm:t>
        <a:bodyPr/>
        <a:lstStyle/>
        <a:p>
          <a:endParaRPr lang="en-US"/>
        </a:p>
      </dgm:t>
    </dgm:pt>
  </dgm:ptLst>
  <dgm:cxnLst>
    <dgm:cxn modelId="{8A1438FA-3C37-4D69-9C3A-F8F8D8857BA8}" srcId="{63E2B6D1-4C7C-4E8D-9D0C-81F6221A1F53}" destId="{8F92BF02-54A2-4617-8BED-F1F3497209AE}" srcOrd="0" destOrd="0" parTransId="{C3107D02-FCAC-4A28-ABF4-43C9630477F8}" sibTransId="{6B531BA5-389D-47F4-AADC-ACB7C3B8E718}"/>
    <dgm:cxn modelId="{4E00246F-A33D-4000-A45F-0A813BB5E1A5}" type="presOf" srcId="{3047C1A8-9AE8-4ADB-961F-7241A5FF8AA0}" destId="{96534CA4-9DDD-4ABB-9452-2059BE30E5DE}" srcOrd="0" destOrd="0" presId="urn:microsoft.com/office/officeart/2011/layout/CircleProcess"/>
    <dgm:cxn modelId="{8801F9E1-C207-4B9D-872A-D9F5D027B7AB}" srcId="{55789296-B546-486C-8A15-CE866618DDF7}" destId="{B7B0EF53-721B-4318-B864-8DB1E2B1823B}" srcOrd="0" destOrd="0" parTransId="{3B398219-4CAC-4F29-8EBF-122EC01B3DBF}" sibTransId="{AAB32EF1-9478-473C-B50D-E20C1B352280}"/>
    <dgm:cxn modelId="{FE5EF986-AA40-4180-AC48-52EE2E233593}" type="presOf" srcId="{75F45A45-7729-4FC2-85AE-F9C2B53B5CD2}" destId="{1F9028B2-6165-49B0-9DA1-4A99E28F6BD9}" srcOrd="0" destOrd="0" presId="urn:microsoft.com/office/officeart/2011/layout/CircleProcess"/>
    <dgm:cxn modelId="{52BB1DC0-817C-4F98-A87F-73C950DBA0EA}" type="presOf" srcId="{EFAE6709-EFF8-4746-BC49-BFEE0655584E}" destId="{21CC9D15-7F77-4694-B31B-799E4B107DA5}" srcOrd="0" destOrd="0" presId="urn:microsoft.com/office/officeart/2011/layout/CircleProcess"/>
    <dgm:cxn modelId="{3262B5FE-6B03-4449-8F08-10336A46A470}" type="presOf" srcId="{8F92BF02-54A2-4617-8BED-F1F3497209AE}" destId="{53FFC61C-017C-4E62-A16A-0B4FE08048E6}" srcOrd="0" destOrd="0" presId="urn:microsoft.com/office/officeart/2011/layout/CircleProcess"/>
    <dgm:cxn modelId="{3D8B56AE-F84C-41AA-BE51-BA05CC56BA36}" type="presOf" srcId="{30FAE89F-71F5-4339-8F0E-6EE7A8FD33AF}" destId="{72AD1BA8-09B8-4495-AFA2-F016E1ECE274}" srcOrd="1" destOrd="0" presId="urn:microsoft.com/office/officeart/2011/layout/CircleProcess"/>
    <dgm:cxn modelId="{1DBDA14F-6D8E-485B-B798-D800C617B66C}" type="presOf" srcId="{1DD3090C-753F-487B-8974-3917250014A0}" destId="{49BFF326-6F59-4C42-8D95-8CA2AB9D38B4}" srcOrd="0" destOrd="0" presId="urn:microsoft.com/office/officeart/2011/layout/CircleProcess"/>
    <dgm:cxn modelId="{CC47CA16-ED20-45D7-9CDC-4CCBC226814C}" srcId="{30FAE89F-71F5-4339-8F0E-6EE7A8FD33AF}" destId="{75F45A45-7729-4FC2-85AE-F9C2B53B5CD2}" srcOrd="0" destOrd="0" parTransId="{5C4C1E85-9D1B-49A9-9B8B-B5E2C763C72B}" sibTransId="{C0E84874-6B88-4F54-A2F9-3011551616EF}"/>
    <dgm:cxn modelId="{F69F6C57-2684-4D67-857F-EB96BC19B497}" type="presOf" srcId="{9FD8E8E7-962E-47F1-B462-4D1FB3D2B1C7}" destId="{528C3D38-B9A6-4B3B-826F-D5C1DEFB4A93}" srcOrd="0" destOrd="0" presId="urn:microsoft.com/office/officeart/2011/layout/CircleProcess"/>
    <dgm:cxn modelId="{2B22EF00-03BC-446B-92CF-549512EC1FC1}" srcId="{63E2B6D1-4C7C-4E8D-9D0C-81F6221A1F53}" destId="{F843426D-B754-4172-AA16-2F5AFB67F1C6}" srcOrd="4" destOrd="0" parTransId="{9724B54C-F89E-4851-87F0-4114136E3F8F}" sibTransId="{068FB13B-E8DB-4BDF-A4F1-528A4789592E}"/>
    <dgm:cxn modelId="{9C5DF102-B5A1-4387-8947-971515014D6B}" type="presOf" srcId="{1DD3090C-753F-487B-8974-3917250014A0}" destId="{3D0E73E5-7363-4B97-A338-AE88C84D398C}" srcOrd="1" destOrd="0" presId="urn:microsoft.com/office/officeart/2011/layout/CircleProcess"/>
    <dgm:cxn modelId="{D929020A-AC8A-437D-8427-1048F5BC229F}" type="presOf" srcId="{F843426D-B754-4172-AA16-2F5AFB67F1C6}" destId="{E7D7AFAE-7A5E-451B-A44B-1E3D604F9F13}" srcOrd="0" destOrd="0" presId="urn:microsoft.com/office/officeart/2011/layout/CircleProcess"/>
    <dgm:cxn modelId="{8DB236D2-E023-4F23-9E90-72764096A033}" srcId="{8F92BF02-54A2-4617-8BED-F1F3497209AE}" destId="{8E028739-4C97-47A5-A49A-ED6A584DC8EB}" srcOrd="1" destOrd="0" parTransId="{2E25174B-C273-46B2-A551-4351954B683B}" sibTransId="{13FA47D8-4149-40D8-BAA5-9ED739C58688}"/>
    <dgm:cxn modelId="{94360F54-CA56-46A2-9FC5-22324E7DAE78}" type="presOf" srcId="{55789296-B546-486C-8A15-CE866618DDF7}" destId="{BF6E62AE-E45D-44AC-8A50-07F1C166C2A0}" srcOrd="0" destOrd="0" presId="urn:microsoft.com/office/officeart/2011/layout/CircleProcess"/>
    <dgm:cxn modelId="{273638F2-397A-44DE-AD72-08FC06BF2697}" srcId="{8F92BF02-54A2-4617-8BED-F1F3497209AE}" destId="{EFAE6709-EFF8-4746-BC49-BFEE0655584E}" srcOrd="0" destOrd="0" parTransId="{E7ECE6E6-6130-4591-85AE-E4ADEB157183}" sibTransId="{5CC1DC9C-7D4C-4855-B0F1-1BFCD8379A03}"/>
    <dgm:cxn modelId="{1F786CBE-93B3-4936-B43A-6265ECB5B5A0}" type="presOf" srcId="{8E028739-4C97-47A5-A49A-ED6A584DC8EB}" destId="{21CC9D15-7F77-4694-B31B-799E4B107DA5}" srcOrd="0" destOrd="1" presId="urn:microsoft.com/office/officeart/2011/layout/CircleProcess"/>
    <dgm:cxn modelId="{57E6F181-7ED5-45F8-BC19-99873C1A728E}" srcId="{F843426D-B754-4172-AA16-2F5AFB67F1C6}" destId="{9FD8E8E7-962E-47F1-B462-4D1FB3D2B1C7}" srcOrd="0" destOrd="0" parTransId="{B05D7591-93BC-4796-AA53-46690131500E}" sibTransId="{FC8100D9-1C45-49F3-9C81-541D4CBA6484}"/>
    <dgm:cxn modelId="{38D74D53-1630-4387-995C-4E04D72ECE9F}" type="presOf" srcId="{63E2B6D1-4C7C-4E8D-9D0C-81F6221A1F53}" destId="{E434DDAF-46F0-4B06-986E-BAC8A207FC0C}" srcOrd="0" destOrd="0" presId="urn:microsoft.com/office/officeart/2011/layout/CircleProcess"/>
    <dgm:cxn modelId="{61C5136F-B21B-4943-BEC9-939DE7C87A5D}" srcId="{63E2B6D1-4C7C-4E8D-9D0C-81F6221A1F53}" destId="{1DD3090C-753F-487B-8974-3917250014A0}" srcOrd="3" destOrd="0" parTransId="{58382968-55A9-4959-BE4A-1AC0DED4208B}" sibTransId="{8A5F5AFB-7CDC-4A09-AD5D-67CCC0D05568}"/>
    <dgm:cxn modelId="{F8B57761-9E17-41FC-B1A8-6E1448502FEC}" type="presOf" srcId="{30FAE89F-71F5-4339-8F0E-6EE7A8FD33AF}" destId="{A75C054B-7D62-4554-92A2-B9A84CF0DCC2}" srcOrd="0" destOrd="0" presId="urn:microsoft.com/office/officeart/2011/layout/CircleProcess"/>
    <dgm:cxn modelId="{E9A098B3-1099-4460-BC94-E0C21FD46099}" srcId="{1DD3090C-753F-487B-8974-3917250014A0}" destId="{3047C1A8-9AE8-4ADB-961F-7241A5FF8AA0}" srcOrd="0" destOrd="0" parTransId="{61A2540C-FB07-42DD-BF24-34DB4EA1A7DB}" sibTransId="{7D25745E-5312-4487-A585-279F8747F91D}"/>
    <dgm:cxn modelId="{D6A3844F-64E9-4215-8B95-AA8CE05BE635}" srcId="{63E2B6D1-4C7C-4E8D-9D0C-81F6221A1F53}" destId="{55789296-B546-486C-8A15-CE866618DDF7}" srcOrd="2" destOrd="0" parTransId="{AA56A1A0-56B7-45E0-84FB-798D95662071}" sibTransId="{214B8514-3FDD-457A-BB21-0761A658111F}"/>
    <dgm:cxn modelId="{2BC6AB32-4A71-4570-AF44-D2798F6224BF}" type="presOf" srcId="{B7B0EF53-721B-4318-B864-8DB1E2B1823B}" destId="{4F473859-9F4E-4C1D-A84D-8697A2E5A86E}" srcOrd="0" destOrd="0" presId="urn:microsoft.com/office/officeart/2011/layout/CircleProcess"/>
    <dgm:cxn modelId="{4E962CE3-54ED-418D-9BCB-01DA65560E1C}" type="presOf" srcId="{F843426D-B754-4172-AA16-2F5AFB67F1C6}" destId="{CFFF1F34-80C6-4171-A331-776E4A976A8A}" srcOrd="1" destOrd="0" presId="urn:microsoft.com/office/officeart/2011/layout/CircleProcess"/>
    <dgm:cxn modelId="{CDBA7C6A-1E4A-480B-B8F0-944DA5F0E268}" srcId="{63E2B6D1-4C7C-4E8D-9D0C-81F6221A1F53}" destId="{30FAE89F-71F5-4339-8F0E-6EE7A8FD33AF}" srcOrd="1" destOrd="0" parTransId="{7033491E-C774-4DFE-9E8D-0693E14EEC70}" sibTransId="{2126DB0B-ADF5-44B1-9BCA-51093358D713}"/>
    <dgm:cxn modelId="{704854FB-22DF-4118-8D10-DEDB27A49F41}" type="presOf" srcId="{55789296-B546-486C-8A15-CE866618DDF7}" destId="{3F7557FB-A46E-49C1-98C4-6E8EBDB6E4D3}" srcOrd="1" destOrd="0" presId="urn:microsoft.com/office/officeart/2011/layout/CircleProcess"/>
    <dgm:cxn modelId="{7E59A5EF-E566-4217-AFE2-B260EEA37724}" type="presOf" srcId="{8F92BF02-54A2-4617-8BED-F1F3497209AE}" destId="{E6203E09-40E2-4B3A-B6D9-29785B98D2DE}" srcOrd="1" destOrd="0" presId="urn:microsoft.com/office/officeart/2011/layout/CircleProcess"/>
    <dgm:cxn modelId="{320AF0E1-A707-4E3A-8329-B18F03104A95}" type="presParOf" srcId="{E434DDAF-46F0-4B06-986E-BAC8A207FC0C}" destId="{CC092E53-152B-4511-BE75-94ACE791728E}" srcOrd="0" destOrd="0" presId="urn:microsoft.com/office/officeart/2011/layout/CircleProcess"/>
    <dgm:cxn modelId="{0594215F-0D95-4425-B2FB-1A9F9982FCB9}" type="presParOf" srcId="{CC092E53-152B-4511-BE75-94ACE791728E}" destId="{4CE8572F-6D04-47EF-8FEC-EDA4D8AFA90D}" srcOrd="0" destOrd="0" presId="urn:microsoft.com/office/officeart/2011/layout/CircleProcess"/>
    <dgm:cxn modelId="{2E904782-E242-4F09-A942-C129F0A9271E}" type="presParOf" srcId="{E434DDAF-46F0-4B06-986E-BAC8A207FC0C}" destId="{A989722D-4121-437D-B831-BCB71CE4DD92}" srcOrd="1" destOrd="0" presId="urn:microsoft.com/office/officeart/2011/layout/CircleProcess"/>
    <dgm:cxn modelId="{B544C29C-664C-4CC1-8069-68AE28185585}" type="presParOf" srcId="{A989722D-4121-437D-B831-BCB71CE4DD92}" destId="{E7D7AFAE-7A5E-451B-A44B-1E3D604F9F13}" srcOrd="0" destOrd="0" presId="urn:microsoft.com/office/officeart/2011/layout/CircleProcess"/>
    <dgm:cxn modelId="{D6366AC8-F620-4B12-B44F-506E6459F071}" type="presParOf" srcId="{E434DDAF-46F0-4B06-986E-BAC8A207FC0C}" destId="{528C3D38-B9A6-4B3B-826F-D5C1DEFB4A93}" srcOrd="2" destOrd="0" presId="urn:microsoft.com/office/officeart/2011/layout/CircleProcess"/>
    <dgm:cxn modelId="{E336EBD2-F152-4A5E-BC06-57C785DA4B52}" type="presParOf" srcId="{E434DDAF-46F0-4B06-986E-BAC8A207FC0C}" destId="{CFFF1F34-80C6-4171-A331-776E4A976A8A}" srcOrd="3" destOrd="0" presId="urn:microsoft.com/office/officeart/2011/layout/CircleProcess"/>
    <dgm:cxn modelId="{049C28D9-D601-4625-96C7-3ABED0087FBC}" type="presParOf" srcId="{E434DDAF-46F0-4B06-986E-BAC8A207FC0C}" destId="{880A94BF-5CEC-4BF3-8675-DD1B46063D3E}" srcOrd="4" destOrd="0" presId="urn:microsoft.com/office/officeart/2011/layout/CircleProcess"/>
    <dgm:cxn modelId="{7300D119-6B47-48A7-9286-A2935B5A8CAF}" type="presParOf" srcId="{880A94BF-5CEC-4BF3-8675-DD1B46063D3E}" destId="{97EBAC8E-98F1-4413-BDEA-6A8D038984F5}" srcOrd="0" destOrd="0" presId="urn:microsoft.com/office/officeart/2011/layout/CircleProcess"/>
    <dgm:cxn modelId="{D00846D5-8C02-4353-9F5F-AA10EAD9126F}" type="presParOf" srcId="{E434DDAF-46F0-4B06-986E-BAC8A207FC0C}" destId="{E6DFCBEC-5E23-4C12-9282-6F69AA6BD9FE}" srcOrd="5" destOrd="0" presId="urn:microsoft.com/office/officeart/2011/layout/CircleProcess"/>
    <dgm:cxn modelId="{840812B7-1E02-426D-B41A-A68716840CB5}" type="presParOf" srcId="{E6DFCBEC-5E23-4C12-9282-6F69AA6BD9FE}" destId="{49BFF326-6F59-4C42-8D95-8CA2AB9D38B4}" srcOrd="0" destOrd="0" presId="urn:microsoft.com/office/officeart/2011/layout/CircleProcess"/>
    <dgm:cxn modelId="{031BB901-560A-4E6A-B654-4FDAEC0FF6F6}" type="presParOf" srcId="{E434DDAF-46F0-4B06-986E-BAC8A207FC0C}" destId="{96534CA4-9DDD-4ABB-9452-2059BE30E5DE}" srcOrd="6" destOrd="0" presId="urn:microsoft.com/office/officeart/2011/layout/CircleProcess"/>
    <dgm:cxn modelId="{C1250B90-6A5C-4109-8AEA-15D4BCE5770C}" type="presParOf" srcId="{E434DDAF-46F0-4B06-986E-BAC8A207FC0C}" destId="{3D0E73E5-7363-4B97-A338-AE88C84D398C}" srcOrd="7" destOrd="0" presId="urn:microsoft.com/office/officeart/2011/layout/CircleProcess"/>
    <dgm:cxn modelId="{B94BC386-EB81-42D2-B387-87D90D803956}" type="presParOf" srcId="{E434DDAF-46F0-4B06-986E-BAC8A207FC0C}" destId="{56F6B6A5-55AE-4E39-8756-47A2E53D792A}" srcOrd="8" destOrd="0" presId="urn:microsoft.com/office/officeart/2011/layout/CircleProcess"/>
    <dgm:cxn modelId="{9F04716F-768A-48EA-A4AA-3B4D462283B2}" type="presParOf" srcId="{56F6B6A5-55AE-4E39-8756-47A2E53D792A}" destId="{73DE1285-1654-425D-9C33-9915880E8771}" srcOrd="0" destOrd="0" presId="urn:microsoft.com/office/officeart/2011/layout/CircleProcess"/>
    <dgm:cxn modelId="{652C0BEF-26E9-4AE9-B772-953CE81785D5}" type="presParOf" srcId="{E434DDAF-46F0-4B06-986E-BAC8A207FC0C}" destId="{B94CDE72-F06F-4C5B-9FFD-55DAEAF3F653}" srcOrd="9" destOrd="0" presId="urn:microsoft.com/office/officeart/2011/layout/CircleProcess"/>
    <dgm:cxn modelId="{641D60C9-161E-42EE-B7B3-71ECCC443A86}" type="presParOf" srcId="{B94CDE72-F06F-4C5B-9FFD-55DAEAF3F653}" destId="{BF6E62AE-E45D-44AC-8A50-07F1C166C2A0}" srcOrd="0" destOrd="0" presId="urn:microsoft.com/office/officeart/2011/layout/CircleProcess"/>
    <dgm:cxn modelId="{42E83189-6479-4C05-BAB7-012443114A9E}" type="presParOf" srcId="{E434DDAF-46F0-4B06-986E-BAC8A207FC0C}" destId="{4F473859-9F4E-4C1D-A84D-8697A2E5A86E}" srcOrd="10" destOrd="0" presId="urn:microsoft.com/office/officeart/2011/layout/CircleProcess"/>
    <dgm:cxn modelId="{F889B218-463E-4ACC-979D-B48D1EBE1948}" type="presParOf" srcId="{E434DDAF-46F0-4B06-986E-BAC8A207FC0C}" destId="{3F7557FB-A46E-49C1-98C4-6E8EBDB6E4D3}" srcOrd="11" destOrd="0" presId="urn:microsoft.com/office/officeart/2011/layout/CircleProcess"/>
    <dgm:cxn modelId="{DDE66A68-C4E3-4158-87F3-B52C5F691134}" type="presParOf" srcId="{E434DDAF-46F0-4B06-986E-BAC8A207FC0C}" destId="{C736785E-4D0A-405B-B319-683620BCD70F}" srcOrd="12" destOrd="0" presId="urn:microsoft.com/office/officeart/2011/layout/CircleProcess"/>
    <dgm:cxn modelId="{A3233216-1C29-4499-B7FE-EEF4B404BDF1}" type="presParOf" srcId="{C736785E-4D0A-405B-B319-683620BCD70F}" destId="{5CA0B208-951A-456D-9E3F-F0209E2F396D}" srcOrd="0" destOrd="0" presId="urn:microsoft.com/office/officeart/2011/layout/CircleProcess"/>
    <dgm:cxn modelId="{A7714483-1CBF-4C66-AC9C-1E407C7DACF5}" type="presParOf" srcId="{E434DDAF-46F0-4B06-986E-BAC8A207FC0C}" destId="{A3E1937E-6B70-484D-9062-F19EDE689963}" srcOrd="13" destOrd="0" presId="urn:microsoft.com/office/officeart/2011/layout/CircleProcess"/>
    <dgm:cxn modelId="{534D43F5-FBE4-49EB-A330-3AC2C069D957}" type="presParOf" srcId="{A3E1937E-6B70-484D-9062-F19EDE689963}" destId="{A75C054B-7D62-4554-92A2-B9A84CF0DCC2}" srcOrd="0" destOrd="0" presId="urn:microsoft.com/office/officeart/2011/layout/CircleProcess"/>
    <dgm:cxn modelId="{731553A1-4099-40AB-A568-DD0FD33321B4}" type="presParOf" srcId="{E434DDAF-46F0-4B06-986E-BAC8A207FC0C}" destId="{1F9028B2-6165-49B0-9DA1-4A99E28F6BD9}" srcOrd="14" destOrd="0" presId="urn:microsoft.com/office/officeart/2011/layout/CircleProcess"/>
    <dgm:cxn modelId="{430FD526-EC25-40C3-8300-1475258C461E}" type="presParOf" srcId="{E434DDAF-46F0-4B06-986E-BAC8A207FC0C}" destId="{72AD1BA8-09B8-4495-AFA2-F016E1ECE274}" srcOrd="15" destOrd="0" presId="urn:microsoft.com/office/officeart/2011/layout/CircleProcess"/>
    <dgm:cxn modelId="{62F0A953-9968-4DF3-805E-210B3AAD2CB3}" type="presParOf" srcId="{E434DDAF-46F0-4B06-986E-BAC8A207FC0C}" destId="{786D478D-75CB-48E0-8050-6EDDE49C2F1D}" srcOrd="16" destOrd="0" presId="urn:microsoft.com/office/officeart/2011/layout/CircleProcess"/>
    <dgm:cxn modelId="{05147D58-0958-4F50-8EA1-9AF66AB36192}" type="presParOf" srcId="{786D478D-75CB-48E0-8050-6EDDE49C2F1D}" destId="{5FFD7FF3-6A54-43E0-B61D-5C5B43FA8A18}" srcOrd="0" destOrd="0" presId="urn:microsoft.com/office/officeart/2011/layout/CircleProcess"/>
    <dgm:cxn modelId="{4F243AF5-8181-4E6D-AF79-EBA50ABF0AC2}" type="presParOf" srcId="{E434DDAF-46F0-4B06-986E-BAC8A207FC0C}" destId="{79AD6C57-577C-43CB-9253-D0A60B95A5C4}" srcOrd="17" destOrd="0" presId="urn:microsoft.com/office/officeart/2011/layout/CircleProcess"/>
    <dgm:cxn modelId="{77315BA0-66B4-40EB-9EF0-64A9F316F729}" type="presParOf" srcId="{79AD6C57-577C-43CB-9253-D0A60B95A5C4}" destId="{53FFC61C-017C-4E62-A16A-0B4FE08048E6}" srcOrd="0" destOrd="0" presId="urn:microsoft.com/office/officeart/2011/layout/CircleProcess"/>
    <dgm:cxn modelId="{38FD73F6-F043-4B82-8640-24B84DC820DE}" type="presParOf" srcId="{E434DDAF-46F0-4B06-986E-BAC8A207FC0C}" destId="{21CC9D15-7F77-4694-B31B-799E4B107DA5}" srcOrd="18" destOrd="0" presId="urn:microsoft.com/office/officeart/2011/layout/CircleProcess"/>
    <dgm:cxn modelId="{A1D42DCF-4706-4B46-BBA7-C1CDB267491C}" type="presParOf" srcId="{E434DDAF-46F0-4B06-986E-BAC8A207FC0C}" destId="{E6203E09-40E2-4B3A-B6D9-29785B98D2DE}" srcOrd="19"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A7E3C3-5707-440A-A582-3035489822C8}" type="doc">
      <dgm:prSet loTypeId="urn:microsoft.com/office/officeart/2005/8/layout/matrix1" loCatId="matrix" qsTypeId="urn:microsoft.com/office/officeart/2005/8/quickstyle/simple5" qsCatId="simple" csTypeId="urn:microsoft.com/office/officeart/2005/8/colors/colorful2" csCatId="colorful" phldr="1"/>
      <dgm:spPr/>
      <dgm:t>
        <a:bodyPr/>
        <a:lstStyle/>
        <a:p>
          <a:endParaRPr lang="en-US"/>
        </a:p>
      </dgm:t>
    </dgm:pt>
    <dgm:pt modelId="{157B4A06-3D6C-458A-8D4B-642F7D2344C9}">
      <dgm:prSet phldrT="[Text]"/>
      <dgm:spPr/>
      <dgm:t>
        <a:bodyPr/>
        <a:lstStyle/>
        <a:p>
          <a:r>
            <a:rPr lang="en-US" dirty="0"/>
            <a:t>Co-Requisite Remediation</a:t>
          </a:r>
        </a:p>
      </dgm:t>
    </dgm:pt>
    <dgm:pt modelId="{0A28E1D9-7C6D-4AC9-A880-CA985E6EC158}" type="parTrans" cxnId="{D2B7E601-4504-4309-875D-B0E44BCF668F}">
      <dgm:prSet/>
      <dgm:spPr/>
      <dgm:t>
        <a:bodyPr/>
        <a:lstStyle/>
        <a:p>
          <a:endParaRPr lang="en-US"/>
        </a:p>
      </dgm:t>
    </dgm:pt>
    <dgm:pt modelId="{654A05E5-C6E4-425F-9EF4-D23CC2B46710}" type="sibTrans" cxnId="{D2B7E601-4504-4309-875D-B0E44BCF668F}">
      <dgm:prSet/>
      <dgm:spPr/>
      <dgm:t>
        <a:bodyPr/>
        <a:lstStyle/>
        <a:p>
          <a:endParaRPr lang="en-US"/>
        </a:p>
      </dgm:t>
    </dgm:pt>
    <dgm:pt modelId="{C76A7397-BDAF-4E0C-A393-19B56E149F81}">
      <dgm:prSet phldrT="[Text]"/>
      <dgm:spPr/>
      <dgm:t>
        <a:bodyPr/>
        <a:lstStyle/>
        <a:p>
          <a:r>
            <a:rPr lang="en-US" dirty="0"/>
            <a:t>An acceleration strategy for developmental students</a:t>
          </a:r>
        </a:p>
      </dgm:t>
    </dgm:pt>
    <dgm:pt modelId="{86C739EE-E11C-4A2A-AC4C-D78E09171989}" type="parTrans" cxnId="{ECCFA60B-5622-4B1F-BA66-AD041DF16356}">
      <dgm:prSet/>
      <dgm:spPr/>
      <dgm:t>
        <a:bodyPr/>
        <a:lstStyle/>
        <a:p>
          <a:endParaRPr lang="en-US"/>
        </a:p>
      </dgm:t>
    </dgm:pt>
    <dgm:pt modelId="{A342D2AE-FFBD-4FFA-89FD-D060E9CE4F51}" type="sibTrans" cxnId="{ECCFA60B-5622-4B1F-BA66-AD041DF16356}">
      <dgm:prSet/>
      <dgm:spPr/>
      <dgm:t>
        <a:bodyPr/>
        <a:lstStyle/>
        <a:p>
          <a:endParaRPr lang="en-US"/>
        </a:p>
      </dgm:t>
    </dgm:pt>
    <dgm:pt modelId="{953C5A22-8494-471D-88E9-30470370AD0D}">
      <dgm:prSet phldrT="[Text]"/>
      <dgm:spPr/>
      <dgm:t>
        <a:bodyPr/>
        <a:lstStyle/>
        <a:p>
          <a:r>
            <a:rPr lang="en-US" dirty="0"/>
            <a:t>Developmental content is taught concurrently with a paired college-level course</a:t>
          </a:r>
        </a:p>
      </dgm:t>
    </dgm:pt>
    <dgm:pt modelId="{8C3753FA-C026-4E51-B991-2FD0C8583D99}" type="parTrans" cxnId="{8B103F00-08C0-4B3A-A4B2-E9A432A7D07D}">
      <dgm:prSet/>
      <dgm:spPr/>
      <dgm:t>
        <a:bodyPr/>
        <a:lstStyle/>
        <a:p>
          <a:endParaRPr lang="en-US"/>
        </a:p>
      </dgm:t>
    </dgm:pt>
    <dgm:pt modelId="{25924DBE-2881-4ADC-8CD3-98EA4C2A67EA}" type="sibTrans" cxnId="{8B103F00-08C0-4B3A-A4B2-E9A432A7D07D}">
      <dgm:prSet/>
      <dgm:spPr/>
      <dgm:t>
        <a:bodyPr/>
        <a:lstStyle/>
        <a:p>
          <a:endParaRPr lang="en-US"/>
        </a:p>
      </dgm:t>
    </dgm:pt>
    <dgm:pt modelId="{2496A8F4-B9A3-4DF2-AEC0-BC06EFC4579E}">
      <dgm:prSet phldrT="[Text]"/>
      <dgm:spPr/>
      <dgm:t>
        <a:bodyPr/>
        <a:lstStyle/>
        <a:p>
          <a:r>
            <a:rPr lang="en-US" dirty="0"/>
            <a:t>Implemented with developmental mathematics, writing, and reading</a:t>
          </a:r>
        </a:p>
      </dgm:t>
    </dgm:pt>
    <dgm:pt modelId="{40B74FC0-D173-49E5-9FFA-2A81781B7E50}" type="parTrans" cxnId="{6DF4E3F0-D173-4D70-AFA8-B6DF5DB6DF07}">
      <dgm:prSet/>
      <dgm:spPr/>
      <dgm:t>
        <a:bodyPr/>
        <a:lstStyle/>
        <a:p>
          <a:endParaRPr lang="en-US"/>
        </a:p>
      </dgm:t>
    </dgm:pt>
    <dgm:pt modelId="{98C755A7-7D85-4F5D-B240-58AC54237193}" type="sibTrans" cxnId="{6DF4E3F0-D173-4D70-AFA8-B6DF5DB6DF07}">
      <dgm:prSet/>
      <dgm:spPr/>
      <dgm:t>
        <a:bodyPr/>
        <a:lstStyle/>
        <a:p>
          <a:endParaRPr lang="en-US"/>
        </a:p>
      </dgm:t>
    </dgm:pt>
    <dgm:pt modelId="{6CC1A2C0-426D-4DD1-9087-A4241B9E4311}">
      <dgm:prSet phldrT="[Text]"/>
      <dgm:spPr/>
      <dgm:t>
        <a:bodyPr/>
        <a:lstStyle/>
        <a:p>
          <a:r>
            <a:rPr lang="en-US" dirty="0"/>
            <a:t>Pathway focused: shortening time and reducing cost for a degree or credential</a:t>
          </a:r>
        </a:p>
      </dgm:t>
    </dgm:pt>
    <dgm:pt modelId="{A664D7B8-6C6A-4B26-9784-4BF9ACECED87}" type="parTrans" cxnId="{4141FE44-7063-46C4-ADB3-253E1B898C70}">
      <dgm:prSet/>
      <dgm:spPr/>
      <dgm:t>
        <a:bodyPr/>
        <a:lstStyle/>
        <a:p>
          <a:endParaRPr lang="en-US"/>
        </a:p>
      </dgm:t>
    </dgm:pt>
    <dgm:pt modelId="{280B5284-67BC-4678-B076-69F940276C51}" type="sibTrans" cxnId="{4141FE44-7063-46C4-ADB3-253E1B898C70}">
      <dgm:prSet/>
      <dgm:spPr/>
      <dgm:t>
        <a:bodyPr/>
        <a:lstStyle/>
        <a:p>
          <a:endParaRPr lang="en-US"/>
        </a:p>
      </dgm:t>
    </dgm:pt>
    <dgm:pt modelId="{30C9976F-D62A-4552-9254-89272BE8293A}" type="pres">
      <dgm:prSet presAssocID="{54A7E3C3-5707-440A-A582-3035489822C8}" presName="diagram" presStyleCnt="0">
        <dgm:presLayoutVars>
          <dgm:chMax val="1"/>
          <dgm:dir/>
          <dgm:animLvl val="ctr"/>
          <dgm:resizeHandles val="exact"/>
        </dgm:presLayoutVars>
      </dgm:prSet>
      <dgm:spPr/>
      <dgm:t>
        <a:bodyPr/>
        <a:lstStyle/>
        <a:p>
          <a:endParaRPr lang="en-US"/>
        </a:p>
      </dgm:t>
    </dgm:pt>
    <dgm:pt modelId="{47CEC721-0ED9-4947-984D-1151B757F921}" type="pres">
      <dgm:prSet presAssocID="{54A7E3C3-5707-440A-A582-3035489822C8}" presName="matrix" presStyleCnt="0"/>
      <dgm:spPr/>
      <dgm:t>
        <a:bodyPr/>
        <a:lstStyle/>
        <a:p>
          <a:endParaRPr lang="en-US"/>
        </a:p>
      </dgm:t>
    </dgm:pt>
    <dgm:pt modelId="{92049D65-11D5-4607-B4B3-F16141E6E88D}" type="pres">
      <dgm:prSet presAssocID="{54A7E3C3-5707-440A-A582-3035489822C8}" presName="tile1" presStyleLbl="node1" presStyleIdx="0" presStyleCnt="4"/>
      <dgm:spPr/>
      <dgm:t>
        <a:bodyPr/>
        <a:lstStyle/>
        <a:p>
          <a:endParaRPr lang="en-US"/>
        </a:p>
      </dgm:t>
    </dgm:pt>
    <dgm:pt modelId="{DB92474C-B998-4369-88B1-BA620C1B822D}" type="pres">
      <dgm:prSet presAssocID="{54A7E3C3-5707-440A-A582-3035489822C8}" presName="tile1text" presStyleLbl="node1" presStyleIdx="0" presStyleCnt="4">
        <dgm:presLayoutVars>
          <dgm:chMax val="0"/>
          <dgm:chPref val="0"/>
          <dgm:bulletEnabled val="1"/>
        </dgm:presLayoutVars>
      </dgm:prSet>
      <dgm:spPr/>
      <dgm:t>
        <a:bodyPr/>
        <a:lstStyle/>
        <a:p>
          <a:endParaRPr lang="en-US"/>
        </a:p>
      </dgm:t>
    </dgm:pt>
    <dgm:pt modelId="{21CD8CC1-1496-4370-B0C3-65F022AD9A0D}" type="pres">
      <dgm:prSet presAssocID="{54A7E3C3-5707-440A-A582-3035489822C8}" presName="tile2" presStyleLbl="node1" presStyleIdx="1" presStyleCnt="4"/>
      <dgm:spPr/>
      <dgm:t>
        <a:bodyPr/>
        <a:lstStyle/>
        <a:p>
          <a:endParaRPr lang="en-US"/>
        </a:p>
      </dgm:t>
    </dgm:pt>
    <dgm:pt modelId="{C38C85AB-EEC5-4834-A3AC-C8D28458C592}" type="pres">
      <dgm:prSet presAssocID="{54A7E3C3-5707-440A-A582-3035489822C8}" presName="tile2text" presStyleLbl="node1" presStyleIdx="1" presStyleCnt="4">
        <dgm:presLayoutVars>
          <dgm:chMax val="0"/>
          <dgm:chPref val="0"/>
          <dgm:bulletEnabled val="1"/>
        </dgm:presLayoutVars>
      </dgm:prSet>
      <dgm:spPr/>
      <dgm:t>
        <a:bodyPr/>
        <a:lstStyle/>
        <a:p>
          <a:endParaRPr lang="en-US"/>
        </a:p>
      </dgm:t>
    </dgm:pt>
    <dgm:pt modelId="{7D4F0A4C-ABCE-481F-8381-7AB70CF81700}" type="pres">
      <dgm:prSet presAssocID="{54A7E3C3-5707-440A-A582-3035489822C8}" presName="tile3" presStyleLbl="node1" presStyleIdx="2" presStyleCnt="4"/>
      <dgm:spPr/>
      <dgm:t>
        <a:bodyPr/>
        <a:lstStyle/>
        <a:p>
          <a:endParaRPr lang="en-US"/>
        </a:p>
      </dgm:t>
    </dgm:pt>
    <dgm:pt modelId="{D3D4D97A-05BE-4DE1-9D97-60DD65A7E0CB}" type="pres">
      <dgm:prSet presAssocID="{54A7E3C3-5707-440A-A582-3035489822C8}" presName="tile3text" presStyleLbl="node1" presStyleIdx="2" presStyleCnt="4">
        <dgm:presLayoutVars>
          <dgm:chMax val="0"/>
          <dgm:chPref val="0"/>
          <dgm:bulletEnabled val="1"/>
        </dgm:presLayoutVars>
      </dgm:prSet>
      <dgm:spPr/>
      <dgm:t>
        <a:bodyPr/>
        <a:lstStyle/>
        <a:p>
          <a:endParaRPr lang="en-US"/>
        </a:p>
      </dgm:t>
    </dgm:pt>
    <dgm:pt modelId="{470C5487-3B72-4959-A1C6-F37F338DF250}" type="pres">
      <dgm:prSet presAssocID="{54A7E3C3-5707-440A-A582-3035489822C8}" presName="tile4" presStyleLbl="node1" presStyleIdx="3" presStyleCnt="4"/>
      <dgm:spPr/>
      <dgm:t>
        <a:bodyPr/>
        <a:lstStyle/>
        <a:p>
          <a:endParaRPr lang="en-US"/>
        </a:p>
      </dgm:t>
    </dgm:pt>
    <dgm:pt modelId="{A2DB9DF1-5BD1-4033-B22E-10A277FC66F8}" type="pres">
      <dgm:prSet presAssocID="{54A7E3C3-5707-440A-A582-3035489822C8}" presName="tile4text" presStyleLbl="node1" presStyleIdx="3" presStyleCnt="4">
        <dgm:presLayoutVars>
          <dgm:chMax val="0"/>
          <dgm:chPref val="0"/>
          <dgm:bulletEnabled val="1"/>
        </dgm:presLayoutVars>
      </dgm:prSet>
      <dgm:spPr/>
      <dgm:t>
        <a:bodyPr/>
        <a:lstStyle/>
        <a:p>
          <a:endParaRPr lang="en-US"/>
        </a:p>
      </dgm:t>
    </dgm:pt>
    <dgm:pt modelId="{02274CD8-3DC0-4B99-AB4A-0F9E050112D3}" type="pres">
      <dgm:prSet presAssocID="{54A7E3C3-5707-440A-A582-3035489822C8}" presName="centerTile" presStyleLbl="fgShp" presStyleIdx="0" presStyleCnt="1">
        <dgm:presLayoutVars>
          <dgm:chMax val="0"/>
          <dgm:chPref val="0"/>
        </dgm:presLayoutVars>
      </dgm:prSet>
      <dgm:spPr/>
      <dgm:t>
        <a:bodyPr/>
        <a:lstStyle/>
        <a:p>
          <a:endParaRPr lang="en-US"/>
        </a:p>
      </dgm:t>
    </dgm:pt>
  </dgm:ptLst>
  <dgm:cxnLst>
    <dgm:cxn modelId="{D4ED48D4-1759-4248-B418-B2390563E7A3}" type="presOf" srcId="{C76A7397-BDAF-4E0C-A393-19B56E149F81}" destId="{DB92474C-B998-4369-88B1-BA620C1B822D}" srcOrd="1" destOrd="0" presId="urn:microsoft.com/office/officeart/2005/8/layout/matrix1"/>
    <dgm:cxn modelId="{BD13C522-D4C8-4B02-8308-B6ACDA07ACD4}" type="presOf" srcId="{2496A8F4-B9A3-4DF2-AEC0-BC06EFC4579E}" destId="{D3D4D97A-05BE-4DE1-9D97-60DD65A7E0CB}" srcOrd="1" destOrd="0" presId="urn:microsoft.com/office/officeart/2005/8/layout/matrix1"/>
    <dgm:cxn modelId="{D2B7E601-4504-4309-875D-B0E44BCF668F}" srcId="{54A7E3C3-5707-440A-A582-3035489822C8}" destId="{157B4A06-3D6C-458A-8D4B-642F7D2344C9}" srcOrd="0" destOrd="0" parTransId="{0A28E1D9-7C6D-4AC9-A880-CA985E6EC158}" sibTransId="{654A05E5-C6E4-425F-9EF4-D23CC2B46710}"/>
    <dgm:cxn modelId="{149E9AC4-2524-4491-8427-375E297C5E17}" type="presOf" srcId="{953C5A22-8494-471D-88E9-30470370AD0D}" destId="{C38C85AB-EEC5-4834-A3AC-C8D28458C592}" srcOrd="1" destOrd="0" presId="urn:microsoft.com/office/officeart/2005/8/layout/matrix1"/>
    <dgm:cxn modelId="{A64EB3BA-A08B-4BE6-9FA3-B85F5A9AE4D9}" type="presOf" srcId="{54A7E3C3-5707-440A-A582-3035489822C8}" destId="{30C9976F-D62A-4552-9254-89272BE8293A}" srcOrd="0" destOrd="0" presId="urn:microsoft.com/office/officeart/2005/8/layout/matrix1"/>
    <dgm:cxn modelId="{47D7BE94-12B0-4615-B86B-3A53BB96E2EC}" type="presOf" srcId="{2496A8F4-B9A3-4DF2-AEC0-BC06EFC4579E}" destId="{7D4F0A4C-ABCE-481F-8381-7AB70CF81700}" srcOrd="0" destOrd="0" presId="urn:microsoft.com/office/officeart/2005/8/layout/matrix1"/>
    <dgm:cxn modelId="{3A0BCDCC-2547-4E59-A865-6A4869D294BD}" type="presOf" srcId="{6CC1A2C0-426D-4DD1-9087-A4241B9E4311}" destId="{470C5487-3B72-4959-A1C6-F37F338DF250}" srcOrd="0" destOrd="0" presId="urn:microsoft.com/office/officeart/2005/8/layout/matrix1"/>
    <dgm:cxn modelId="{6DF4E3F0-D173-4D70-AFA8-B6DF5DB6DF07}" srcId="{157B4A06-3D6C-458A-8D4B-642F7D2344C9}" destId="{2496A8F4-B9A3-4DF2-AEC0-BC06EFC4579E}" srcOrd="2" destOrd="0" parTransId="{40B74FC0-D173-49E5-9FFA-2A81781B7E50}" sibTransId="{98C755A7-7D85-4F5D-B240-58AC54237193}"/>
    <dgm:cxn modelId="{6E8C5C33-6E3A-4CCB-919E-75EF81DF4C07}" type="presOf" srcId="{953C5A22-8494-471D-88E9-30470370AD0D}" destId="{21CD8CC1-1496-4370-B0C3-65F022AD9A0D}" srcOrd="0" destOrd="0" presId="urn:microsoft.com/office/officeart/2005/8/layout/matrix1"/>
    <dgm:cxn modelId="{12A7D464-CBEF-42E3-82A2-9106F39291E5}" type="presOf" srcId="{C76A7397-BDAF-4E0C-A393-19B56E149F81}" destId="{92049D65-11D5-4607-B4B3-F16141E6E88D}" srcOrd="0" destOrd="0" presId="urn:microsoft.com/office/officeart/2005/8/layout/matrix1"/>
    <dgm:cxn modelId="{FF1BE1D9-65D6-488D-9E8D-03307F49A8D0}" type="presOf" srcId="{157B4A06-3D6C-458A-8D4B-642F7D2344C9}" destId="{02274CD8-3DC0-4B99-AB4A-0F9E050112D3}" srcOrd="0" destOrd="0" presId="urn:microsoft.com/office/officeart/2005/8/layout/matrix1"/>
    <dgm:cxn modelId="{8B103F00-08C0-4B3A-A4B2-E9A432A7D07D}" srcId="{157B4A06-3D6C-458A-8D4B-642F7D2344C9}" destId="{953C5A22-8494-471D-88E9-30470370AD0D}" srcOrd="1" destOrd="0" parTransId="{8C3753FA-C026-4E51-B991-2FD0C8583D99}" sibTransId="{25924DBE-2881-4ADC-8CD3-98EA4C2A67EA}"/>
    <dgm:cxn modelId="{4141FE44-7063-46C4-ADB3-253E1B898C70}" srcId="{157B4A06-3D6C-458A-8D4B-642F7D2344C9}" destId="{6CC1A2C0-426D-4DD1-9087-A4241B9E4311}" srcOrd="3" destOrd="0" parTransId="{A664D7B8-6C6A-4B26-9784-4BF9ACECED87}" sibTransId="{280B5284-67BC-4678-B076-69F940276C51}"/>
    <dgm:cxn modelId="{4896A2FC-A91C-457A-A200-587CF2A9BFD8}" type="presOf" srcId="{6CC1A2C0-426D-4DD1-9087-A4241B9E4311}" destId="{A2DB9DF1-5BD1-4033-B22E-10A277FC66F8}" srcOrd="1" destOrd="0" presId="urn:microsoft.com/office/officeart/2005/8/layout/matrix1"/>
    <dgm:cxn modelId="{ECCFA60B-5622-4B1F-BA66-AD041DF16356}" srcId="{157B4A06-3D6C-458A-8D4B-642F7D2344C9}" destId="{C76A7397-BDAF-4E0C-A393-19B56E149F81}" srcOrd="0" destOrd="0" parTransId="{86C739EE-E11C-4A2A-AC4C-D78E09171989}" sibTransId="{A342D2AE-FFBD-4FFA-89FD-D060E9CE4F51}"/>
    <dgm:cxn modelId="{6BA1CDF3-036E-41B4-98E4-388F7090CF69}" type="presParOf" srcId="{30C9976F-D62A-4552-9254-89272BE8293A}" destId="{47CEC721-0ED9-4947-984D-1151B757F921}" srcOrd="0" destOrd="0" presId="urn:microsoft.com/office/officeart/2005/8/layout/matrix1"/>
    <dgm:cxn modelId="{6BC78686-BE03-4FF2-B618-9517D4F8126E}" type="presParOf" srcId="{47CEC721-0ED9-4947-984D-1151B757F921}" destId="{92049D65-11D5-4607-B4B3-F16141E6E88D}" srcOrd="0" destOrd="0" presId="urn:microsoft.com/office/officeart/2005/8/layout/matrix1"/>
    <dgm:cxn modelId="{77708C38-D16E-4C8A-AAF1-58984678C113}" type="presParOf" srcId="{47CEC721-0ED9-4947-984D-1151B757F921}" destId="{DB92474C-B998-4369-88B1-BA620C1B822D}" srcOrd="1" destOrd="0" presId="urn:microsoft.com/office/officeart/2005/8/layout/matrix1"/>
    <dgm:cxn modelId="{B148919C-2D48-490B-9D57-00369B81750B}" type="presParOf" srcId="{47CEC721-0ED9-4947-984D-1151B757F921}" destId="{21CD8CC1-1496-4370-B0C3-65F022AD9A0D}" srcOrd="2" destOrd="0" presId="urn:microsoft.com/office/officeart/2005/8/layout/matrix1"/>
    <dgm:cxn modelId="{940E80E9-7E0F-4C6A-9083-28B1082A1A89}" type="presParOf" srcId="{47CEC721-0ED9-4947-984D-1151B757F921}" destId="{C38C85AB-EEC5-4834-A3AC-C8D28458C592}" srcOrd="3" destOrd="0" presId="urn:microsoft.com/office/officeart/2005/8/layout/matrix1"/>
    <dgm:cxn modelId="{D0D679CF-10FA-4458-A0D7-E6084EB09FC7}" type="presParOf" srcId="{47CEC721-0ED9-4947-984D-1151B757F921}" destId="{7D4F0A4C-ABCE-481F-8381-7AB70CF81700}" srcOrd="4" destOrd="0" presId="urn:microsoft.com/office/officeart/2005/8/layout/matrix1"/>
    <dgm:cxn modelId="{E3701C77-E970-43F1-AE7E-29C8B06F742F}" type="presParOf" srcId="{47CEC721-0ED9-4947-984D-1151B757F921}" destId="{D3D4D97A-05BE-4DE1-9D97-60DD65A7E0CB}" srcOrd="5" destOrd="0" presId="urn:microsoft.com/office/officeart/2005/8/layout/matrix1"/>
    <dgm:cxn modelId="{E7BCD113-5AFF-428A-A386-2D5F692C5850}" type="presParOf" srcId="{47CEC721-0ED9-4947-984D-1151B757F921}" destId="{470C5487-3B72-4959-A1C6-F37F338DF250}" srcOrd="6" destOrd="0" presId="urn:microsoft.com/office/officeart/2005/8/layout/matrix1"/>
    <dgm:cxn modelId="{32118E7E-53CB-48FD-86A5-5CD3E0C2C46B}" type="presParOf" srcId="{47CEC721-0ED9-4947-984D-1151B757F921}" destId="{A2DB9DF1-5BD1-4033-B22E-10A277FC66F8}" srcOrd="7" destOrd="0" presId="urn:microsoft.com/office/officeart/2005/8/layout/matrix1"/>
    <dgm:cxn modelId="{B2EB6E5E-63FA-40C6-9767-A594D6B27BA1}" type="presParOf" srcId="{30C9976F-D62A-4552-9254-89272BE8293A}" destId="{02274CD8-3DC0-4B99-AB4A-0F9E050112D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8EE8D5-D0E4-4608-A732-213C826C3F87}"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US"/>
        </a:p>
      </dgm:t>
    </dgm:pt>
    <dgm:pt modelId="{F0575AE0-242E-49BC-8DDC-C73A21878F9C}">
      <dgm:prSet phldrT="[Text]"/>
      <dgm:spPr/>
      <dgm:t>
        <a:bodyPr/>
        <a:lstStyle/>
        <a:p>
          <a:r>
            <a:rPr lang="en-US" dirty="0"/>
            <a:t>MATH 0030/1030</a:t>
          </a:r>
        </a:p>
      </dgm:t>
    </dgm:pt>
    <dgm:pt modelId="{E728370B-9403-46BE-8FF3-2E3297E47E83}" type="parTrans" cxnId="{E92385E0-E8C6-451B-B8B5-98F12A0E3BF8}">
      <dgm:prSet/>
      <dgm:spPr/>
      <dgm:t>
        <a:bodyPr/>
        <a:lstStyle/>
        <a:p>
          <a:endParaRPr lang="en-US"/>
        </a:p>
      </dgm:t>
    </dgm:pt>
    <dgm:pt modelId="{558F91DD-4051-4EA3-AE8F-F1076720D6ED}" type="sibTrans" cxnId="{E92385E0-E8C6-451B-B8B5-98F12A0E3BF8}">
      <dgm:prSet/>
      <dgm:spPr/>
      <dgm:t>
        <a:bodyPr/>
        <a:lstStyle/>
        <a:p>
          <a:endParaRPr lang="en-US"/>
        </a:p>
      </dgm:t>
    </dgm:pt>
    <dgm:pt modelId="{0DAA0AD6-B6AB-4DCD-808E-215D4CBB8286}">
      <dgm:prSet phldrT="[Text]"/>
      <dgm:spPr/>
      <dgm:t>
        <a:bodyPr/>
        <a:lstStyle/>
        <a:p>
          <a:r>
            <a:rPr lang="en-US" dirty="0"/>
            <a:t>STEM</a:t>
          </a:r>
        </a:p>
      </dgm:t>
    </dgm:pt>
    <dgm:pt modelId="{2307407E-CD77-49ED-AC31-EA32315B504C}" type="parTrans" cxnId="{ADDCFE76-C1D2-4660-B49B-25E5334C2ACC}">
      <dgm:prSet/>
      <dgm:spPr/>
      <dgm:t>
        <a:bodyPr/>
        <a:lstStyle/>
        <a:p>
          <a:endParaRPr lang="en-US"/>
        </a:p>
      </dgm:t>
    </dgm:pt>
    <dgm:pt modelId="{E5CA71BA-DEFD-4001-B9EB-77F5F595DAC5}" type="sibTrans" cxnId="{ADDCFE76-C1D2-4660-B49B-25E5334C2ACC}">
      <dgm:prSet/>
      <dgm:spPr/>
      <dgm:t>
        <a:bodyPr/>
        <a:lstStyle/>
        <a:p>
          <a:endParaRPr lang="en-US"/>
        </a:p>
      </dgm:t>
    </dgm:pt>
    <dgm:pt modelId="{6105CF5A-9827-45D5-B823-DDF63B266B25}">
      <dgm:prSet phldrT="[Text]"/>
      <dgm:spPr/>
      <dgm:t>
        <a:bodyPr/>
        <a:lstStyle/>
        <a:p>
          <a:r>
            <a:rPr lang="en-US" dirty="0"/>
            <a:t>Business (transfer)</a:t>
          </a:r>
        </a:p>
      </dgm:t>
    </dgm:pt>
    <dgm:pt modelId="{BD4826DB-7B3E-495C-A565-8D741D20FD18}" type="parTrans" cxnId="{BC268E76-EB73-4375-B143-A34C47084ACD}">
      <dgm:prSet/>
      <dgm:spPr/>
      <dgm:t>
        <a:bodyPr/>
        <a:lstStyle/>
        <a:p>
          <a:endParaRPr lang="en-US"/>
        </a:p>
      </dgm:t>
    </dgm:pt>
    <dgm:pt modelId="{5CF7C55E-735E-4008-BA9F-372857FA9E1F}" type="sibTrans" cxnId="{BC268E76-EB73-4375-B143-A34C47084ACD}">
      <dgm:prSet/>
      <dgm:spPr/>
      <dgm:t>
        <a:bodyPr/>
        <a:lstStyle/>
        <a:p>
          <a:endParaRPr lang="en-US"/>
        </a:p>
      </dgm:t>
    </dgm:pt>
    <dgm:pt modelId="{2A3E0C21-722D-4B2C-9DC5-085B14287A3B}">
      <dgm:prSet phldrT="[Text]"/>
      <dgm:spPr/>
      <dgm:t>
        <a:bodyPr/>
        <a:lstStyle/>
        <a:p>
          <a:r>
            <a:rPr lang="en-US" dirty="0"/>
            <a:t>MATH 0530/1530</a:t>
          </a:r>
        </a:p>
      </dgm:t>
    </dgm:pt>
    <dgm:pt modelId="{195F00F3-8C6F-4EED-B4F8-A801B55C0E21}" type="parTrans" cxnId="{4E4A09BA-5F51-4E9D-9DA4-51D3534F901B}">
      <dgm:prSet/>
      <dgm:spPr/>
      <dgm:t>
        <a:bodyPr/>
        <a:lstStyle/>
        <a:p>
          <a:endParaRPr lang="en-US"/>
        </a:p>
      </dgm:t>
    </dgm:pt>
    <dgm:pt modelId="{C07594A2-67DF-4EFB-9C70-176959520AD1}" type="sibTrans" cxnId="{4E4A09BA-5F51-4E9D-9DA4-51D3534F901B}">
      <dgm:prSet/>
      <dgm:spPr/>
      <dgm:t>
        <a:bodyPr/>
        <a:lstStyle/>
        <a:p>
          <a:endParaRPr lang="en-US"/>
        </a:p>
      </dgm:t>
    </dgm:pt>
    <dgm:pt modelId="{8CCA48B5-3F6E-4CED-8329-111FA7B7BCD9}">
      <dgm:prSet phldrT="[Text]"/>
      <dgm:spPr/>
      <dgm:t>
        <a:bodyPr/>
        <a:lstStyle/>
        <a:p>
          <a:r>
            <a:rPr lang="en-US" dirty="0"/>
            <a:t>Social Sciences</a:t>
          </a:r>
        </a:p>
      </dgm:t>
    </dgm:pt>
    <dgm:pt modelId="{1BEB6E4F-1C8A-4A33-90C9-AA41FE1ED971}" type="parTrans" cxnId="{4E912E29-681C-4C0B-9B92-545F9B07A3BE}">
      <dgm:prSet/>
      <dgm:spPr/>
      <dgm:t>
        <a:bodyPr/>
        <a:lstStyle/>
        <a:p>
          <a:endParaRPr lang="en-US"/>
        </a:p>
      </dgm:t>
    </dgm:pt>
    <dgm:pt modelId="{55A4849F-3DB8-4E6A-B7A6-85E3F719A5A7}" type="sibTrans" cxnId="{4E912E29-681C-4C0B-9B92-545F9B07A3BE}">
      <dgm:prSet/>
      <dgm:spPr/>
      <dgm:t>
        <a:bodyPr/>
        <a:lstStyle/>
        <a:p>
          <a:endParaRPr lang="en-US"/>
        </a:p>
      </dgm:t>
    </dgm:pt>
    <dgm:pt modelId="{E03C1371-AE62-401E-980C-B8F9F909A091}">
      <dgm:prSet phldrT="[Text]"/>
      <dgm:spPr/>
      <dgm:t>
        <a:bodyPr/>
        <a:lstStyle/>
        <a:p>
          <a:r>
            <a:rPr lang="en-US" dirty="0"/>
            <a:t>Education</a:t>
          </a:r>
        </a:p>
      </dgm:t>
    </dgm:pt>
    <dgm:pt modelId="{D4D04702-A3D8-419D-BBD2-F51A6A4C66EF}" type="parTrans" cxnId="{23945225-091E-4A83-82E7-5A30B085C89F}">
      <dgm:prSet/>
      <dgm:spPr/>
      <dgm:t>
        <a:bodyPr/>
        <a:lstStyle/>
        <a:p>
          <a:endParaRPr lang="en-US"/>
        </a:p>
      </dgm:t>
    </dgm:pt>
    <dgm:pt modelId="{611CBA40-B6DC-43CF-A1F6-ACBA7FB601A2}" type="sibTrans" cxnId="{23945225-091E-4A83-82E7-5A30B085C89F}">
      <dgm:prSet/>
      <dgm:spPr/>
      <dgm:t>
        <a:bodyPr/>
        <a:lstStyle/>
        <a:p>
          <a:endParaRPr lang="en-US"/>
        </a:p>
      </dgm:t>
    </dgm:pt>
    <dgm:pt modelId="{25F11522-45E9-4926-8D58-E101E6F07D18}">
      <dgm:prSet phldrT="[Text]"/>
      <dgm:spPr/>
      <dgm:t>
        <a:bodyPr/>
        <a:lstStyle/>
        <a:p>
          <a:r>
            <a:rPr lang="en-US" dirty="0"/>
            <a:t>MATH 0010/1010</a:t>
          </a:r>
        </a:p>
      </dgm:t>
    </dgm:pt>
    <dgm:pt modelId="{3B95FA3F-ACFE-45D4-AE48-675EEECED876}" type="parTrans" cxnId="{8BB3EE0B-BED9-4BC7-8A47-AE62F0FADF88}">
      <dgm:prSet/>
      <dgm:spPr/>
      <dgm:t>
        <a:bodyPr/>
        <a:lstStyle/>
        <a:p>
          <a:endParaRPr lang="en-US"/>
        </a:p>
      </dgm:t>
    </dgm:pt>
    <dgm:pt modelId="{0E64F961-69DE-4452-AB8E-162360EB059C}" type="sibTrans" cxnId="{8BB3EE0B-BED9-4BC7-8A47-AE62F0FADF88}">
      <dgm:prSet/>
      <dgm:spPr/>
      <dgm:t>
        <a:bodyPr/>
        <a:lstStyle/>
        <a:p>
          <a:endParaRPr lang="en-US"/>
        </a:p>
      </dgm:t>
    </dgm:pt>
    <dgm:pt modelId="{DBB29B1D-57EF-4C0C-9C99-0B5E4D61EE31}">
      <dgm:prSet phldrT="[Text]"/>
      <dgm:spPr/>
      <dgm:t>
        <a:bodyPr/>
        <a:lstStyle/>
        <a:p>
          <a:r>
            <a:rPr lang="en-US" dirty="0"/>
            <a:t>Liberal Arts</a:t>
          </a:r>
        </a:p>
      </dgm:t>
    </dgm:pt>
    <dgm:pt modelId="{C0473141-C069-43C4-9E1C-C72420D8A823}" type="parTrans" cxnId="{CC3E04BD-25ED-4D65-B435-F4B65152D16A}">
      <dgm:prSet/>
      <dgm:spPr/>
      <dgm:t>
        <a:bodyPr/>
        <a:lstStyle/>
        <a:p>
          <a:endParaRPr lang="en-US"/>
        </a:p>
      </dgm:t>
    </dgm:pt>
    <dgm:pt modelId="{AA14B1DF-95F9-4EB3-9583-3CC5CED8D98F}" type="sibTrans" cxnId="{CC3E04BD-25ED-4D65-B435-F4B65152D16A}">
      <dgm:prSet/>
      <dgm:spPr/>
      <dgm:t>
        <a:bodyPr/>
        <a:lstStyle/>
        <a:p>
          <a:endParaRPr lang="en-US"/>
        </a:p>
      </dgm:t>
    </dgm:pt>
    <dgm:pt modelId="{926D9B57-BA10-431F-93B6-1F8FAFCF56F8}">
      <dgm:prSet phldrT="[Text]"/>
      <dgm:spPr/>
      <dgm:t>
        <a:bodyPr/>
        <a:lstStyle/>
        <a:p>
          <a:r>
            <a:rPr lang="en-US" dirty="0"/>
            <a:t>Engineering technology</a:t>
          </a:r>
        </a:p>
      </dgm:t>
    </dgm:pt>
    <dgm:pt modelId="{BFEB08AC-3A7A-4EE5-A78F-FD2BAEF29942}" type="parTrans" cxnId="{4AB866C5-C8FB-4356-9A98-5C1B0B1728CB}">
      <dgm:prSet/>
      <dgm:spPr/>
      <dgm:t>
        <a:bodyPr/>
        <a:lstStyle/>
        <a:p>
          <a:endParaRPr lang="en-US"/>
        </a:p>
      </dgm:t>
    </dgm:pt>
    <dgm:pt modelId="{B7383C71-CE6D-4940-ABE3-8176993E475F}" type="sibTrans" cxnId="{4AB866C5-C8FB-4356-9A98-5C1B0B1728CB}">
      <dgm:prSet/>
      <dgm:spPr/>
      <dgm:t>
        <a:bodyPr/>
        <a:lstStyle/>
        <a:p>
          <a:endParaRPr lang="en-US"/>
        </a:p>
      </dgm:t>
    </dgm:pt>
    <dgm:pt modelId="{04CC0B94-8351-49E1-A5AF-1A7E1D7EBABD}">
      <dgm:prSet phldrT="[Text]"/>
      <dgm:spPr/>
      <dgm:t>
        <a:bodyPr/>
        <a:lstStyle/>
        <a:p>
          <a:r>
            <a:rPr lang="en-US" dirty="0"/>
            <a:t>Nursing</a:t>
          </a:r>
        </a:p>
      </dgm:t>
    </dgm:pt>
    <dgm:pt modelId="{8FD80F9F-F6B6-42E6-983A-BCA2727F1A0A}" type="parTrans" cxnId="{B4F22779-91A5-4CB5-A0D2-EB97CAFB83B9}">
      <dgm:prSet/>
      <dgm:spPr/>
      <dgm:t>
        <a:bodyPr/>
        <a:lstStyle/>
        <a:p>
          <a:endParaRPr lang="en-US"/>
        </a:p>
      </dgm:t>
    </dgm:pt>
    <dgm:pt modelId="{7357B639-32DD-4E80-BE52-1571534A455B}" type="sibTrans" cxnId="{B4F22779-91A5-4CB5-A0D2-EB97CAFB83B9}">
      <dgm:prSet/>
      <dgm:spPr/>
      <dgm:t>
        <a:bodyPr/>
        <a:lstStyle/>
        <a:p>
          <a:endParaRPr lang="en-US"/>
        </a:p>
      </dgm:t>
    </dgm:pt>
    <dgm:pt modelId="{52A3610A-B532-4962-8B47-BA18AE46707A}">
      <dgm:prSet phldrT="[Text]"/>
      <dgm:spPr/>
      <dgm:t>
        <a:bodyPr/>
        <a:lstStyle/>
        <a:p>
          <a:r>
            <a:rPr lang="en-US" dirty="0"/>
            <a:t>Students needing further preparation</a:t>
          </a:r>
        </a:p>
      </dgm:t>
    </dgm:pt>
    <dgm:pt modelId="{54877C27-6E2D-49CD-BD71-D9658BAF10AD}" type="parTrans" cxnId="{C8D45EDB-C776-4A3B-A9B2-22F31994191E}">
      <dgm:prSet/>
      <dgm:spPr/>
      <dgm:t>
        <a:bodyPr/>
        <a:lstStyle/>
        <a:p>
          <a:endParaRPr lang="en-US"/>
        </a:p>
      </dgm:t>
    </dgm:pt>
    <dgm:pt modelId="{93190047-41E4-4430-B0F0-8D0899B1BCBA}" type="sibTrans" cxnId="{C8D45EDB-C776-4A3B-A9B2-22F31994191E}">
      <dgm:prSet/>
      <dgm:spPr/>
      <dgm:t>
        <a:bodyPr/>
        <a:lstStyle/>
        <a:p>
          <a:endParaRPr lang="en-US"/>
        </a:p>
      </dgm:t>
    </dgm:pt>
    <dgm:pt modelId="{8C09BF38-DCF5-4279-A5BA-7A6D9B0DE8F6}">
      <dgm:prSet phldrT="[Text]"/>
      <dgm:spPr/>
      <dgm:t>
        <a:bodyPr/>
        <a:lstStyle/>
        <a:p>
          <a:r>
            <a:rPr lang="en-US" dirty="0"/>
            <a:t>Business (terminal)</a:t>
          </a:r>
        </a:p>
      </dgm:t>
    </dgm:pt>
    <dgm:pt modelId="{62D64255-FDE4-4F53-B33C-C61688D09010}" type="parTrans" cxnId="{ECCE52CC-1F2C-4D6E-B1F6-FCF9E393B52C}">
      <dgm:prSet/>
      <dgm:spPr/>
      <dgm:t>
        <a:bodyPr/>
        <a:lstStyle/>
        <a:p>
          <a:endParaRPr lang="en-US"/>
        </a:p>
      </dgm:t>
    </dgm:pt>
    <dgm:pt modelId="{5916EB5A-1B53-4817-9077-43872F925F7E}" type="sibTrans" cxnId="{ECCE52CC-1F2C-4D6E-B1F6-FCF9E393B52C}">
      <dgm:prSet/>
      <dgm:spPr/>
      <dgm:t>
        <a:bodyPr/>
        <a:lstStyle/>
        <a:p>
          <a:endParaRPr lang="en-US"/>
        </a:p>
      </dgm:t>
    </dgm:pt>
    <dgm:pt modelId="{D8D8F794-BCBB-40E4-B447-6DB104AA50A0}" type="pres">
      <dgm:prSet presAssocID="{3E8EE8D5-D0E4-4608-A732-213C826C3F87}" presName="theList" presStyleCnt="0">
        <dgm:presLayoutVars>
          <dgm:dir/>
          <dgm:animLvl val="lvl"/>
          <dgm:resizeHandles val="exact"/>
        </dgm:presLayoutVars>
      </dgm:prSet>
      <dgm:spPr/>
      <dgm:t>
        <a:bodyPr/>
        <a:lstStyle/>
        <a:p>
          <a:endParaRPr lang="en-US"/>
        </a:p>
      </dgm:t>
    </dgm:pt>
    <dgm:pt modelId="{E5B73EEF-2C8F-42A4-8031-2A9895141E32}" type="pres">
      <dgm:prSet presAssocID="{F0575AE0-242E-49BC-8DDC-C73A21878F9C}" presName="compNode" presStyleCnt="0"/>
      <dgm:spPr/>
      <dgm:t>
        <a:bodyPr/>
        <a:lstStyle/>
        <a:p>
          <a:endParaRPr lang="en-US"/>
        </a:p>
      </dgm:t>
    </dgm:pt>
    <dgm:pt modelId="{6631CC51-8CBC-41CE-AB10-C7391E61C5EC}" type="pres">
      <dgm:prSet presAssocID="{F0575AE0-242E-49BC-8DDC-C73A21878F9C}" presName="aNode" presStyleLbl="bgShp" presStyleIdx="0" presStyleCnt="3"/>
      <dgm:spPr/>
      <dgm:t>
        <a:bodyPr/>
        <a:lstStyle/>
        <a:p>
          <a:endParaRPr lang="en-US"/>
        </a:p>
      </dgm:t>
    </dgm:pt>
    <dgm:pt modelId="{27E0914C-2A23-44E5-A479-2F1FF65FE70F}" type="pres">
      <dgm:prSet presAssocID="{F0575AE0-242E-49BC-8DDC-C73A21878F9C}" presName="textNode" presStyleLbl="bgShp" presStyleIdx="0" presStyleCnt="3"/>
      <dgm:spPr/>
      <dgm:t>
        <a:bodyPr/>
        <a:lstStyle/>
        <a:p>
          <a:endParaRPr lang="en-US"/>
        </a:p>
      </dgm:t>
    </dgm:pt>
    <dgm:pt modelId="{395AB839-D03C-4F9F-91EA-34BB06E0BA1A}" type="pres">
      <dgm:prSet presAssocID="{F0575AE0-242E-49BC-8DDC-C73A21878F9C}" presName="compChildNode" presStyleCnt="0"/>
      <dgm:spPr/>
      <dgm:t>
        <a:bodyPr/>
        <a:lstStyle/>
        <a:p>
          <a:endParaRPr lang="en-US"/>
        </a:p>
      </dgm:t>
    </dgm:pt>
    <dgm:pt modelId="{DB67F8E2-71EC-4436-BA12-9956B7242BDA}" type="pres">
      <dgm:prSet presAssocID="{F0575AE0-242E-49BC-8DDC-C73A21878F9C}" presName="theInnerList" presStyleCnt="0"/>
      <dgm:spPr/>
      <dgm:t>
        <a:bodyPr/>
        <a:lstStyle/>
        <a:p>
          <a:endParaRPr lang="en-US"/>
        </a:p>
      </dgm:t>
    </dgm:pt>
    <dgm:pt modelId="{65ED3E4A-C43D-4167-B99E-6C5E3A5AA20D}" type="pres">
      <dgm:prSet presAssocID="{0DAA0AD6-B6AB-4DCD-808E-215D4CBB8286}" presName="childNode" presStyleLbl="node1" presStyleIdx="0" presStyleCnt="9">
        <dgm:presLayoutVars>
          <dgm:bulletEnabled val="1"/>
        </dgm:presLayoutVars>
      </dgm:prSet>
      <dgm:spPr/>
      <dgm:t>
        <a:bodyPr/>
        <a:lstStyle/>
        <a:p>
          <a:endParaRPr lang="en-US"/>
        </a:p>
      </dgm:t>
    </dgm:pt>
    <dgm:pt modelId="{57466EBB-C92B-4272-B912-2ADA8C7AF2FC}" type="pres">
      <dgm:prSet presAssocID="{0DAA0AD6-B6AB-4DCD-808E-215D4CBB8286}" presName="aSpace2" presStyleCnt="0"/>
      <dgm:spPr/>
      <dgm:t>
        <a:bodyPr/>
        <a:lstStyle/>
        <a:p>
          <a:endParaRPr lang="en-US"/>
        </a:p>
      </dgm:t>
    </dgm:pt>
    <dgm:pt modelId="{4C976E4D-A049-4187-B00A-B22641180864}" type="pres">
      <dgm:prSet presAssocID="{6105CF5A-9827-45D5-B823-DDF63B266B25}" presName="childNode" presStyleLbl="node1" presStyleIdx="1" presStyleCnt="9">
        <dgm:presLayoutVars>
          <dgm:bulletEnabled val="1"/>
        </dgm:presLayoutVars>
      </dgm:prSet>
      <dgm:spPr/>
      <dgm:t>
        <a:bodyPr/>
        <a:lstStyle/>
        <a:p>
          <a:endParaRPr lang="en-US"/>
        </a:p>
      </dgm:t>
    </dgm:pt>
    <dgm:pt modelId="{B6D2FA00-C8F4-41F7-A48C-ED5E8EB101DF}" type="pres">
      <dgm:prSet presAssocID="{6105CF5A-9827-45D5-B823-DDF63B266B25}" presName="aSpace2" presStyleCnt="0"/>
      <dgm:spPr/>
      <dgm:t>
        <a:bodyPr/>
        <a:lstStyle/>
        <a:p>
          <a:endParaRPr lang="en-US"/>
        </a:p>
      </dgm:t>
    </dgm:pt>
    <dgm:pt modelId="{A9737E1A-F5DE-45CE-A8A4-F4A17092864B}" type="pres">
      <dgm:prSet presAssocID="{926D9B57-BA10-431F-93B6-1F8FAFCF56F8}" presName="childNode" presStyleLbl="node1" presStyleIdx="2" presStyleCnt="9">
        <dgm:presLayoutVars>
          <dgm:bulletEnabled val="1"/>
        </dgm:presLayoutVars>
      </dgm:prSet>
      <dgm:spPr/>
      <dgm:t>
        <a:bodyPr/>
        <a:lstStyle/>
        <a:p>
          <a:endParaRPr lang="en-US"/>
        </a:p>
      </dgm:t>
    </dgm:pt>
    <dgm:pt modelId="{A1D30DFA-D7F1-489B-943D-9234B42CB75E}" type="pres">
      <dgm:prSet presAssocID="{F0575AE0-242E-49BC-8DDC-C73A21878F9C}" presName="aSpace" presStyleCnt="0"/>
      <dgm:spPr/>
      <dgm:t>
        <a:bodyPr/>
        <a:lstStyle/>
        <a:p>
          <a:endParaRPr lang="en-US"/>
        </a:p>
      </dgm:t>
    </dgm:pt>
    <dgm:pt modelId="{55F61506-685D-41F2-8A24-204248B0A221}" type="pres">
      <dgm:prSet presAssocID="{2A3E0C21-722D-4B2C-9DC5-085B14287A3B}" presName="compNode" presStyleCnt="0"/>
      <dgm:spPr/>
      <dgm:t>
        <a:bodyPr/>
        <a:lstStyle/>
        <a:p>
          <a:endParaRPr lang="en-US"/>
        </a:p>
      </dgm:t>
    </dgm:pt>
    <dgm:pt modelId="{69EBD45A-089F-4AFD-8826-F834A5259D58}" type="pres">
      <dgm:prSet presAssocID="{2A3E0C21-722D-4B2C-9DC5-085B14287A3B}" presName="aNode" presStyleLbl="bgShp" presStyleIdx="1" presStyleCnt="3"/>
      <dgm:spPr/>
      <dgm:t>
        <a:bodyPr/>
        <a:lstStyle/>
        <a:p>
          <a:endParaRPr lang="en-US"/>
        </a:p>
      </dgm:t>
    </dgm:pt>
    <dgm:pt modelId="{A542BE07-C8A3-4ADC-A95F-D102EAB7A123}" type="pres">
      <dgm:prSet presAssocID="{2A3E0C21-722D-4B2C-9DC5-085B14287A3B}" presName="textNode" presStyleLbl="bgShp" presStyleIdx="1" presStyleCnt="3"/>
      <dgm:spPr/>
      <dgm:t>
        <a:bodyPr/>
        <a:lstStyle/>
        <a:p>
          <a:endParaRPr lang="en-US"/>
        </a:p>
      </dgm:t>
    </dgm:pt>
    <dgm:pt modelId="{B6849819-6F53-42B6-BFE7-6E2CD229D8DD}" type="pres">
      <dgm:prSet presAssocID="{2A3E0C21-722D-4B2C-9DC5-085B14287A3B}" presName="compChildNode" presStyleCnt="0"/>
      <dgm:spPr/>
      <dgm:t>
        <a:bodyPr/>
        <a:lstStyle/>
        <a:p>
          <a:endParaRPr lang="en-US"/>
        </a:p>
      </dgm:t>
    </dgm:pt>
    <dgm:pt modelId="{85537A8D-0AB2-4604-A1E8-3824CA38C3AB}" type="pres">
      <dgm:prSet presAssocID="{2A3E0C21-722D-4B2C-9DC5-085B14287A3B}" presName="theInnerList" presStyleCnt="0"/>
      <dgm:spPr/>
      <dgm:t>
        <a:bodyPr/>
        <a:lstStyle/>
        <a:p>
          <a:endParaRPr lang="en-US"/>
        </a:p>
      </dgm:t>
    </dgm:pt>
    <dgm:pt modelId="{FD1FD099-5017-4048-898F-D03D1C50D57E}" type="pres">
      <dgm:prSet presAssocID="{8CCA48B5-3F6E-4CED-8329-111FA7B7BCD9}" presName="childNode" presStyleLbl="node1" presStyleIdx="3" presStyleCnt="9">
        <dgm:presLayoutVars>
          <dgm:bulletEnabled val="1"/>
        </dgm:presLayoutVars>
      </dgm:prSet>
      <dgm:spPr/>
      <dgm:t>
        <a:bodyPr/>
        <a:lstStyle/>
        <a:p>
          <a:endParaRPr lang="en-US"/>
        </a:p>
      </dgm:t>
    </dgm:pt>
    <dgm:pt modelId="{39EB2B46-C0C6-4E42-BB5D-D44149A77394}" type="pres">
      <dgm:prSet presAssocID="{8CCA48B5-3F6E-4CED-8329-111FA7B7BCD9}" presName="aSpace2" presStyleCnt="0"/>
      <dgm:spPr/>
      <dgm:t>
        <a:bodyPr/>
        <a:lstStyle/>
        <a:p>
          <a:endParaRPr lang="en-US"/>
        </a:p>
      </dgm:t>
    </dgm:pt>
    <dgm:pt modelId="{28100A24-CA11-4E48-8AA3-CA25A1504375}" type="pres">
      <dgm:prSet presAssocID="{8C09BF38-DCF5-4279-A5BA-7A6D9B0DE8F6}" presName="childNode" presStyleLbl="node1" presStyleIdx="4" presStyleCnt="9">
        <dgm:presLayoutVars>
          <dgm:bulletEnabled val="1"/>
        </dgm:presLayoutVars>
      </dgm:prSet>
      <dgm:spPr/>
      <dgm:t>
        <a:bodyPr/>
        <a:lstStyle/>
        <a:p>
          <a:endParaRPr lang="en-US"/>
        </a:p>
      </dgm:t>
    </dgm:pt>
    <dgm:pt modelId="{88A19428-DD61-4932-B044-D10C8AA510F2}" type="pres">
      <dgm:prSet presAssocID="{8C09BF38-DCF5-4279-A5BA-7A6D9B0DE8F6}" presName="aSpace2" presStyleCnt="0"/>
      <dgm:spPr/>
      <dgm:t>
        <a:bodyPr/>
        <a:lstStyle/>
        <a:p>
          <a:endParaRPr lang="en-US"/>
        </a:p>
      </dgm:t>
    </dgm:pt>
    <dgm:pt modelId="{9237AB54-E960-4E9C-9326-343CE02BE15A}" type="pres">
      <dgm:prSet presAssocID="{E03C1371-AE62-401E-980C-B8F9F909A091}" presName="childNode" presStyleLbl="node1" presStyleIdx="5" presStyleCnt="9">
        <dgm:presLayoutVars>
          <dgm:bulletEnabled val="1"/>
        </dgm:presLayoutVars>
      </dgm:prSet>
      <dgm:spPr/>
      <dgm:t>
        <a:bodyPr/>
        <a:lstStyle/>
        <a:p>
          <a:endParaRPr lang="en-US"/>
        </a:p>
      </dgm:t>
    </dgm:pt>
    <dgm:pt modelId="{09F12679-8C33-4151-B109-54582EA14CDE}" type="pres">
      <dgm:prSet presAssocID="{E03C1371-AE62-401E-980C-B8F9F909A091}" presName="aSpace2" presStyleCnt="0"/>
      <dgm:spPr/>
      <dgm:t>
        <a:bodyPr/>
        <a:lstStyle/>
        <a:p>
          <a:endParaRPr lang="en-US"/>
        </a:p>
      </dgm:t>
    </dgm:pt>
    <dgm:pt modelId="{6038F2AB-DF01-437B-9B53-3D0B7F2C3F29}" type="pres">
      <dgm:prSet presAssocID="{04CC0B94-8351-49E1-A5AF-1A7E1D7EBABD}" presName="childNode" presStyleLbl="node1" presStyleIdx="6" presStyleCnt="9">
        <dgm:presLayoutVars>
          <dgm:bulletEnabled val="1"/>
        </dgm:presLayoutVars>
      </dgm:prSet>
      <dgm:spPr/>
      <dgm:t>
        <a:bodyPr/>
        <a:lstStyle/>
        <a:p>
          <a:endParaRPr lang="en-US"/>
        </a:p>
      </dgm:t>
    </dgm:pt>
    <dgm:pt modelId="{0EAD0F71-38EE-4331-A642-07C6204C2184}" type="pres">
      <dgm:prSet presAssocID="{2A3E0C21-722D-4B2C-9DC5-085B14287A3B}" presName="aSpace" presStyleCnt="0"/>
      <dgm:spPr/>
      <dgm:t>
        <a:bodyPr/>
        <a:lstStyle/>
        <a:p>
          <a:endParaRPr lang="en-US"/>
        </a:p>
      </dgm:t>
    </dgm:pt>
    <dgm:pt modelId="{3950B2CA-ED6F-46DD-8D16-6BCC734C8F61}" type="pres">
      <dgm:prSet presAssocID="{25F11522-45E9-4926-8D58-E101E6F07D18}" presName="compNode" presStyleCnt="0"/>
      <dgm:spPr/>
      <dgm:t>
        <a:bodyPr/>
        <a:lstStyle/>
        <a:p>
          <a:endParaRPr lang="en-US"/>
        </a:p>
      </dgm:t>
    </dgm:pt>
    <dgm:pt modelId="{EC52CDD7-E942-4A6E-8830-0C6754E43A32}" type="pres">
      <dgm:prSet presAssocID="{25F11522-45E9-4926-8D58-E101E6F07D18}" presName="aNode" presStyleLbl="bgShp" presStyleIdx="2" presStyleCnt="3"/>
      <dgm:spPr/>
      <dgm:t>
        <a:bodyPr/>
        <a:lstStyle/>
        <a:p>
          <a:endParaRPr lang="en-US"/>
        </a:p>
      </dgm:t>
    </dgm:pt>
    <dgm:pt modelId="{068D2003-450F-485C-A812-7B92FCDDA623}" type="pres">
      <dgm:prSet presAssocID="{25F11522-45E9-4926-8D58-E101E6F07D18}" presName="textNode" presStyleLbl="bgShp" presStyleIdx="2" presStyleCnt="3"/>
      <dgm:spPr/>
      <dgm:t>
        <a:bodyPr/>
        <a:lstStyle/>
        <a:p>
          <a:endParaRPr lang="en-US"/>
        </a:p>
      </dgm:t>
    </dgm:pt>
    <dgm:pt modelId="{4967E05C-B154-4214-B2D3-2436F3821E42}" type="pres">
      <dgm:prSet presAssocID="{25F11522-45E9-4926-8D58-E101E6F07D18}" presName="compChildNode" presStyleCnt="0"/>
      <dgm:spPr/>
      <dgm:t>
        <a:bodyPr/>
        <a:lstStyle/>
        <a:p>
          <a:endParaRPr lang="en-US"/>
        </a:p>
      </dgm:t>
    </dgm:pt>
    <dgm:pt modelId="{29041532-6180-4C2D-95CE-ACC1A2CD4420}" type="pres">
      <dgm:prSet presAssocID="{25F11522-45E9-4926-8D58-E101E6F07D18}" presName="theInnerList" presStyleCnt="0"/>
      <dgm:spPr/>
      <dgm:t>
        <a:bodyPr/>
        <a:lstStyle/>
        <a:p>
          <a:endParaRPr lang="en-US"/>
        </a:p>
      </dgm:t>
    </dgm:pt>
    <dgm:pt modelId="{1F586F98-02B3-4C83-B4F5-F68F834328BC}" type="pres">
      <dgm:prSet presAssocID="{DBB29B1D-57EF-4C0C-9C99-0B5E4D61EE31}" presName="childNode" presStyleLbl="node1" presStyleIdx="7" presStyleCnt="9">
        <dgm:presLayoutVars>
          <dgm:bulletEnabled val="1"/>
        </dgm:presLayoutVars>
      </dgm:prSet>
      <dgm:spPr/>
      <dgm:t>
        <a:bodyPr/>
        <a:lstStyle/>
        <a:p>
          <a:endParaRPr lang="en-US"/>
        </a:p>
      </dgm:t>
    </dgm:pt>
    <dgm:pt modelId="{FFC0E8C9-BBCC-4FA4-8889-C7DF9D2FE8AE}" type="pres">
      <dgm:prSet presAssocID="{DBB29B1D-57EF-4C0C-9C99-0B5E4D61EE31}" presName="aSpace2" presStyleCnt="0"/>
      <dgm:spPr/>
      <dgm:t>
        <a:bodyPr/>
        <a:lstStyle/>
        <a:p>
          <a:endParaRPr lang="en-US"/>
        </a:p>
      </dgm:t>
    </dgm:pt>
    <dgm:pt modelId="{471F63AD-FC53-4EFA-9C55-05D24EEE5C4A}" type="pres">
      <dgm:prSet presAssocID="{52A3610A-B532-4962-8B47-BA18AE46707A}" presName="childNode" presStyleLbl="node1" presStyleIdx="8" presStyleCnt="9">
        <dgm:presLayoutVars>
          <dgm:bulletEnabled val="1"/>
        </dgm:presLayoutVars>
      </dgm:prSet>
      <dgm:spPr/>
      <dgm:t>
        <a:bodyPr/>
        <a:lstStyle/>
        <a:p>
          <a:endParaRPr lang="en-US"/>
        </a:p>
      </dgm:t>
    </dgm:pt>
  </dgm:ptLst>
  <dgm:cxnLst>
    <dgm:cxn modelId="{ECCE52CC-1F2C-4D6E-B1F6-FCF9E393B52C}" srcId="{2A3E0C21-722D-4B2C-9DC5-085B14287A3B}" destId="{8C09BF38-DCF5-4279-A5BA-7A6D9B0DE8F6}" srcOrd="1" destOrd="0" parTransId="{62D64255-FDE4-4F53-B33C-C61688D09010}" sibTransId="{5916EB5A-1B53-4817-9077-43872F925F7E}"/>
    <dgm:cxn modelId="{23945225-091E-4A83-82E7-5A30B085C89F}" srcId="{2A3E0C21-722D-4B2C-9DC5-085B14287A3B}" destId="{E03C1371-AE62-401E-980C-B8F9F909A091}" srcOrd="2" destOrd="0" parTransId="{D4D04702-A3D8-419D-BBD2-F51A6A4C66EF}" sibTransId="{611CBA40-B6DC-43CF-A1F6-ACBA7FB601A2}"/>
    <dgm:cxn modelId="{223A93C6-20B4-4D2D-9826-F277607BCD90}" type="presOf" srcId="{F0575AE0-242E-49BC-8DDC-C73A21878F9C}" destId="{6631CC51-8CBC-41CE-AB10-C7391E61C5EC}" srcOrd="0" destOrd="0" presId="urn:microsoft.com/office/officeart/2005/8/layout/lProcess2"/>
    <dgm:cxn modelId="{ADDCFE76-C1D2-4660-B49B-25E5334C2ACC}" srcId="{F0575AE0-242E-49BC-8DDC-C73A21878F9C}" destId="{0DAA0AD6-B6AB-4DCD-808E-215D4CBB8286}" srcOrd="0" destOrd="0" parTransId="{2307407E-CD77-49ED-AC31-EA32315B504C}" sibTransId="{E5CA71BA-DEFD-4001-B9EB-77F5F595DAC5}"/>
    <dgm:cxn modelId="{3C7010BE-FB4F-4100-8451-CF75B0DD4806}" type="presOf" srcId="{F0575AE0-242E-49BC-8DDC-C73A21878F9C}" destId="{27E0914C-2A23-44E5-A479-2F1FF65FE70F}" srcOrd="1" destOrd="0" presId="urn:microsoft.com/office/officeart/2005/8/layout/lProcess2"/>
    <dgm:cxn modelId="{1D92D4D1-38E9-456B-BD0B-EA162818051F}" type="presOf" srcId="{0DAA0AD6-B6AB-4DCD-808E-215D4CBB8286}" destId="{65ED3E4A-C43D-4167-B99E-6C5E3A5AA20D}" srcOrd="0" destOrd="0" presId="urn:microsoft.com/office/officeart/2005/8/layout/lProcess2"/>
    <dgm:cxn modelId="{9181DAA1-A7E3-4FF3-A897-44CC85C25A41}" type="presOf" srcId="{8C09BF38-DCF5-4279-A5BA-7A6D9B0DE8F6}" destId="{28100A24-CA11-4E48-8AA3-CA25A1504375}" srcOrd="0" destOrd="0" presId="urn:microsoft.com/office/officeart/2005/8/layout/lProcess2"/>
    <dgm:cxn modelId="{4E912E29-681C-4C0B-9B92-545F9B07A3BE}" srcId="{2A3E0C21-722D-4B2C-9DC5-085B14287A3B}" destId="{8CCA48B5-3F6E-4CED-8329-111FA7B7BCD9}" srcOrd="0" destOrd="0" parTransId="{1BEB6E4F-1C8A-4A33-90C9-AA41FE1ED971}" sibTransId="{55A4849F-3DB8-4E6A-B7A6-85E3F719A5A7}"/>
    <dgm:cxn modelId="{18B413B7-02C3-4B47-B90B-1636C7975C0F}" type="presOf" srcId="{8CCA48B5-3F6E-4CED-8329-111FA7B7BCD9}" destId="{FD1FD099-5017-4048-898F-D03D1C50D57E}" srcOrd="0" destOrd="0" presId="urn:microsoft.com/office/officeart/2005/8/layout/lProcess2"/>
    <dgm:cxn modelId="{CC3E04BD-25ED-4D65-B435-F4B65152D16A}" srcId="{25F11522-45E9-4926-8D58-E101E6F07D18}" destId="{DBB29B1D-57EF-4C0C-9C99-0B5E4D61EE31}" srcOrd="0" destOrd="0" parTransId="{C0473141-C069-43C4-9E1C-C72420D8A823}" sibTransId="{AA14B1DF-95F9-4EB3-9583-3CC5CED8D98F}"/>
    <dgm:cxn modelId="{C8D45EDB-C776-4A3B-A9B2-22F31994191E}" srcId="{25F11522-45E9-4926-8D58-E101E6F07D18}" destId="{52A3610A-B532-4962-8B47-BA18AE46707A}" srcOrd="1" destOrd="0" parTransId="{54877C27-6E2D-49CD-BD71-D9658BAF10AD}" sibTransId="{93190047-41E4-4430-B0F0-8D0899B1BCBA}"/>
    <dgm:cxn modelId="{8BB3EE0B-BED9-4BC7-8A47-AE62F0FADF88}" srcId="{3E8EE8D5-D0E4-4608-A732-213C826C3F87}" destId="{25F11522-45E9-4926-8D58-E101E6F07D18}" srcOrd="2" destOrd="0" parTransId="{3B95FA3F-ACFE-45D4-AE48-675EEECED876}" sibTransId="{0E64F961-69DE-4452-AB8E-162360EB059C}"/>
    <dgm:cxn modelId="{C52904AA-616A-4FAF-8E15-DF9C1EC22610}" type="presOf" srcId="{25F11522-45E9-4926-8D58-E101E6F07D18}" destId="{EC52CDD7-E942-4A6E-8830-0C6754E43A32}" srcOrd="0" destOrd="0" presId="urn:microsoft.com/office/officeart/2005/8/layout/lProcess2"/>
    <dgm:cxn modelId="{4D97958D-D37A-492F-9A20-2E17DC853345}" type="presOf" srcId="{3E8EE8D5-D0E4-4608-A732-213C826C3F87}" destId="{D8D8F794-BCBB-40E4-B447-6DB104AA50A0}" srcOrd="0" destOrd="0" presId="urn:microsoft.com/office/officeart/2005/8/layout/lProcess2"/>
    <dgm:cxn modelId="{E92385E0-E8C6-451B-B8B5-98F12A0E3BF8}" srcId="{3E8EE8D5-D0E4-4608-A732-213C826C3F87}" destId="{F0575AE0-242E-49BC-8DDC-C73A21878F9C}" srcOrd="0" destOrd="0" parTransId="{E728370B-9403-46BE-8FF3-2E3297E47E83}" sibTransId="{558F91DD-4051-4EA3-AE8F-F1076720D6ED}"/>
    <dgm:cxn modelId="{B4F22779-91A5-4CB5-A0D2-EB97CAFB83B9}" srcId="{2A3E0C21-722D-4B2C-9DC5-085B14287A3B}" destId="{04CC0B94-8351-49E1-A5AF-1A7E1D7EBABD}" srcOrd="3" destOrd="0" parTransId="{8FD80F9F-F6B6-42E6-983A-BCA2727F1A0A}" sibTransId="{7357B639-32DD-4E80-BE52-1571534A455B}"/>
    <dgm:cxn modelId="{0B9E6111-B733-455D-B34E-B4C459A9D34D}" type="presOf" srcId="{52A3610A-B532-4962-8B47-BA18AE46707A}" destId="{471F63AD-FC53-4EFA-9C55-05D24EEE5C4A}" srcOrd="0" destOrd="0" presId="urn:microsoft.com/office/officeart/2005/8/layout/lProcess2"/>
    <dgm:cxn modelId="{749E635A-318F-42EF-A1F7-3413F6340E20}" type="presOf" srcId="{04CC0B94-8351-49E1-A5AF-1A7E1D7EBABD}" destId="{6038F2AB-DF01-437B-9B53-3D0B7F2C3F29}" srcOrd="0" destOrd="0" presId="urn:microsoft.com/office/officeart/2005/8/layout/lProcess2"/>
    <dgm:cxn modelId="{16252B95-9F20-40A7-9164-4D6629CF13AD}" type="presOf" srcId="{2A3E0C21-722D-4B2C-9DC5-085B14287A3B}" destId="{69EBD45A-089F-4AFD-8826-F834A5259D58}" srcOrd="0" destOrd="0" presId="urn:microsoft.com/office/officeart/2005/8/layout/lProcess2"/>
    <dgm:cxn modelId="{4AB866C5-C8FB-4356-9A98-5C1B0B1728CB}" srcId="{F0575AE0-242E-49BC-8DDC-C73A21878F9C}" destId="{926D9B57-BA10-431F-93B6-1F8FAFCF56F8}" srcOrd="2" destOrd="0" parTransId="{BFEB08AC-3A7A-4EE5-A78F-FD2BAEF29942}" sibTransId="{B7383C71-CE6D-4940-ABE3-8176993E475F}"/>
    <dgm:cxn modelId="{477041BE-D030-4D55-816F-3B40FC2AE19C}" type="presOf" srcId="{6105CF5A-9827-45D5-B823-DDF63B266B25}" destId="{4C976E4D-A049-4187-B00A-B22641180864}" srcOrd="0" destOrd="0" presId="urn:microsoft.com/office/officeart/2005/8/layout/lProcess2"/>
    <dgm:cxn modelId="{BC268E76-EB73-4375-B143-A34C47084ACD}" srcId="{F0575AE0-242E-49BC-8DDC-C73A21878F9C}" destId="{6105CF5A-9827-45D5-B823-DDF63B266B25}" srcOrd="1" destOrd="0" parTransId="{BD4826DB-7B3E-495C-A565-8D741D20FD18}" sibTransId="{5CF7C55E-735E-4008-BA9F-372857FA9E1F}"/>
    <dgm:cxn modelId="{89BBEAA5-C496-481D-B4FA-BAB27B2117C6}" type="presOf" srcId="{926D9B57-BA10-431F-93B6-1F8FAFCF56F8}" destId="{A9737E1A-F5DE-45CE-A8A4-F4A17092864B}" srcOrd="0" destOrd="0" presId="urn:microsoft.com/office/officeart/2005/8/layout/lProcess2"/>
    <dgm:cxn modelId="{306420D8-5A7A-46BA-AE1C-1618B5B60183}" type="presOf" srcId="{2A3E0C21-722D-4B2C-9DC5-085B14287A3B}" destId="{A542BE07-C8A3-4ADC-A95F-D102EAB7A123}" srcOrd="1" destOrd="0" presId="urn:microsoft.com/office/officeart/2005/8/layout/lProcess2"/>
    <dgm:cxn modelId="{32B7D93E-A261-4027-B284-8B6DC606436E}" type="presOf" srcId="{DBB29B1D-57EF-4C0C-9C99-0B5E4D61EE31}" destId="{1F586F98-02B3-4C83-B4F5-F68F834328BC}" srcOrd="0" destOrd="0" presId="urn:microsoft.com/office/officeart/2005/8/layout/lProcess2"/>
    <dgm:cxn modelId="{729CDA09-56F1-43DD-B3EE-9F3758B02917}" type="presOf" srcId="{E03C1371-AE62-401E-980C-B8F9F909A091}" destId="{9237AB54-E960-4E9C-9326-343CE02BE15A}" srcOrd="0" destOrd="0" presId="urn:microsoft.com/office/officeart/2005/8/layout/lProcess2"/>
    <dgm:cxn modelId="{8316C9E5-C006-4710-9DE1-CA2BAEB30ADC}" type="presOf" srcId="{25F11522-45E9-4926-8D58-E101E6F07D18}" destId="{068D2003-450F-485C-A812-7B92FCDDA623}" srcOrd="1" destOrd="0" presId="urn:microsoft.com/office/officeart/2005/8/layout/lProcess2"/>
    <dgm:cxn modelId="{4E4A09BA-5F51-4E9D-9DA4-51D3534F901B}" srcId="{3E8EE8D5-D0E4-4608-A732-213C826C3F87}" destId="{2A3E0C21-722D-4B2C-9DC5-085B14287A3B}" srcOrd="1" destOrd="0" parTransId="{195F00F3-8C6F-4EED-B4F8-A801B55C0E21}" sibTransId="{C07594A2-67DF-4EFB-9C70-176959520AD1}"/>
    <dgm:cxn modelId="{633AB3D5-B410-492B-AE2C-CF72DB831C69}" type="presParOf" srcId="{D8D8F794-BCBB-40E4-B447-6DB104AA50A0}" destId="{E5B73EEF-2C8F-42A4-8031-2A9895141E32}" srcOrd="0" destOrd="0" presId="urn:microsoft.com/office/officeart/2005/8/layout/lProcess2"/>
    <dgm:cxn modelId="{3B8F468F-17B7-4914-87B8-572EB48A8057}" type="presParOf" srcId="{E5B73EEF-2C8F-42A4-8031-2A9895141E32}" destId="{6631CC51-8CBC-41CE-AB10-C7391E61C5EC}" srcOrd="0" destOrd="0" presId="urn:microsoft.com/office/officeart/2005/8/layout/lProcess2"/>
    <dgm:cxn modelId="{E73C2D0F-C298-48EC-B1B9-1A6AFE593ED2}" type="presParOf" srcId="{E5B73EEF-2C8F-42A4-8031-2A9895141E32}" destId="{27E0914C-2A23-44E5-A479-2F1FF65FE70F}" srcOrd="1" destOrd="0" presId="urn:microsoft.com/office/officeart/2005/8/layout/lProcess2"/>
    <dgm:cxn modelId="{8F5F5566-C3FE-4C09-B3C3-1AED546F1ED8}" type="presParOf" srcId="{E5B73EEF-2C8F-42A4-8031-2A9895141E32}" destId="{395AB839-D03C-4F9F-91EA-34BB06E0BA1A}" srcOrd="2" destOrd="0" presId="urn:microsoft.com/office/officeart/2005/8/layout/lProcess2"/>
    <dgm:cxn modelId="{DA81245C-BAED-432D-83B4-037A082766D8}" type="presParOf" srcId="{395AB839-D03C-4F9F-91EA-34BB06E0BA1A}" destId="{DB67F8E2-71EC-4436-BA12-9956B7242BDA}" srcOrd="0" destOrd="0" presId="urn:microsoft.com/office/officeart/2005/8/layout/lProcess2"/>
    <dgm:cxn modelId="{14C76F69-E334-4673-9D63-FA660035B7CA}" type="presParOf" srcId="{DB67F8E2-71EC-4436-BA12-9956B7242BDA}" destId="{65ED3E4A-C43D-4167-B99E-6C5E3A5AA20D}" srcOrd="0" destOrd="0" presId="urn:microsoft.com/office/officeart/2005/8/layout/lProcess2"/>
    <dgm:cxn modelId="{C6F36A39-4128-49FD-93E2-707BBD607A90}" type="presParOf" srcId="{DB67F8E2-71EC-4436-BA12-9956B7242BDA}" destId="{57466EBB-C92B-4272-B912-2ADA8C7AF2FC}" srcOrd="1" destOrd="0" presId="urn:microsoft.com/office/officeart/2005/8/layout/lProcess2"/>
    <dgm:cxn modelId="{2075D3F4-B68A-41E6-8177-2EF7B27B763F}" type="presParOf" srcId="{DB67F8E2-71EC-4436-BA12-9956B7242BDA}" destId="{4C976E4D-A049-4187-B00A-B22641180864}" srcOrd="2" destOrd="0" presId="urn:microsoft.com/office/officeart/2005/8/layout/lProcess2"/>
    <dgm:cxn modelId="{778B6DFB-22EE-4740-8735-7DBBD1B25030}" type="presParOf" srcId="{DB67F8E2-71EC-4436-BA12-9956B7242BDA}" destId="{B6D2FA00-C8F4-41F7-A48C-ED5E8EB101DF}" srcOrd="3" destOrd="0" presId="urn:microsoft.com/office/officeart/2005/8/layout/lProcess2"/>
    <dgm:cxn modelId="{0B16DE2A-0B1A-4FFE-8FF8-DAB7511C31E5}" type="presParOf" srcId="{DB67F8E2-71EC-4436-BA12-9956B7242BDA}" destId="{A9737E1A-F5DE-45CE-A8A4-F4A17092864B}" srcOrd="4" destOrd="0" presId="urn:microsoft.com/office/officeart/2005/8/layout/lProcess2"/>
    <dgm:cxn modelId="{21DA27DF-120D-4255-9DB9-B65B2CDA4705}" type="presParOf" srcId="{D8D8F794-BCBB-40E4-B447-6DB104AA50A0}" destId="{A1D30DFA-D7F1-489B-943D-9234B42CB75E}" srcOrd="1" destOrd="0" presId="urn:microsoft.com/office/officeart/2005/8/layout/lProcess2"/>
    <dgm:cxn modelId="{8C17DBD4-E2FF-4083-8D7C-14962E58C04C}" type="presParOf" srcId="{D8D8F794-BCBB-40E4-B447-6DB104AA50A0}" destId="{55F61506-685D-41F2-8A24-204248B0A221}" srcOrd="2" destOrd="0" presId="urn:microsoft.com/office/officeart/2005/8/layout/lProcess2"/>
    <dgm:cxn modelId="{8E0DE0AF-304D-4BB7-82D5-8EFBB01F4CF9}" type="presParOf" srcId="{55F61506-685D-41F2-8A24-204248B0A221}" destId="{69EBD45A-089F-4AFD-8826-F834A5259D58}" srcOrd="0" destOrd="0" presId="urn:microsoft.com/office/officeart/2005/8/layout/lProcess2"/>
    <dgm:cxn modelId="{77962409-C9C7-4F8D-A4EA-EEAED94F008B}" type="presParOf" srcId="{55F61506-685D-41F2-8A24-204248B0A221}" destId="{A542BE07-C8A3-4ADC-A95F-D102EAB7A123}" srcOrd="1" destOrd="0" presId="urn:microsoft.com/office/officeart/2005/8/layout/lProcess2"/>
    <dgm:cxn modelId="{348626F6-49EA-47F1-B551-A1026DE9A7B8}" type="presParOf" srcId="{55F61506-685D-41F2-8A24-204248B0A221}" destId="{B6849819-6F53-42B6-BFE7-6E2CD229D8DD}" srcOrd="2" destOrd="0" presId="urn:microsoft.com/office/officeart/2005/8/layout/lProcess2"/>
    <dgm:cxn modelId="{335278F7-113A-4F79-93AF-A4F40F2995D3}" type="presParOf" srcId="{B6849819-6F53-42B6-BFE7-6E2CD229D8DD}" destId="{85537A8D-0AB2-4604-A1E8-3824CA38C3AB}" srcOrd="0" destOrd="0" presId="urn:microsoft.com/office/officeart/2005/8/layout/lProcess2"/>
    <dgm:cxn modelId="{4B8C5C52-0EB0-4B0D-9EDE-A1872615EBD2}" type="presParOf" srcId="{85537A8D-0AB2-4604-A1E8-3824CA38C3AB}" destId="{FD1FD099-5017-4048-898F-D03D1C50D57E}" srcOrd="0" destOrd="0" presId="urn:microsoft.com/office/officeart/2005/8/layout/lProcess2"/>
    <dgm:cxn modelId="{8BEC99EE-FFAA-45CD-94AA-E9C1787D8A9C}" type="presParOf" srcId="{85537A8D-0AB2-4604-A1E8-3824CA38C3AB}" destId="{39EB2B46-C0C6-4E42-BB5D-D44149A77394}" srcOrd="1" destOrd="0" presId="urn:microsoft.com/office/officeart/2005/8/layout/lProcess2"/>
    <dgm:cxn modelId="{9956B8EB-81E6-42DC-BCF8-E237B6B44D81}" type="presParOf" srcId="{85537A8D-0AB2-4604-A1E8-3824CA38C3AB}" destId="{28100A24-CA11-4E48-8AA3-CA25A1504375}" srcOrd="2" destOrd="0" presId="urn:microsoft.com/office/officeart/2005/8/layout/lProcess2"/>
    <dgm:cxn modelId="{5C548BB2-B4CC-4DAC-B320-458D230045F4}" type="presParOf" srcId="{85537A8D-0AB2-4604-A1E8-3824CA38C3AB}" destId="{88A19428-DD61-4932-B044-D10C8AA510F2}" srcOrd="3" destOrd="0" presId="urn:microsoft.com/office/officeart/2005/8/layout/lProcess2"/>
    <dgm:cxn modelId="{F496542E-04D1-4F0B-A74F-B9081EB79A88}" type="presParOf" srcId="{85537A8D-0AB2-4604-A1E8-3824CA38C3AB}" destId="{9237AB54-E960-4E9C-9326-343CE02BE15A}" srcOrd="4" destOrd="0" presId="urn:microsoft.com/office/officeart/2005/8/layout/lProcess2"/>
    <dgm:cxn modelId="{850940D2-FC7A-44F2-ABB2-B1BB8FE9826E}" type="presParOf" srcId="{85537A8D-0AB2-4604-A1E8-3824CA38C3AB}" destId="{09F12679-8C33-4151-B109-54582EA14CDE}" srcOrd="5" destOrd="0" presId="urn:microsoft.com/office/officeart/2005/8/layout/lProcess2"/>
    <dgm:cxn modelId="{B9B051D8-C040-4E6A-A1F6-DF5896EE5D37}" type="presParOf" srcId="{85537A8D-0AB2-4604-A1E8-3824CA38C3AB}" destId="{6038F2AB-DF01-437B-9B53-3D0B7F2C3F29}" srcOrd="6" destOrd="0" presId="urn:microsoft.com/office/officeart/2005/8/layout/lProcess2"/>
    <dgm:cxn modelId="{55AB2E50-3BE2-492D-9312-E62EC66EAE03}" type="presParOf" srcId="{D8D8F794-BCBB-40E4-B447-6DB104AA50A0}" destId="{0EAD0F71-38EE-4331-A642-07C6204C2184}" srcOrd="3" destOrd="0" presId="urn:microsoft.com/office/officeart/2005/8/layout/lProcess2"/>
    <dgm:cxn modelId="{5470F315-CC10-42BC-BAFC-458ADC5A987F}" type="presParOf" srcId="{D8D8F794-BCBB-40E4-B447-6DB104AA50A0}" destId="{3950B2CA-ED6F-46DD-8D16-6BCC734C8F61}" srcOrd="4" destOrd="0" presId="urn:microsoft.com/office/officeart/2005/8/layout/lProcess2"/>
    <dgm:cxn modelId="{BD932E84-E466-4EE6-9BB0-EEF7DC9B85EC}" type="presParOf" srcId="{3950B2CA-ED6F-46DD-8D16-6BCC734C8F61}" destId="{EC52CDD7-E942-4A6E-8830-0C6754E43A32}" srcOrd="0" destOrd="0" presId="urn:microsoft.com/office/officeart/2005/8/layout/lProcess2"/>
    <dgm:cxn modelId="{636EA517-77B4-4F32-9FAD-8540E22CE9F0}" type="presParOf" srcId="{3950B2CA-ED6F-46DD-8D16-6BCC734C8F61}" destId="{068D2003-450F-485C-A812-7B92FCDDA623}" srcOrd="1" destOrd="0" presId="urn:microsoft.com/office/officeart/2005/8/layout/lProcess2"/>
    <dgm:cxn modelId="{67CACDFD-3715-4FA2-93C3-D0B9FB7F6E53}" type="presParOf" srcId="{3950B2CA-ED6F-46DD-8D16-6BCC734C8F61}" destId="{4967E05C-B154-4214-B2D3-2436F3821E42}" srcOrd="2" destOrd="0" presId="urn:microsoft.com/office/officeart/2005/8/layout/lProcess2"/>
    <dgm:cxn modelId="{4D3D42FB-B601-4D85-A445-7AB84BD5F31B}" type="presParOf" srcId="{4967E05C-B154-4214-B2D3-2436F3821E42}" destId="{29041532-6180-4C2D-95CE-ACC1A2CD4420}" srcOrd="0" destOrd="0" presId="urn:microsoft.com/office/officeart/2005/8/layout/lProcess2"/>
    <dgm:cxn modelId="{EADFBB6A-AB84-4D32-A949-FA2CF44168EB}" type="presParOf" srcId="{29041532-6180-4C2D-95CE-ACC1A2CD4420}" destId="{1F586F98-02B3-4C83-B4F5-F68F834328BC}" srcOrd="0" destOrd="0" presId="urn:microsoft.com/office/officeart/2005/8/layout/lProcess2"/>
    <dgm:cxn modelId="{C9A149D3-86A1-415A-975C-1EDF55DDA684}" type="presParOf" srcId="{29041532-6180-4C2D-95CE-ACC1A2CD4420}" destId="{FFC0E8C9-BBCC-4FA4-8889-C7DF9D2FE8AE}" srcOrd="1" destOrd="0" presId="urn:microsoft.com/office/officeart/2005/8/layout/lProcess2"/>
    <dgm:cxn modelId="{1E2DD670-48E2-410B-9C71-4ADA212CC3AA}" type="presParOf" srcId="{29041532-6180-4C2D-95CE-ACC1A2CD4420}" destId="{471F63AD-FC53-4EFA-9C55-05D24EEE5C4A}"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BB619-5242-4192-A3E0-8457BE465607}" type="doc">
      <dgm:prSet loTypeId="urn:microsoft.com/office/officeart/2008/layout/VerticalCurvedList" loCatId="list" qsTypeId="urn:microsoft.com/office/officeart/2005/8/quickstyle/simple2" qsCatId="simple" csTypeId="urn:microsoft.com/office/officeart/2005/8/colors/colorful2" csCatId="colorful" phldr="1"/>
      <dgm:spPr/>
      <dgm:t>
        <a:bodyPr/>
        <a:lstStyle/>
        <a:p>
          <a:endParaRPr lang="en-US"/>
        </a:p>
      </dgm:t>
    </dgm:pt>
    <dgm:pt modelId="{034DF033-D81F-434C-9007-224CBA720FF7}">
      <dgm:prSet phldrT="[Text]"/>
      <dgm:spPr/>
      <dgm:t>
        <a:bodyPr/>
        <a:lstStyle/>
        <a:p>
          <a:r>
            <a:rPr lang="en-US" dirty="0"/>
            <a:t>Develop study skills for success</a:t>
          </a:r>
        </a:p>
      </dgm:t>
    </dgm:pt>
    <dgm:pt modelId="{A39B8097-741E-4E39-84FE-2915F9B8856B}" type="parTrans" cxnId="{77354F16-C09C-4F3B-889F-B3FC85C3E5E4}">
      <dgm:prSet/>
      <dgm:spPr/>
      <dgm:t>
        <a:bodyPr/>
        <a:lstStyle/>
        <a:p>
          <a:endParaRPr lang="en-US"/>
        </a:p>
      </dgm:t>
    </dgm:pt>
    <dgm:pt modelId="{E5A07257-DBAA-42CC-8FD6-67C87D62CBF7}" type="sibTrans" cxnId="{77354F16-C09C-4F3B-889F-B3FC85C3E5E4}">
      <dgm:prSet/>
      <dgm:spPr/>
      <dgm:t>
        <a:bodyPr/>
        <a:lstStyle/>
        <a:p>
          <a:endParaRPr lang="en-US"/>
        </a:p>
      </dgm:t>
    </dgm:pt>
    <dgm:pt modelId="{AB4C0C86-1DE3-40A0-B90E-609E3F50DA3E}">
      <dgm:prSet phldrT="[Text]"/>
      <dgm:spPr/>
      <dgm:t>
        <a:bodyPr/>
        <a:lstStyle/>
        <a:p>
          <a:r>
            <a:rPr lang="en-US" dirty="0"/>
            <a:t>Communicate mathematically</a:t>
          </a:r>
        </a:p>
      </dgm:t>
    </dgm:pt>
    <dgm:pt modelId="{E1E2BBDA-A68B-4955-8F60-33EFD813937F}" type="parTrans" cxnId="{FF91C609-D3E3-4D9A-91AB-701401A974F8}">
      <dgm:prSet/>
      <dgm:spPr/>
      <dgm:t>
        <a:bodyPr/>
        <a:lstStyle/>
        <a:p>
          <a:endParaRPr lang="en-US"/>
        </a:p>
      </dgm:t>
    </dgm:pt>
    <dgm:pt modelId="{3D897FC9-51E6-4C6C-BF2A-5B18EF5ADCE3}" type="sibTrans" cxnId="{FF91C609-D3E3-4D9A-91AB-701401A974F8}">
      <dgm:prSet/>
      <dgm:spPr/>
      <dgm:t>
        <a:bodyPr/>
        <a:lstStyle/>
        <a:p>
          <a:endParaRPr lang="en-US"/>
        </a:p>
      </dgm:t>
    </dgm:pt>
    <dgm:pt modelId="{96FBFAB5-0AC3-47A6-BCBD-45D320617167}">
      <dgm:prSet phldrT="[Text]"/>
      <dgm:spPr/>
      <dgm:t>
        <a:bodyPr/>
        <a:lstStyle/>
        <a:p>
          <a:r>
            <a:rPr lang="en-US" dirty="0"/>
            <a:t>Be problem solvers</a:t>
          </a:r>
        </a:p>
      </dgm:t>
    </dgm:pt>
    <dgm:pt modelId="{BE8A0A79-EE44-4F95-9F04-3249BE167695}" type="parTrans" cxnId="{9AA9D2B1-8AA4-4E9B-8A17-C961342B8534}">
      <dgm:prSet/>
      <dgm:spPr/>
      <dgm:t>
        <a:bodyPr/>
        <a:lstStyle/>
        <a:p>
          <a:endParaRPr lang="en-US"/>
        </a:p>
      </dgm:t>
    </dgm:pt>
    <dgm:pt modelId="{8CE7A438-B38F-4481-9CAC-29BB19970885}" type="sibTrans" cxnId="{9AA9D2B1-8AA4-4E9B-8A17-C961342B8534}">
      <dgm:prSet/>
      <dgm:spPr/>
      <dgm:t>
        <a:bodyPr/>
        <a:lstStyle/>
        <a:p>
          <a:endParaRPr lang="en-US"/>
        </a:p>
      </dgm:t>
    </dgm:pt>
    <dgm:pt modelId="{99DC3175-A7CB-48B6-BF66-1DDE7415A1C3}">
      <dgm:prSet phldrT="[Text]"/>
      <dgm:spPr/>
      <dgm:t>
        <a:bodyPr/>
        <a:lstStyle/>
        <a:p>
          <a:r>
            <a:rPr lang="en-US" dirty="0"/>
            <a:t>Develop mathematical connections</a:t>
          </a:r>
        </a:p>
      </dgm:t>
    </dgm:pt>
    <dgm:pt modelId="{E57881AC-6B76-4F04-A4BE-7DD2BFDAF508}" type="parTrans" cxnId="{C274CF12-1ADF-4865-9A0C-71597A760C15}">
      <dgm:prSet/>
      <dgm:spPr/>
      <dgm:t>
        <a:bodyPr/>
        <a:lstStyle/>
        <a:p>
          <a:endParaRPr lang="en-US"/>
        </a:p>
      </dgm:t>
    </dgm:pt>
    <dgm:pt modelId="{0F0EFBC8-75F0-4D38-9789-40C0A9C7E901}" type="sibTrans" cxnId="{C274CF12-1ADF-4865-9A0C-71597A760C15}">
      <dgm:prSet/>
      <dgm:spPr/>
      <dgm:t>
        <a:bodyPr/>
        <a:lstStyle/>
        <a:p>
          <a:endParaRPr lang="en-US"/>
        </a:p>
      </dgm:t>
    </dgm:pt>
    <dgm:pt modelId="{78F0515D-479F-4896-A3D1-58C64D228CE7}" type="pres">
      <dgm:prSet presAssocID="{D80BB619-5242-4192-A3E0-8457BE465607}" presName="Name0" presStyleCnt="0">
        <dgm:presLayoutVars>
          <dgm:chMax val="7"/>
          <dgm:chPref val="7"/>
          <dgm:dir/>
        </dgm:presLayoutVars>
      </dgm:prSet>
      <dgm:spPr/>
      <dgm:t>
        <a:bodyPr/>
        <a:lstStyle/>
        <a:p>
          <a:endParaRPr lang="en-US"/>
        </a:p>
      </dgm:t>
    </dgm:pt>
    <dgm:pt modelId="{50153305-D671-46CA-8B1B-5A7D311F79BA}" type="pres">
      <dgm:prSet presAssocID="{D80BB619-5242-4192-A3E0-8457BE465607}" presName="Name1" presStyleCnt="0"/>
      <dgm:spPr/>
    </dgm:pt>
    <dgm:pt modelId="{2A975A4C-D286-401D-B252-218C708532F2}" type="pres">
      <dgm:prSet presAssocID="{D80BB619-5242-4192-A3E0-8457BE465607}" presName="cycle" presStyleCnt="0"/>
      <dgm:spPr/>
    </dgm:pt>
    <dgm:pt modelId="{8F3D8287-01B3-4C07-ACAD-BE0A6FDFED67}" type="pres">
      <dgm:prSet presAssocID="{D80BB619-5242-4192-A3E0-8457BE465607}" presName="srcNode" presStyleLbl="node1" presStyleIdx="0" presStyleCnt="4"/>
      <dgm:spPr/>
    </dgm:pt>
    <dgm:pt modelId="{CF72E481-9D2D-4985-A581-7C60B937E0EF}" type="pres">
      <dgm:prSet presAssocID="{D80BB619-5242-4192-A3E0-8457BE465607}" presName="conn" presStyleLbl="parChTrans1D2" presStyleIdx="0" presStyleCnt="1"/>
      <dgm:spPr/>
      <dgm:t>
        <a:bodyPr/>
        <a:lstStyle/>
        <a:p>
          <a:endParaRPr lang="en-US"/>
        </a:p>
      </dgm:t>
    </dgm:pt>
    <dgm:pt modelId="{B6FA8AF5-998D-48A5-ACBC-C8028646B150}" type="pres">
      <dgm:prSet presAssocID="{D80BB619-5242-4192-A3E0-8457BE465607}" presName="extraNode" presStyleLbl="node1" presStyleIdx="0" presStyleCnt="4"/>
      <dgm:spPr/>
    </dgm:pt>
    <dgm:pt modelId="{792A2973-1707-466D-A089-45FD1C167ED5}" type="pres">
      <dgm:prSet presAssocID="{D80BB619-5242-4192-A3E0-8457BE465607}" presName="dstNode" presStyleLbl="node1" presStyleIdx="0" presStyleCnt="4"/>
      <dgm:spPr/>
    </dgm:pt>
    <dgm:pt modelId="{AA5201E7-59E8-407D-8A78-F5B6DCD6DBD3}" type="pres">
      <dgm:prSet presAssocID="{034DF033-D81F-434C-9007-224CBA720FF7}" presName="text_1" presStyleLbl="node1" presStyleIdx="0" presStyleCnt="4">
        <dgm:presLayoutVars>
          <dgm:bulletEnabled val="1"/>
        </dgm:presLayoutVars>
      </dgm:prSet>
      <dgm:spPr/>
      <dgm:t>
        <a:bodyPr/>
        <a:lstStyle/>
        <a:p>
          <a:endParaRPr lang="en-US"/>
        </a:p>
      </dgm:t>
    </dgm:pt>
    <dgm:pt modelId="{7F34EFDD-B791-4D5D-AC5C-085802C942C7}" type="pres">
      <dgm:prSet presAssocID="{034DF033-D81F-434C-9007-224CBA720FF7}" presName="accent_1" presStyleCnt="0"/>
      <dgm:spPr/>
    </dgm:pt>
    <dgm:pt modelId="{49C764B0-B827-438B-821C-7F032D9B75F3}" type="pres">
      <dgm:prSet presAssocID="{034DF033-D81F-434C-9007-224CBA720FF7}" presName="accentRepeatNode" presStyleLbl="solidFgAcc1" presStyleIdx="0" presStyleCnt="4"/>
      <dgm:spPr/>
    </dgm:pt>
    <dgm:pt modelId="{B40ABB6A-5811-4609-9E32-3F32A042202C}" type="pres">
      <dgm:prSet presAssocID="{AB4C0C86-1DE3-40A0-B90E-609E3F50DA3E}" presName="text_2" presStyleLbl="node1" presStyleIdx="1" presStyleCnt="4">
        <dgm:presLayoutVars>
          <dgm:bulletEnabled val="1"/>
        </dgm:presLayoutVars>
      </dgm:prSet>
      <dgm:spPr/>
      <dgm:t>
        <a:bodyPr/>
        <a:lstStyle/>
        <a:p>
          <a:endParaRPr lang="en-US"/>
        </a:p>
      </dgm:t>
    </dgm:pt>
    <dgm:pt modelId="{1C694087-FA32-47B6-81DC-7E2764DCE25B}" type="pres">
      <dgm:prSet presAssocID="{AB4C0C86-1DE3-40A0-B90E-609E3F50DA3E}" presName="accent_2" presStyleCnt="0"/>
      <dgm:spPr/>
    </dgm:pt>
    <dgm:pt modelId="{3A732B82-81B8-4CE1-91A1-C426D6242C49}" type="pres">
      <dgm:prSet presAssocID="{AB4C0C86-1DE3-40A0-B90E-609E3F50DA3E}" presName="accentRepeatNode" presStyleLbl="solidFgAcc1" presStyleIdx="1" presStyleCnt="4"/>
      <dgm:spPr/>
    </dgm:pt>
    <dgm:pt modelId="{26570C6F-A26E-4C4F-96D6-C6B8993406F6}" type="pres">
      <dgm:prSet presAssocID="{96FBFAB5-0AC3-47A6-BCBD-45D320617167}" presName="text_3" presStyleLbl="node1" presStyleIdx="2" presStyleCnt="4">
        <dgm:presLayoutVars>
          <dgm:bulletEnabled val="1"/>
        </dgm:presLayoutVars>
      </dgm:prSet>
      <dgm:spPr/>
      <dgm:t>
        <a:bodyPr/>
        <a:lstStyle/>
        <a:p>
          <a:endParaRPr lang="en-US"/>
        </a:p>
      </dgm:t>
    </dgm:pt>
    <dgm:pt modelId="{A35D6A80-655C-4C8A-821B-8D2ADC4D75A1}" type="pres">
      <dgm:prSet presAssocID="{96FBFAB5-0AC3-47A6-BCBD-45D320617167}" presName="accent_3" presStyleCnt="0"/>
      <dgm:spPr/>
    </dgm:pt>
    <dgm:pt modelId="{F0450E34-539E-49CA-9DA2-09532A7FC444}" type="pres">
      <dgm:prSet presAssocID="{96FBFAB5-0AC3-47A6-BCBD-45D320617167}" presName="accentRepeatNode" presStyleLbl="solidFgAcc1" presStyleIdx="2" presStyleCnt="4"/>
      <dgm:spPr/>
    </dgm:pt>
    <dgm:pt modelId="{5D33ACD2-3A3A-4E98-8F23-AF7C4C12221C}" type="pres">
      <dgm:prSet presAssocID="{99DC3175-A7CB-48B6-BF66-1DDE7415A1C3}" presName="text_4" presStyleLbl="node1" presStyleIdx="3" presStyleCnt="4">
        <dgm:presLayoutVars>
          <dgm:bulletEnabled val="1"/>
        </dgm:presLayoutVars>
      </dgm:prSet>
      <dgm:spPr/>
      <dgm:t>
        <a:bodyPr/>
        <a:lstStyle/>
        <a:p>
          <a:endParaRPr lang="en-US"/>
        </a:p>
      </dgm:t>
    </dgm:pt>
    <dgm:pt modelId="{50BECD82-907A-486C-B3FC-DD0A45634245}" type="pres">
      <dgm:prSet presAssocID="{99DC3175-A7CB-48B6-BF66-1DDE7415A1C3}" presName="accent_4" presStyleCnt="0"/>
      <dgm:spPr/>
    </dgm:pt>
    <dgm:pt modelId="{0277FC94-20F1-41E9-86C4-B8908AE4E615}" type="pres">
      <dgm:prSet presAssocID="{99DC3175-A7CB-48B6-BF66-1DDE7415A1C3}" presName="accentRepeatNode" presStyleLbl="solidFgAcc1" presStyleIdx="3" presStyleCnt="4"/>
      <dgm:spPr/>
    </dgm:pt>
  </dgm:ptLst>
  <dgm:cxnLst>
    <dgm:cxn modelId="{B680AB53-20F1-443D-8F6D-50576B7E76BD}" type="presOf" srcId="{034DF033-D81F-434C-9007-224CBA720FF7}" destId="{AA5201E7-59E8-407D-8A78-F5B6DCD6DBD3}" srcOrd="0" destOrd="0" presId="urn:microsoft.com/office/officeart/2008/layout/VerticalCurvedList"/>
    <dgm:cxn modelId="{FF91C609-D3E3-4D9A-91AB-701401A974F8}" srcId="{D80BB619-5242-4192-A3E0-8457BE465607}" destId="{AB4C0C86-1DE3-40A0-B90E-609E3F50DA3E}" srcOrd="1" destOrd="0" parTransId="{E1E2BBDA-A68B-4955-8F60-33EFD813937F}" sibTransId="{3D897FC9-51E6-4C6C-BF2A-5B18EF5ADCE3}"/>
    <dgm:cxn modelId="{AC970D45-AE4A-4255-9D68-961568BE2AD9}" type="presOf" srcId="{E5A07257-DBAA-42CC-8FD6-67C87D62CBF7}" destId="{CF72E481-9D2D-4985-A581-7C60B937E0EF}" srcOrd="0" destOrd="0" presId="urn:microsoft.com/office/officeart/2008/layout/VerticalCurvedList"/>
    <dgm:cxn modelId="{EC69853F-14ED-4528-B552-FD76BFC13705}" type="presOf" srcId="{D80BB619-5242-4192-A3E0-8457BE465607}" destId="{78F0515D-479F-4896-A3D1-58C64D228CE7}" srcOrd="0" destOrd="0" presId="urn:microsoft.com/office/officeart/2008/layout/VerticalCurvedList"/>
    <dgm:cxn modelId="{9AA9D2B1-8AA4-4E9B-8A17-C961342B8534}" srcId="{D80BB619-5242-4192-A3E0-8457BE465607}" destId="{96FBFAB5-0AC3-47A6-BCBD-45D320617167}" srcOrd="2" destOrd="0" parTransId="{BE8A0A79-EE44-4F95-9F04-3249BE167695}" sibTransId="{8CE7A438-B38F-4481-9CAC-29BB19970885}"/>
    <dgm:cxn modelId="{C274CF12-1ADF-4865-9A0C-71597A760C15}" srcId="{D80BB619-5242-4192-A3E0-8457BE465607}" destId="{99DC3175-A7CB-48B6-BF66-1DDE7415A1C3}" srcOrd="3" destOrd="0" parTransId="{E57881AC-6B76-4F04-A4BE-7DD2BFDAF508}" sibTransId="{0F0EFBC8-75F0-4D38-9789-40C0A9C7E901}"/>
    <dgm:cxn modelId="{77354F16-C09C-4F3B-889F-B3FC85C3E5E4}" srcId="{D80BB619-5242-4192-A3E0-8457BE465607}" destId="{034DF033-D81F-434C-9007-224CBA720FF7}" srcOrd="0" destOrd="0" parTransId="{A39B8097-741E-4E39-84FE-2915F9B8856B}" sibTransId="{E5A07257-DBAA-42CC-8FD6-67C87D62CBF7}"/>
    <dgm:cxn modelId="{2A4BCB7D-D0F0-433E-B4E9-73B89432DA5F}" type="presOf" srcId="{99DC3175-A7CB-48B6-BF66-1DDE7415A1C3}" destId="{5D33ACD2-3A3A-4E98-8F23-AF7C4C12221C}" srcOrd="0" destOrd="0" presId="urn:microsoft.com/office/officeart/2008/layout/VerticalCurvedList"/>
    <dgm:cxn modelId="{51089D63-4E8F-437F-8E7A-31393CD66D7F}" type="presOf" srcId="{96FBFAB5-0AC3-47A6-BCBD-45D320617167}" destId="{26570C6F-A26E-4C4F-96D6-C6B8993406F6}" srcOrd="0" destOrd="0" presId="urn:microsoft.com/office/officeart/2008/layout/VerticalCurvedList"/>
    <dgm:cxn modelId="{6C84C97A-FB35-47EE-95A6-4CBE6CFBBC30}" type="presOf" srcId="{AB4C0C86-1DE3-40A0-B90E-609E3F50DA3E}" destId="{B40ABB6A-5811-4609-9E32-3F32A042202C}" srcOrd="0" destOrd="0" presId="urn:microsoft.com/office/officeart/2008/layout/VerticalCurvedList"/>
    <dgm:cxn modelId="{AD004B68-1FE0-4380-907B-B6826AFD29A5}" type="presParOf" srcId="{78F0515D-479F-4896-A3D1-58C64D228CE7}" destId="{50153305-D671-46CA-8B1B-5A7D311F79BA}" srcOrd="0" destOrd="0" presId="urn:microsoft.com/office/officeart/2008/layout/VerticalCurvedList"/>
    <dgm:cxn modelId="{F33DFA85-2DC0-4017-877D-AEFCA4DB98C8}" type="presParOf" srcId="{50153305-D671-46CA-8B1B-5A7D311F79BA}" destId="{2A975A4C-D286-401D-B252-218C708532F2}" srcOrd="0" destOrd="0" presId="urn:microsoft.com/office/officeart/2008/layout/VerticalCurvedList"/>
    <dgm:cxn modelId="{2D739CE0-C137-4998-AB6F-F1FB16759ABB}" type="presParOf" srcId="{2A975A4C-D286-401D-B252-218C708532F2}" destId="{8F3D8287-01B3-4C07-ACAD-BE0A6FDFED67}" srcOrd="0" destOrd="0" presId="urn:microsoft.com/office/officeart/2008/layout/VerticalCurvedList"/>
    <dgm:cxn modelId="{528C5E36-A5A6-4699-BC4E-0D89651C4A8C}" type="presParOf" srcId="{2A975A4C-D286-401D-B252-218C708532F2}" destId="{CF72E481-9D2D-4985-A581-7C60B937E0EF}" srcOrd="1" destOrd="0" presId="urn:microsoft.com/office/officeart/2008/layout/VerticalCurvedList"/>
    <dgm:cxn modelId="{87CD7EDE-717E-4985-9435-560B5B212B12}" type="presParOf" srcId="{2A975A4C-D286-401D-B252-218C708532F2}" destId="{B6FA8AF5-998D-48A5-ACBC-C8028646B150}" srcOrd="2" destOrd="0" presId="urn:microsoft.com/office/officeart/2008/layout/VerticalCurvedList"/>
    <dgm:cxn modelId="{91C0D9CF-CBD9-4DA4-81A6-1EF209B9FEDD}" type="presParOf" srcId="{2A975A4C-D286-401D-B252-218C708532F2}" destId="{792A2973-1707-466D-A089-45FD1C167ED5}" srcOrd="3" destOrd="0" presId="urn:microsoft.com/office/officeart/2008/layout/VerticalCurvedList"/>
    <dgm:cxn modelId="{EE8EB4DD-4D21-4301-BE9D-61600EC6D15A}" type="presParOf" srcId="{50153305-D671-46CA-8B1B-5A7D311F79BA}" destId="{AA5201E7-59E8-407D-8A78-F5B6DCD6DBD3}" srcOrd="1" destOrd="0" presId="urn:microsoft.com/office/officeart/2008/layout/VerticalCurvedList"/>
    <dgm:cxn modelId="{BECC966E-F48C-4720-9EFC-C37551317144}" type="presParOf" srcId="{50153305-D671-46CA-8B1B-5A7D311F79BA}" destId="{7F34EFDD-B791-4D5D-AC5C-085802C942C7}" srcOrd="2" destOrd="0" presId="urn:microsoft.com/office/officeart/2008/layout/VerticalCurvedList"/>
    <dgm:cxn modelId="{31BF7BD8-3A4D-4C15-9C28-7C2D9880979A}" type="presParOf" srcId="{7F34EFDD-B791-4D5D-AC5C-085802C942C7}" destId="{49C764B0-B827-438B-821C-7F032D9B75F3}" srcOrd="0" destOrd="0" presId="urn:microsoft.com/office/officeart/2008/layout/VerticalCurvedList"/>
    <dgm:cxn modelId="{55E22195-B895-45A8-AFC8-2A6349A61EE6}" type="presParOf" srcId="{50153305-D671-46CA-8B1B-5A7D311F79BA}" destId="{B40ABB6A-5811-4609-9E32-3F32A042202C}" srcOrd="3" destOrd="0" presId="urn:microsoft.com/office/officeart/2008/layout/VerticalCurvedList"/>
    <dgm:cxn modelId="{7B2D2455-9589-492C-97C7-D2B1EC454624}" type="presParOf" srcId="{50153305-D671-46CA-8B1B-5A7D311F79BA}" destId="{1C694087-FA32-47B6-81DC-7E2764DCE25B}" srcOrd="4" destOrd="0" presId="urn:microsoft.com/office/officeart/2008/layout/VerticalCurvedList"/>
    <dgm:cxn modelId="{664A9396-E4F4-412A-9B04-EB6693356E17}" type="presParOf" srcId="{1C694087-FA32-47B6-81DC-7E2764DCE25B}" destId="{3A732B82-81B8-4CE1-91A1-C426D6242C49}" srcOrd="0" destOrd="0" presId="urn:microsoft.com/office/officeart/2008/layout/VerticalCurvedList"/>
    <dgm:cxn modelId="{B4CF9A03-8095-41B5-9B63-9DD53C6EC725}" type="presParOf" srcId="{50153305-D671-46CA-8B1B-5A7D311F79BA}" destId="{26570C6F-A26E-4C4F-96D6-C6B8993406F6}" srcOrd="5" destOrd="0" presId="urn:microsoft.com/office/officeart/2008/layout/VerticalCurvedList"/>
    <dgm:cxn modelId="{B7DE56EB-A74A-48AF-8150-8C24A8F59623}" type="presParOf" srcId="{50153305-D671-46CA-8B1B-5A7D311F79BA}" destId="{A35D6A80-655C-4C8A-821B-8D2ADC4D75A1}" srcOrd="6" destOrd="0" presId="urn:microsoft.com/office/officeart/2008/layout/VerticalCurvedList"/>
    <dgm:cxn modelId="{BFDFB0F2-F70A-4003-83DA-9FA36E34133F}" type="presParOf" srcId="{A35D6A80-655C-4C8A-821B-8D2ADC4D75A1}" destId="{F0450E34-539E-49CA-9DA2-09532A7FC444}" srcOrd="0" destOrd="0" presId="urn:microsoft.com/office/officeart/2008/layout/VerticalCurvedList"/>
    <dgm:cxn modelId="{0CC7B443-BAF6-4E96-80CF-E972822E1FBB}" type="presParOf" srcId="{50153305-D671-46CA-8B1B-5A7D311F79BA}" destId="{5D33ACD2-3A3A-4E98-8F23-AF7C4C12221C}" srcOrd="7" destOrd="0" presId="urn:microsoft.com/office/officeart/2008/layout/VerticalCurvedList"/>
    <dgm:cxn modelId="{532C8F7F-EBF3-4D36-8A38-30729E26D6E4}" type="presParOf" srcId="{50153305-D671-46CA-8B1B-5A7D311F79BA}" destId="{50BECD82-907A-486C-B3FC-DD0A45634245}" srcOrd="8" destOrd="0" presId="urn:microsoft.com/office/officeart/2008/layout/VerticalCurvedList"/>
    <dgm:cxn modelId="{5C66E527-B9E2-43C8-AC56-101BBFB4B31B}" type="presParOf" srcId="{50BECD82-907A-486C-B3FC-DD0A45634245}" destId="{0277FC94-20F1-41E9-86C4-B8908AE4E6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C4A757-31C5-4501-A303-EB13B2C09A17}" type="doc">
      <dgm:prSet loTypeId="urn:microsoft.com/office/officeart/2008/layout/VerticalCurvedList" loCatId="list" qsTypeId="urn:microsoft.com/office/officeart/2005/8/quickstyle/simple2" qsCatId="simple" csTypeId="urn:microsoft.com/office/officeart/2005/8/colors/colorful3" csCatId="colorful" phldr="1"/>
      <dgm:spPr/>
      <dgm:t>
        <a:bodyPr/>
        <a:lstStyle/>
        <a:p>
          <a:endParaRPr lang="en-US"/>
        </a:p>
      </dgm:t>
    </dgm:pt>
    <dgm:pt modelId="{B91DB13E-E6CA-4776-8461-4E31699AFD77}">
      <dgm:prSet phldrT="[Text]"/>
      <dgm:spPr/>
      <dgm:t>
        <a:bodyPr/>
        <a:lstStyle/>
        <a:p>
          <a:r>
            <a:rPr lang="en-US" dirty="0"/>
            <a:t>Real number sense and operations</a:t>
          </a:r>
        </a:p>
      </dgm:t>
    </dgm:pt>
    <dgm:pt modelId="{329A747F-EFF2-4536-A206-F61B48D2C577}" type="parTrans" cxnId="{703F7412-A2FA-409F-9A23-B00C43D46361}">
      <dgm:prSet/>
      <dgm:spPr/>
      <dgm:t>
        <a:bodyPr/>
        <a:lstStyle/>
        <a:p>
          <a:endParaRPr lang="en-US"/>
        </a:p>
      </dgm:t>
    </dgm:pt>
    <dgm:pt modelId="{32DBABDA-1EC1-42E4-A987-4E5ECA5D261D}" type="sibTrans" cxnId="{703F7412-A2FA-409F-9A23-B00C43D46361}">
      <dgm:prSet/>
      <dgm:spPr/>
      <dgm:t>
        <a:bodyPr/>
        <a:lstStyle/>
        <a:p>
          <a:endParaRPr lang="en-US"/>
        </a:p>
      </dgm:t>
    </dgm:pt>
    <dgm:pt modelId="{E53152E9-D5EB-4D95-BAFC-5E637A1D2AEB}">
      <dgm:prSet phldrT="[Text]"/>
      <dgm:spPr/>
      <dgm:t>
        <a:bodyPr/>
        <a:lstStyle/>
        <a:p>
          <a:r>
            <a:rPr lang="en-US" dirty="0"/>
            <a:t>Operations with algebraic expressions</a:t>
          </a:r>
        </a:p>
      </dgm:t>
    </dgm:pt>
    <dgm:pt modelId="{FEA7B2FB-4B1A-4ACA-825F-23F52AC97123}" type="parTrans" cxnId="{EF14B054-8D68-46DE-9A05-41DB92AAD4C4}">
      <dgm:prSet/>
      <dgm:spPr/>
      <dgm:t>
        <a:bodyPr/>
        <a:lstStyle/>
        <a:p>
          <a:endParaRPr lang="en-US"/>
        </a:p>
      </dgm:t>
    </dgm:pt>
    <dgm:pt modelId="{391C7996-49EF-435A-8A64-7F4BDD35121C}" type="sibTrans" cxnId="{EF14B054-8D68-46DE-9A05-41DB92AAD4C4}">
      <dgm:prSet/>
      <dgm:spPr/>
      <dgm:t>
        <a:bodyPr/>
        <a:lstStyle/>
        <a:p>
          <a:endParaRPr lang="en-US"/>
        </a:p>
      </dgm:t>
    </dgm:pt>
    <dgm:pt modelId="{C77D33C1-C716-4299-AF9B-0170FB2CD66C}">
      <dgm:prSet phldrT="[Text]"/>
      <dgm:spPr/>
      <dgm:t>
        <a:bodyPr/>
        <a:lstStyle/>
        <a:p>
          <a:r>
            <a:rPr lang="en-US" dirty="0"/>
            <a:t>Analyze graphs</a:t>
          </a:r>
        </a:p>
      </dgm:t>
    </dgm:pt>
    <dgm:pt modelId="{71D66DCF-6B82-4A87-9F79-B13EC7C69C4A}" type="parTrans" cxnId="{1467A91A-50F4-45DC-89F6-A9CDA66C7DB7}">
      <dgm:prSet/>
      <dgm:spPr/>
      <dgm:t>
        <a:bodyPr/>
        <a:lstStyle/>
        <a:p>
          <a:endParaRPr lang="en-US"/>
        </a:p>
      </dgm:t>
    </dgm:pt>
    <dgm:pt modelId="{2D1489E6-03F4-4E8C-950F-5A85DAEF53E8}" type="sibTrans" cxnId="{1467A91A-50F4-45DC-89F6-A9CDA66C7DB7}">
      <dgm:prSet/>
      <dgm:spPr/>
      <dgm:t>
        <a:bodyPr/>
        <a:lstStyle/>
        <a:p>
          <a:endParaRPr lang="en-US"/>
        </a:p>
      </dgm:t>
    </dgm:pt>
    <dgm:pt modelId="{8B201E08-5A83-4CD1-80B2-55D954C2F87F}">
      <dgm:prSet phldrT="[Text]"/>
      <dgm:spPr/>
      <dgm:t>
        <a:bodyPr/>
        <a:lstStyle/>
        <a:p>
          <a:r>
            <a:rPr lang="en-US" dirty="0"/>
            <a:t>Solve Equations</a:t>
          </a:r>
        </a:p>
      </dgm:t>
    </dgm:pt>
    <dgm:pt modelId="{17391EAE-698E-4942-BF38-BF51FCF5E317}" type="parTrans" cxnId="{BAE6092E-4786-4728-97BC-5402058CAFA2}">
      <dgm:prSet/>
      <dgm:spPr/>
      <dgm:t>
        <a:bodyPr/>
        <a:lstStyle/>
        <a:p>
          <a:endParaRPr lang="en-US"/>
        </a:p>
      </dgm:t>
    </dgm:pt>
    <dgm:pt modelId="{9A6E53D5-AD2D-48E0-931B-340DDB4CCD3F}" type="sibTrans" cxnId="{BAE6092E-4786-4728-97BC-5402058CAFA2}">
      <dgm:prSet/>
      <dgm:spPr/>
      <dgm:t>
        <a:bodyPr/>
        <a:lstStyle/>
        <a:p>
          <a:endParaRPr lang="en-US"/>
        </a:p>
      </dgm:t>
    </dgm:pt>
    <dgm:pt modelId="{3DB7F8E3-8718-4621-B990-1603A7682F3C}">
      <dgm:prSet phldrT="[Text]"/>
      <dgm:spPr/>
      <dgm:t>
        <a:bodyPr/>
        <a:lstStyle/>
        <a:p>
          <a:r>
            <a:rPr lang="en-US" dirty="0"/>
            <a:t>Critical thinking and making mathematical connections</a:t>
          </a:r>
        </a:p>
      </dgm:t>
    </dgm:pt>
    <dgm:pt modelId="{8C960FB9-9DFE-402D-A22F-724BFF949CB2}" type="sibTrans" cxnId="{3D2034F1-FCEB-4562-9C65-F5895B4E85DD}">
      <dgm:prSet/>
      <dgm:spPr/>
      <dgm:t>
        <a:bodyPr/>
        <a:lstStyle/>
        <a:p>
          <a:endParaRPr lang="en-US"/>
        </a:p>
      </dgm:t>
    </dgm:pt>
    <dgm:pt modelId="{059AAF06-C4A6-48E1-B6CC-53A72CF940D6}" type="parTrans" cxnId="{3D2034F1-FCEB-4562-9C65-F5895B4E85DD}">
      <dgm:prSet/>
      <dgm:spPr/>
      <dgm:t>
        <a:bodyPr/>
        <a:lstStyle/>
        <a:p>
          <a:endParaRPr lang="en-US"/>
        </a:p>
      </dgm:t>
    </dgm:pt>
    <dgm:pt modelId="{B7DD2F1E-D23F-4304-A1F8-83C39C37C4E0}" type="pres">
      <dgm:prSet presAssocID="{82C4A757-31C5-4501-A303-EB13B2C09A17}" presName="Name0" presStyleCnt="0">
        <dgm:presLayoutVars>
          <dgm:chMax val="7"/>
          <dgm:chPref val="7"/>
          <dgm:dir/>
        </dgm:presLayoutVars>
      </dgm:prSet>
      <dgm:spPr/>
      <dgm:t>
        <a:bodyPr/>
        <a:lstStyle/>
        <a:p>
          <a:endParaRPr lang="en-US"/>
        </a:p>
      </dgm:t>
    </dgm:pt>
    <dgm:pt modelId="{DBE34DE7-0017-490F-9312-B87B8FD066BA}" type="pres">
      <dgm:prSet presAssocID="{82C4A757-31C5-4501-A303-EB13B2C09A17}" presName="Name1" presStyleCnt="0"/>
      <dgm:spPr/>
    </dgm:pt>
    <dgm:pt modelId="{C2B2E7EC-0B4C-44EC-8AA6-DF5A8B6D592C}" type="pres">
      <dgm:prSet presAssocID="{82C4A757-31C5-4501-A303-EB13B2C09A17}" presName="cycle" presStyleCnt="0"/>
      <dgm:spPr/>
    </dgm:pt>
    <dgm:pt modelId="{DCFED898-1B76-4F95-9301-D7D85C237CFD}" type="pres">
      <dgm:prSet presAssocID="{82C4A757-31C5-4501-A303-EB13B2C09A17}" presName="srcNode" presStyleLbl="node1" presStyleIdx="0" presStyleCnt="5"/>
      <dgm:spPr/>
    </dgm:pt>
    <dgm:pt modelId="{7625A963-4EDC-43AC-BA31-52E19A723B22}" type="pres">
      <dgm:prSet presAssocID="{82C4A757-31C5-4501-A303-EB13B2C09A17}" presName="conn" presStyleLbl="parChTrans1D2" presStyleIdx="0" presStyleCnt="1"/>
      <dgm:spPr/>
      <dgm:t>
        <a:bodyPr/>
        <a:lstStyle/>
        <a:p>
          <a:endParaRPr lang="en-US"/>
        </a:p>
      </dgm:t>
    </dgm:pt>
    <dgm:pt modelId="{44C5CD71-DD9D-4251-B909-AE8BDAD2B711}" type="pres">
      <dgm:prSet presAssocID="{82C4A757-31C5-4501-A303-EB13B2C09A17}" presName="extraNode" presStyleLbl="node1" presStyleIdx="0" presStyleCnt="5"/>
      <dgm:spPr/>
    </dgm:pt>
    <dgm:pt modelId="{FFBCBA2C-1FC9-4F30-83D0-019EDF84166C}" type="pres">
      <dgm:prSet presAssocID="{82C4A757-31C5-4501-A303-EB13B2C09A17}" presName="dstNode" presStyleLbl="node1" presStyleIdx="0" presStyleCnt="5"/>
      <dgm:spPr/>
    </dgm:pt>
    <dgm:pt modelId="{F1733C82-66D5-46CF-8C6D-B6B24456BE76}" type="pres">
      <dgm:prSet presAssocID="{B91DB13E-E6CA-4776-8461-4E31699AFD77}" presName="text_1" presStyleLbl="node1" presStyleIdx="0" presStyleCnt="5">
        <dgm:presLayoutVars>
          <dgm:bulletEnabled val="1"/>
        </dgm:presLayoutVars>
      </dgm:prSet>
      <dgm:spPr/>
      <dgm:t>
        <a:bodyPr/>
        <a:lstStyle/>
        <a:p>
          <a:endParaRPr lang="en-US"/>
        </a:p>
      </dgm:t>
    </dgm:pt>
    <dgm:pt modelId="{660A9E35-FE9C-4676-9AE1-E00697C6108A}" type="pres">
      <dgm:prSet presAssocID="{B91DB13E-E6CA-4776-8461-4E31699AFD77}" presName="accent_1" presStyleCnt="0"/>
      <dgm:spPr/>
    </dgm:pt>
    <dgm:pt modelId="{4129630F-8433-474B-BD14-B514D187376F}" type="pres">
      <dgm:prSet presAssocID="{B91DB13E-E6CA-4776-8461-4E31699AFD77}" presName="accentRepeatNode" presStyleLbl="solidFgAcc1" presStyleIdx="0" presStyleCnt="5"/>
      <dgm:spPr/>
    </dgm:pt>
    <dgm:pt modelId="{CAB0009D-0743-464B-B9B9-B9E14A0D8009}" type="pres">
      <dgm:prSet presAssocID="{E53152E9-D5EB-4D95-BAFC-5E637A1D2AEB}" presName="text_2" presStyleLbl="node1" presStyleIdx="1" presStyleCnt="5">
        <dgm:presLayoutVars>
          <dgm:bulletEnabled val="1"/>
        </dgm:presLayoutVars>
      </dgm:prSet>
      <dgm:spPr/>
      <dgm:t>
        <a:bodyPr/>
        <a:lstStyle/>
        <a:p>
          <a:endParaRPr lang="en-US"/>
        </a:p>
      </dgm:t>
    </dgm:pt>
    <dgm:pt modelId="{2F24827E-6A24-44E4-AB08-73682922D331}" type="pres">
      <dgm:prSet presAssocID="{E53152E9-D5EB-4D95-BAFC-5E637A1D2AEB}" presName="accent_2" presStyleCnt="0"/>
      <dgm:spPr/>
    </dgm:pt>
    <dgm:pt modelId="{E1166F87-3154-4DD1-9C62-7996FC8C6B4C}" type="pres">
      <dgm:prSet presAssocID="{E53152E9-D5EB-4D95-BAFC-5E637A1D2AEB}" presName="accentRepeatNode" presStyleLbl="solidFgAcc1" presStyleIdx="1" presStyleCnt="5"/>
      <dgm:spPr/>
    </dgm:pt>
    <dgm:pt modelId="{6DF87D8A-22BD-4FC8-8D1B-D0C6617BB543}" type="pres">
      <dgm:prSet presAssocID="{C77D33C1-C716-4299-AF9B-0170FB2CD66C}" presName="text_3" presStyleLbl="node1" presStyleIdx="2" presStyleCnt="5">
        <dgm:presLayoutVars>
          <dgm:bulletEnabled val="1"/>
        </dgm:presLayoutVars>
      </dgm:prSet>
      <dgm:spPr/>
      <dgm:t>
        <a:bodyPr/>
        <a:lstStyle/>
        <a:p>
          <a:endParaRPr lang="en-US"/>
        </a:p>
      </dgm:t>
    </dgm:pt>
    <dgm:pt modelId="{3A208915-8658-4753-B30C-0A8255B90842}" type="pres">
      <dgm:prSet presAssocID="{C77D33C1-C716-4299-AF9B-0170FB2CD66C}" presName="accent_3" presStyleCnt="0"/>
      <dgm:spPr/>
    </dgm:pt>
    <dgm:pt modelId="{05BF1A4B-AF96-4852-9D65-B9937CA3B4B5}" type="pres">
      <dgm:prSet presAssocID="{C77D33C1-C716-4299-AF9B-0170FB2CD66C}" presName="accentRepeatNode" presStyleLbl="solidFgAcc1" presStyleIdx="2" presStyleCnt="5"/>
      <dgm:spPr/>
    </dgm:pt>
    <dgm:pt modelId="{1C2DCDD6-FF2C-47CE-94F7-C99CFEEB7133}" type="pres">
      <dgm:prSet presAssocID="{8B201E08-5A83-4CD1-80B2-55D954C2F87F}" presName="text_4" presStyleLbl="node1" presStyleIdx="3" presStyleCnt="5">
        <dgm:presLayoutVars>
          <dgm:bulletEnabled val="1"/>
        </dgm:presLayoutVars>
      </dgm:prSet>
      <dgm:spPr/>
      <dgm:t>
        <a:bodyPr/>
        <a:lstStyle/>
        <a:p>
          <a:endParaRPr lang="en-US"/>
        </a:p>
      </dgm:t>
    </dgm:pt>
    <dgm:pt modelId="{4739199E-3C52-41C3-9E63-86C9AE9EAA03}" type="pres">
      <dgm:prSet presAssocID="{8B201E08-5A83-4CD1-80B2-55D954C2F87F}" presName="accent_4" presStyleCnt="0"/>
      <dgm:spPr/>
    </dgm:pt>
    <dgm:pt modelId="{F55D2820-D4D5-4886-917C-E509E19156D3}" type="pres">
      <dgm:prSet presAssocID="{8B201E08-5A83-4CD1-80B2-55D954C2F87F}" presName="accentRepeatNode" presStyleLbl="solidFgAcc1" presStyleIdx="3" presStyleCnt="5"/>
      <dgm:spPr/>
    </dgm:pt>
    <dgm:pt modelId="{28A35D4F-8CA7-4740-8A50-079FF52FB362}" type="pres">
      <dgm:prSet presAssocID="{3DB7F8E3-8718-4621-B990-1603A7682F3C}" presName="text_5" presStyleLbl="node1" presStyleIdx="4" presStyleCnt="5">
        <dgm:presLayoutVars>
          <dgm:bulletEnabled val="1"/>
        </dgm:presLayoutVars>
      </dgm:prSet>
      <dgm:spPr/>
      <dgm:t>
        <a:bodyPr/>
        <a:lstStyle/>
        <a:p>
          <a:endParaRPr lang="en-US"/>
        </a:p>
      </dgm:t>
    </dgm:pt>
    <dgm:pt modelId="{C1F6948C-2054-4E14-A531-1BB6CC47405E}" type="pres">
      <dgm:prSet presAssocID="{3DB7F8E3-8718-4621-B990-1603A7682F3C}" presName="accent_5" presStyleCnt="0"/>
      <dgm:spPr/>
    </dgm:pt>
    <dgm:pt modelId="{734CF3C8-8AEC-41AE-B988-A13C08E5808D}" type="pres">
      <dgm:prSet presAssocID="{3DB7F8E3-8718-4621-B990-1603A7682F3C}" presName="accentRepeatNode" presStyleLbl="solidFgAcc1" presStyleIdx="4" presStyleCnt="5"/>
      <dgm:spPr/>
    </dgm:pt>
  </dgm:ptLst>
  <dgm:cxnLst>
    <dgm:cxn modelId="{CE5CAF54-9F1E-48DA-9008-8F3B977A4EDF}" type="presOf" srcId="{8B201E08-5A83-4CD1-80B2-55D954C2F87F}" destId="{1C2DCDD6-FF2C-47CE-94F7-C99CFEEB7133}" srcOrd="0" destOrd="0" presId="urn:microsoft.com/office/officeart/2008/layout/VerticalCurvedList"/>
    <dgm:cxn modelId="{ABC4F8C4-B412-49D9-A04F-03E36EAE2684}" type="presOf" srcId="{C77D33C1-C716-4299-AF9B-0170FB2CD66C}" destId="{6DF87D8A-22BD-4FC8-8D1B-D0C6617BB543}" srcOrd="0" destOrd="0" presId="urn:microsoft.com/office/officeart/2008/layout/VerticalCurvedList"/>
    <dgm:cxn modelId="{1467A91A-50F4-45DC-89F6-A9CDA66C7DB7}" srcId="{82C4A757-31C5-4501-A303-EB13B2C09A17}" destId="{C77D33C1-C716-4299-AF9B-0170FB2CD66C}" srcOrd="2" destOrd="0" parTransId="{71D66DCF-6B82-4A87-9F79-B13EC7C69C4A}" sibTransId="{2D1489E6-03F4-4E8C-950F-5A85DAEF53E8}"/>
    <dgm:cxn modelId="{27E3D492-86E0-446B-99C3-92127D90C298}" type="presOf" srcId="{E53152E9-D5EB-4D95-BAFC-5E637A1D2AEB}" destId="{CAB0009D-0743-464B-B9B9-B9E14A0D8009}" srcOrd="0" destOrd="0" presId="urn:microsoft.com/office/officeart/2008/layout/VerticalCurvedList"/>
    <dgm:cxn modelId="{703F7412-A2FA-409F-9A23-B00C43D46361}" srcId="{82C4A757-31C5-4501-A303-EB13B2C09A17}" destId="{B91DB13E-E6CA-4776-8461-4E31699AFD77}" srcOrd="0" destOrd="0" parTransId="{329A747F-EFF2-4536-A206-F61B48D2C577}" sibTransId="{32DBABDA-1EC1-42E4-A987-4E5ECA5D261D}"/>
    <dgm:cxn modelId="{BAE6092E-4786-4728-97BC-5402058CAFA2}" srcId="{82C4A757-31C5-4501-A303-EB13B2C09A17}" destId="{8B201E08-5A83-4CD1-80B2-55D954C2F87F}" srcOrd="3" destOrd="0" parTransId="{17391EAE-698E-4942-BF38-BF51FCF5E317}" sibTransId="{9A6E53D5-AD2D-48E0-931B-340DDB4CCD3F}"/>
    <dgm:cxn modelId="{1A3C6E71-379D-40F8-A73B-C2B2463EEFE6}" type="presOf" srcId="{B91DB13E-E6CA-4776-8461-4E31699AFD77}" destId="{F1733C82-66D5-46CF-8C6D-B6B24456BE76}" srcOrd="0" destOrd="0" presId="urn:microsoft.com/office/officeart/2008/layout/VerticalCurvedList"/>
    <dgm:cxn modelId="{90DC26ED-FFB5-4F4E-AC82-ADF3F4A98023}" type="presOf" srcId="{32DBABDA-1EC1-42E4-A987-4E5ECA5D261D}" destId="{7625A963-4EDC-43AC-BA31-52E19A723B22}" srcOrd="0" destOrd="0" presId="urn:microsoft.com/office/officeart/2008/layout/VerticalCurvedList"/>
    <dgm:cxn modelId="{3D2034F1-FCEB-4562-9C65-F5895B4E85DD}" srcId="{82C4A757-31C5-4501-A303-EB13B2C09A17}" destId="{3DB7F8E3-8718-4621-B990-1603A7682F3C}" srcOrd="4" destOrd="0" parTransId="{059AAF06-C4A6-48E1-B6CC-53A72CF940D6}" sibTransId="{8C960FB9-9DFE-402D-A22F-724BFF949CB2}"/>
    <dgm:cxn modelId="{D61835BB-195C-4D50-91DD-F5F9255102B5}" type="presOf" srcId="{3DB7F8E3-8718-4621-B990-1603A7682F3C}" destId="{28A35D4F-8CA7-4740-8A50-079FF52FB362}" srcOrd="0" destOrd="0" presId="urn:microsoft.com/office/officeart/2008/layout/VerticalCurvedList"/>
    <dgm:cxn modelId="{03ED3606-A741-44AD-BA78-1767128DBC91}" type="presOf" srcId="{82C4A757-31C5-4501-A303-EB13B2C09A17}" destId="{B7DD2F1E-D23F-4304-A1F8-83C39C37C4E0}" srcOrd="0" destOrd="0" presId="urn:microsoft.com/office/officeart/2008/layout/VerticalCurvedList"/>
    <dgm:cxn modelId="{EF14B054-8D68-46DE-9A05-41DB92AAD4C4}" srcId="{82C4A757-31C5-4501-A303-EB13B2C09A17}" destId="{E53152E9-D5EB-4D95-BAFC-5E637A1D2AEB}" srcOrd="1" destOrd="0" parTransId="{FEA7B2FB-4B1A-4ACA-825F-23F52AC97123}" sibTransId="{391C7996-49EF-435A-8A64-7F4BDD35121C}"/>
    <dgm:cxn modelId="{81D2E629-049A-4934-8952-5D4E47B583AF}" type="presParOf" srcId="{B7DD2F1E-D23F-4304-A1F8-83C39C37C4E0}" destId="{DBE34DE7-0017-490F-9312-B87B8FD066BA}" srcOrd="0" destOrd="0" presId="urn:microsoft.com/office/officeart/2008/layout/VerticalCurvedList"/>
    <dgm:cxn modelId="{F798BB51-7308-4F7F-83B4-48937D8B5DF7}" type="presParOf" srcId="{DBE34DE7-0017-490F-9312-B87B8FD066BA}" destId="{C2B2E7EC-0B4C-44EC-8AA6-DF5A8B6D592C}" srcOrd="0" destOrd="0" presId="urn:microsoft.com/office/officeart/2008/layout/VerticalCurvedList"/>
    <dgm:cxn modelId="{49F01C56-636E-4BC4-8C6C-E45205E5FCA6}" type="presParOf" srcId="{C2B2E7EC-0B4C-44EC-8AA6-DF5A8B6D592C}" destId="{DCFED898-1B76-4F95-9301-D7D85C237CFD}" srcOrd="0" destOrd="0" presId="urn:microsoft.com/office/officeart/2008/layout/VerticalCurvedList"/>
    <dgm:cxn modelId="{A98BC2C5-053D-487F-ACF3-4A58AA0EA1F4}" type="presParOf" srcId="{C2B2E7EC-0B4C-44EC-8AA6-DF5A8B6D592C}" destId="{7625A963-4EDC-43AC-BA31-52E19A723B22}" srcOrd="1" destOrd="0" presId="urn:microsoft.com/office/officeart/2008/layout/VerticalCurvedList"/>
    <dgm:cxn modelId="{E0E16C99-EAA3-4055-9B7D-EB82F81AA091}" type="presParOf" srcId="{C2B2E7EC-0B4C-44EC-8AA6-DF5A8B6D592C}" destId="{44C5CD71-DD9D-4251-B909-AE8BDAD2B711}" srcOrd="2" destOrd="0" presId="urn:microsoft.com/office/officeart/2008/layout/VerticalCurvedList"/>
    <dgm:cxn modelId="{B3BF2715-F863-404B-BB0D-B5948385AA3E}" type="presParOf" srcId="{C2B2E7EC-0B4C-44EC-8AA6-DF5A8B6D592C}" destId="{FFBCBA2C-1FC9-4F30-83D0-019EDF84166C}" srcOrd="3" destOrd="0" presId="urn:microsoft.com/office/officeart/2008/layout/VerticalCurvedList"/>
    <dgm:cxn modelId="{FE717F03-95B4-4A37-B45B-789B05191293}" type="presParOf" srcId="{DBE34DE7-0017-490F-9312-B87B8FD066BA}" destId="{F1733C82-66D5-46CF-8C6D-B6B24456BE76}" srcOrd="1" destOrd="0" presId="urn:microsoft.com/office/officeart/2008/layout/VerticalCurvedList"/>
    <dgm:cxn modelId="{6BC166D8-AB5B-4699-ABBB-FC70B93651B9}" type="presParOf" srcId="{DBE34DE7-0017-490F-9312-B87B8FD066BA}" destId="{660A9E35-FE9C-4676-9AE1-E00697C6108A}" srcOrd="2" destOrd="0" presId="urn:microsoft.com/office/officeart/2008/layout/VerticalCurvedList"/>
    <dgm:cxn modelId="{11A67DC0-BA27-4E76-89A1-B06DCE9149FB}" type="presParOf" srcId="{660A9E35-FE9C-4676-9AE1-E00697C6108A}" destId="{4129630F-8433-474B-BD14-B514D187376F}" srcOrd="0" destOrd="0" presId="urn:microsoft.com/office/officeart/2008/layout/VerticalCurvedList"/>
    <dgm:cxn modelId="{A80B001C-AF2D-41C6-BF1B-6B75EA752DE7}" type="presParOf" srcId="{DBE34DE7-0017-490F-9312-B87B8FD066BA}" destId="{CAB0009D-0743-464B-B9B9-B9E14A0D8009}" srcOrd="3" destOrd="0" presId="urn:microsoft.com/office/officeart/2008/layout/VerticalCurvedList"/>
    <dgm:cxn modelId="{C284543A-EA91-4E74-B967-7BE30C3C9B0B}" type="presParOf" srcId="{DBE34DE7-0017-490F-9312-B87B8FD066BA}" destId="{2F24827E-6A24-44E4-AB08-73682922D331}" srcOrd="4" destOrd="0" presId="urn:microsoft.com/office/officeart/2008/layout/VerticalCurvedList"/>
    <dgm:cxn modelId="{23E0ED66-A9E8-4EF0-9B0C-2DDAB592F9E2}" type="presParOf" srcId="{2F24827E-6A24-44E4-AB08-73682922D331}" destId="{E1166F87-3154-4DD1-9C62-7996FC8C6B4C}" srcOrd="0" destOrd="0" presId="urn:microsoft.com/office/officeart/2008/layout/VerticalCurvedList"/>
    <dgm:cxn modelId="{E10A28FD-D34E-45E9-89FF-F9EFBA77FD80}" type="presParOf" srcId="{DBE34DE7-0017-490F-9312-B87B8FD066BA}" destId="{6DF87D8A-22BD-4FC8-8D1B-D0C6617BB543}" srcOrd="5" destOrd="0" presId="urn:microsoft.com/office/officeart/2008/layout/VerticalCurvedList"/>
    <dgm:cxn modelId="{FCDFB936-A69E-4BDB-9014-D7378F240465}" type="presParOf" srcId="{DBE34DE7-0017-490F-9312-B87B8FD066BA}" destId="{3A208915-8658-4753-B30C-0A8255B90842}" srcOrd="6" destOrd="0" presId="urn:microsoft.com/office/officeart/2008/layout/VerticalCurvedList"/>
    <dgm:cxn modelId="{1AC965C9-F87B-471C-A2A3-4EAC81AF8E10}" type="presParOf" srcId="{3A208915-8658-4753-B30C-0A8255B90842}" destId="{05BF1A4B-AF96-4852-9D65-B9937CA3B4B5}" srcOrd="0" destOrd="0" presId="urn:microsoft.com/office/officeart/2008/layout/VerticalCurvedList"/>
    <dgm:cxn modelId="{06214352-6A83-4D38-9E4C-EDF4170CEE2A}" type="presParOf" srcId="{DBE34DE7-0017-490F-9312-B87B8FD066BA}" destId="{1C2DCDD6-FF2C-47CE-94F7-C99CFEEB7133}" srcOrd="7" destOrd="0" presId="urn:microsoft.com/office/officeart/2008/layout/VerticalCurvedList"/>
    <dgm:cxn modelId="{4B05DB85-DB2E-4637-830B-9CEFF3E2865F}" type="presParOf" srcId="{DBE34DE7-0017-490F-9312-B87B8FD066BA}" destId="{4739199E-3C52-41C3-9E63-86C9AE9EAA03}" srcOrd="8" destOrd="0" presId="urn:microsoft.com/office/officeart/2008/layout/VerticalCurvedList"/>
    <dgm:cxn modelId="{94C7FAEE-CD95-4F3E-B574-5E3814EBE7F4}" type="presParOf" srcId="{4739199E-3C52-41C3-9E63-86C9AE9EAA03}" destId="{F55D2820-D4D5-4886-917C-E509E19156D3}" srcOrd="0" destOrd="0" presId="urn:microsoft.com/office/officeart/2008/layout/VerticalCurvedList"/>
    <dgm:cxn modelId="{348ED7A1-7AB2-4BB4-B24C-6A1459258176}" type="presParOf" srcId="{DBE34DE7-0017-490F-9312-B87B8FD066BA}" destId="{28A35D4F-8CA7-4740-8A50-079FF52FB362}" srcOrd="9" destOrd="0" presId="urn:microsoft.com/office/officeart/2008/layout/VerticalCurvedList"/>
    <dgm:cxn modelId="{AEDA0C59-5E6C-48EB-9C44-B784EF090D45}" type="presParOf" srcId="{DBE34DE7-0017-490F-9312-B87B8FD066BA}" destId="{C1F6948C-2054-4E14-A531-1BB6CC47405E}" srcOrd="10" destOrd="0" presId="urn:microsoft.com/office/officeart/2008/layout/VerticalCurvedList"/>
    <dgm:cxn modelId="{CC86B69B-B8E0-49D8-AA22-0748728F723B}" type="presParOf" srcId="{C1F6948C-2054-4E14-A531-1BB6CC47405E}" destId="{734CF3C8-8AEC-41AE-B988-A13C08E5808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E171AA-4B01-4EAB-A6C2-9D7082E31AA5}" type="doc">
      <dgm:prSet loTypeId="urn:diagrams.loki3.com/VaryingWidthList" loCatId="list" qsTypeId="urn:microsoft.com/office/officeart/2005/8/quickstyle/simple1" qsCatId="simple" csTypeId="urn:microsoft.com/office/officeart/2005/8/colors/colorful1" csCatId="colorful" phldr="1"/>
      <dgm:spPr/>
    </dgm:pt>
    <dgm:pt modelId="{878F149B-BF37-4971-8DEA-B80F98617E59}">
      <dgm:prSet phldrT="[Text]"/>
      <dgm:spPr/>
      <dgm:t>
        <a:bodyPr/>
        <a:lstStyle/>
        <a:p>
          <a:r>
            <a:rPr lang="en-US" dirty="0"/>
            <a:t>Competencies in context</a:t>
          </a:r>
        </a:p>
      </dgm:t>
    </dgm:pt>
    <dgm:pt modelId="{B26D850C-3ADC-480D-A6ED-F611F1E73653}" type="parTrans" cxnId="{374CFC94-5A8C-4BE5-8734-6D0A3CF3D970}">
      <dgm:prSet/>
      <dgm:spPr/>
      <dgm:t>
        <a:bodyPr/>
        <a:lstStyle/>
        <a:p>
          <a:endParaRPr lang="en-US"/>
        </a:p>
      </dgm:t>
    </dgm:pt>
    <dgm:pt modelId="{02BEC994-8CB3-4F1F-AACA-54D0D64A661C}" type="sibTrans" cxnId="{374CFC94-5A8C-4BE5-8734-6D0A3CF3D970}">
      <dgm:prSet/>
      <dgm:spPr/>
      <dgm:t>
        <a:bodyPr/>
        <a:lstStyle/>
        <a:p>
          <a:endParaRPr lang="en-US"/>
        </a:p>
      </dgm:t>
    </dgm:pt>
    <dgm:pt modelId="{2072E046-448E-4DF1-BE8F-1D041D35A009}">
      <dgm:prSet phldrT="[Text]"/>
      <dgm:spPr/>
      <dgm:t>
        <a:bodyPr/>
        <a:lstStyle/>
        <a:p>
          <a:r>
            <a:rPr lang="en-US" dirty="0"/>
            <a:t>Project-based learning</a:t>
          </a:r>
        </a:p>
      </dgm:t>
    </dgm:pt>
    <dgm:pt modelId="{D917982D-F1C4-4FDE-9CB7-AB2A2C1A08F5}" type="parTrans" cxnId="{5402C5F5-38BB-49E0-9D94-D0BAECB5852D}">
      <dgm:prSet/>
      <dgm:spPr/>
      <dgm:t>
        <a:bodyPr/>
        <a:lstStyle/>
        <a:p>
          <a:endParaRPr lang="en-US"/>
        </a:p>
      </dgm:t>
    </dgm:pt>
    <dgm:pt modelId="{4220BBE4-1B22-486F-B45E-F6CFA2A4005F}" type="sibTrans" cxnId="{5402C5F5-38BB-49E0-9D94-D0BAECB5852D}">
      <dgm:prSet/>
      <dgm:spPr/>
      <dgm:t>
        <a:bodyPr/>
        <a:lstStyle/>
        <a:p>
          <a:endParaRPr lang="en-US"/>
        </a:p>
      </dgm:t>
    </dgm:pt>
    <dgm:pt modelId="{F9B791E6-5C81-4F33-9E49-0B2FA8063340}">
      <dgm:prSet phldrT="[Text]"/>
      <dgm:spPr/>
      <dgm:t>
        <a:bodyPr/>
        <a:lstStyle/>
        <a:p>
          <a:r>
            <a:rPr lang="en-US" dirty="0" smtClean="0"/>
            <a:t>Instructional continuity</a:t>
          </a:r>
          <a:endParaRPr lang="en-US" dirty="0"/>
        </a:p>
      </dgm:t>
    </dgm:pt>
    <dgm:pt modelId="{FA5DB80F-41CC-47F2-895B-C8B6BBD1FC98}" type="parTrans" cxnId="{A30BC85D-3687-47B1-B8EC-63D477361D4A}">
      <dgm:prSet/>
      <dgm:spPr/>
      <dgm:t>
        <a:bodyPr/>
        <a:lstStyle/>
        <a:p>
          <a:endParaRPr lang="en-US"/>
        </a:p>
      </dgm:t>
    </dgm:pt>
    <dgm:pt modelId="{3D3D74A4-4005-4EAF-8D37-413CF52B6731}" type="sibTrans" cxnId="{A30BC85D-3687-47B1-B8EC-63D477361D4A}">
      <dgm:prSet/>
      <dgm:spPr/>
      <dgm:t>
        <a:bodyPr/>
        <a:lstStyle/>
        <a:p>
          <a:endParaRPr lang="en-US"/>
        </a:p>
      </dgm:t>
    </dgm:pt>
    <dgm:pt modelId="{6DA09F91-108A-4621-B6F4-B826C12470A7}">
      <dgm:prSet phldrT="[Text]"/>
      <dgm:spPr/>
      <dgm:t>
        <a:bodyPr/>
        <a:lstStyle/>
        <a:p>
          <a:r>
            <a:rPr lang="en-US" smtClean="0"/>
            <a:t>Tutoring/required lab hours</a:t>
          </a:r>
          <a:endParaRPr lang="en-US" dirty="0"/>
        </a:p>
      </dgm:t>
    </dgm:pt>
    <dgm:pt modelId="{D0E97AF2-4DA0-4EB6-AC83-BD9787405670}" type="parTrans" cxnId="{E830F846-D810-4C9F-AD82-1C2FD993C6CE}">
      <dgm:prSet/>
      <dgm:spPr/>
      <dgm:t>
        <a:bodyPr/>
        <a:lstStyle/>
        <a:p>
          <a:endParaRPr lang="en-US"/>
        </a:p>
      </dgm:t>
    </dgm:pt>
    <dgm:pt modelId="{08ECE794-EC1C-43AF-BC15-AEF56037DF50}" type="sibTrans" cxnId="{E830F846-D810-4C9F-AD82-1C2FD993C6CE}">
      <dgm:prSet/>
      <dgm:spPr/>
      <dgm:t>
        <a:bodyPr/>
        <a:lstStyle/>
        <a:p>
          <a:endParaRPr lang="en-US"/>
        </a:p>
      </dgm:t>
    </dgm:pt>
    <dgm:pt modelId="{BCD6A6F2-2262-4AA3-8B87-1F712B208E7C}">
      <dgm:prSet phldrT="[Text]"/>
      <dgm:spPr/>
      <dgm:t>
        <a:bodyPr/>
        <a:lstStyle/>
        <a:p>
          <a:r>
            <a:rPr lang="en-US" smtClean="0"/>
            <a:t>Customized support text</a:t>
          </a:r>
          <a:endParaRPr lang="en-US" dirty="0"/>
        </a:p>
      </dgm:t>
    </dgm:pt>
    <dgm:pt modelId="{AB1282F0-3DC6-4E43-A4C1-677C426B2D80}" type="parTrans" cxnId="{BC6E15C2-B269-4CE7-B963-7F8C4C39C0AB}">
      <dgm:prSet/>
      <dgm:spPr/>
    </dgm:pt>
    <dgm:pt modelId="{6AA46771-BEAB-4F2E-9BF8-97384C4014D1}" type="sibTrans" cxnId="{BC6E15C2-B269-4CE7-B963-7F8C4C39C0AB}">
      <dgm:prSet/>
      <dgm:spPr/>
    </dgm:pt>
    <dgm:pt modelId="{486648D4-2FB6-48EE-A3D8-C445C23EFA5A}" type="pres">
      <dgm:prSet presAssocID="{11E171AA-4B01-4EAB-A6C2-9D7082E31AA5}" presName="Name0" presStyleCnt="0">
        <dgm:presLayoutVars>
          <dgm:resizeHandles/>
        </dgm:presLayoutVars>
      </dgm:prSet>
      <dgm:spPr/>
    </dgm:pt>
    <dgm:pt modelId="{9B420916-5B0D-4DD6-B50D-608EE318EC3A}" type="pres">
      <dgm:prSet presAssocID="{F9B791E6-5C81-4F33-9E49-0B2FA8063340}" presName="text" presStyleLbl="node1" presStyleIdx="0" presStyleCnt="5">
        <dgm:presLayoutVars>
          <dgm:bulletEnabled val="1"/>
        </dgm:presLayoutVars>
      </dgm:prSet>
      <dgm:spPr/>
      <dgm:t>
        <a:bodyPr/>
        <a:lstStyle/>
        <a:p>
          <a:endParaRPr lang="en-US"/>
        </a:p>
      </dgm:t>
    </dgm:pt>
    <dgm:pt modelId="{625D66AB-DFC4-4362-870D-EC5D64A3DF52}" type="pres">
      <dgm:prSet presAssocID="{3D3D74A4-4005-4EAF-8D37-413CF52B6731}" presName="space" presStyleCnt="0"/>
      <dgm:spPr/>
    </dgm:pt>
    <dgm:pt modelId="{2BA56B55-5C8B-42A8-BBD5-14736BD76FC1}" type="pres">
      <dgm:prSet presAssocID="{6DA09F91-108A-4621-B6F4-B826C12470A7}" presName="text" presStyleLbl="node1" presStyleIdx="1" presStyleCnt="5">
        <dgm:presLayoutVars>
          <dgm:bulletEnabled val="1"/>
        </dgm:presLayoutVars>
      </dgm:prSet>
      <dgm:spPr/>
      <dgm:t>
        <a:bodyPr/>
        <a:lstStyle/>
        <a:p>
          <a:endParaRPr lang="en-US"/>
        </a:p>
      </dgm:t>
    </dgm:pt>
    <dgm:pt modelId="{86E56313-2725-47A1-BB5C-0A6606978FFB}" type="pres">
      <dgm:prSet presAssocID="{08ECE794-EC1C-43AF-BC15-AEF56037DF50}" presName="space" presStyleCnt="0"/>
      <dgm:spPr/>
    </dgm:pt>
    <dgm:pt modelId="{94D33684-3F7F-4185-8888-8E244DE1192C}" type="pres">
      <dgm:prSet presAssocID="{878F149B-BF37-4971-8DEA-B80F98617E59}" presName="text" presStyleLbl="node1" presStyleIdx="2" presStyleCnt="5">
        <dgm:presLayoutVars>
          <dgm:bulletEnabled val="1"/>
        </dgm:presLayoutVars>
      </dgm:prSet>
      <dgm:spPr/>
      <dgm:t>
        <a:bodyPr/>
        <a:lstStyle/>
        <a:p>
          <a:endParaRPr lang="en-US"/>
        </a:p>
      </dgm:t>
    </dgm:pt>
    <dgm:pt modelId="{0FDF1761-9FFD-4A39-A54B-09111F377FD0}" type="pres">
      <dgm:prSet presAssocID="{02BEC994-8CB3-4F1F-AACA-54D0D64A661C}" presName="space" presStyleCnt="0"/>
      <dgm:spPr/>
    </dgm:pt>
    <dgm:pt modelId="{D788B4F3-24B5-46D6-952B-FCB07242DF75}" type="pres">
      <dgm:prSet presAssocID="{BCD6A6F2-2262-4AA3-8B87-1F712B208E7C}" presName="text" presStyleLbl="node1" presStyleIdx="3" presStyleCnt="5">
        <dgm:presLayoutVars>
          <dgm:bulletEnabled val="1"/>
        </dgm:presLayoutVars>
      </dgm:prSet>
      <dgm:spPr/>
      <dgm:t>
        <a:bodyPr/>
        <a:lstStyle/>
        <a:p>
          <a:endParaRPr lang="en-US"/>
        </a:p>
      </dgm:t>
    </dgm:pt>
    <dgm:pt modelId="{1CCE3EF0-1B14-4745-8199-48829948AC1F}" type="pres">
      <dgm:prSet presAssocID="{6AA46771-BEAB-4F2E-9BF8-97384C4014D1}" presName="space" presStyleCnt="0"/>
      <dgm:spPr/>
    </dgm:pt>
    <dgm:pt modelId="{734DF23B-9406-47D5-AAFF-8E6BC5B675B5}" type="pres">
      <dgm:prSet presAssocID="{2072E046-448E-4DF1-BE8F-1D041D35A009}" presName="text" presStyleLbl="node1" presStyleIdx="4" presStyleCnt="5">
        <dgm:presLayoutVars>
          <dgm:bulletEnabled val="1"/>
        </dgm:presLayoutVars>
      </dgm:prSet>
      <dgm:spPr/>
      <dgm:t>
        <a:bodyPr/>
        <a:lstStyle/>
        <a:p>
          <a:endParaRPr lang="en-US"/>
        </a:p>
      </dgm:t>
    </dgm:pt>
  </dgm:ptLst>
  <dgm:cxnLst>
    <dgm:cxn modelId="{B55EE61D-6188-45EA-ADCF-37BB929CA735}" type="presOf" srcId="{2072E046-448E-4DF1-BE8F-1D041D35A009}" destId="{734DF23B-9406-47D5-AAFF-8E6BC5B675B5}" srcOrd="0" destOrd="0" presId="urn:diagrams.loki3.com/VaryingWidthList"/>
    <dgm:cxn modelId="{5402C5F5-38BB-49E0-9D94-D0BAECB5852D}" srcId="{11E171AA-4B01-4EAB-A6C2-9D7082E31AA5}" destId="{2072E046-448E-4DF1-BE8F-1D041D35A009}" srcOrd="4" destOrd="0" parTransId="{D917982D-F1C4-4FDE-9CB7-AB2A2C1A08F5}" sibTransId="{4220BBE4-1B22-486F-B45E-F6CFA2A4005F}"/>
    <dgm:cxn modelId="{101FF0BF-6969-49ED-93C9-FFD7F9E6FDC0}" type="presOf" srcId="{BCD6A6F2-2262-4AA3-8B87-1F712B208E7C}" destId="{D788B4F3-24B5-46D6-952B-FCB07242DF75}" srcOrd="0" destOrd="0" presId="urn:diagrams.loki3.com/VaryingWidthList"/>
    <dgm:cxn modelId="{24F6379F-1EB4-48FC-B5BE-4388D58B3D48}" type="presOf" srcId="{11E171AA-4B01-4EAB-A6C2-9D7082E31AA5}" destId="{486648D4-2FB6-48EE-A3D8-C445C23EFA5A}" srcOrd="0" destOrd="0" presId="urn:diagrams.loki3.com/VaryingWidthList"/>
    <dgm:cxn modelId="{E830F846-D810-4C9F-AD82-1C2FD993C6CE}" srcId="{11E171AA-4B01-4EAB-A6C2-9D7082E31AA5}" destId="{6DA09F91-108A-4621-B6F4-B826C12470A7}" srcOrd="1" destOrd="0" parTransId="{D0E97AF2-4DA0-4EB6-AC83-BD9787405670}" sibTransId="{08ECE794-EC1C-43AF-BC15-AEF56037DF50}"/>
    <dgm:cxn modelId="{131311D5-AD50-4827-8884-BC47E3801CC3}" type="presOf" srcId="{878F149B-BF37-4971-8DEA-B80F98617E59}" destId="{94D33684-3F7F-4185-8888-8E244DE1192C}" srcOrd="0" destOrd="0" presId="urn:diagrams.loki3.com/VaryingWidthList"/>
    <dgm:cxn modelId="{7FB06A9A-9A53-47DC-9ED6-4E8DD3800CC6}" type="presOf" srcId="{F9B791E6-5C81-4F33-9E49-0B2FA8063340}" destId="{9B420916-5B0D-4DD6-B50D-608EE318EC3A}" srcOrd="0" destOrd="0" presId="urn:diagrams.loki3.com/VaryingWidthList"/>
    <dgm:cxn modelId="{374CFC94-5A8C-4BE5-8734-6D0A3CF3D970}" srcId="{11E171AA-4B01-4EAB-A6C2-9D7082E31AA5}" destId="{878F149B-BF37-4971-8DEA-B80F98617E59}" srcOrd="2" destOrd="0" parTransId="{B26D850C-3ADC-480D-A6ED-F611F1E73653}" sibTransId="{02BEC994-8CB3-4F1F-AACA-54D0D64A661C}"/>
    <dgm:cxn modelId="{A30BC85D-3687-47B1-B8EC-63D477361D4A}" srcId="{11E171AA-4B01-4EAB-A6C2-9D7082E31AA5}" destId="{F9B791E6-5C81-4F33-9E49-0B2FA8063340}" srcOrd="0" destOrd="0" parTransId="{FA5DB80F-41CC-47F2-895B-C8B6BBD1FC98}" sibTransId="{3D3D74A4-4005-4EAF-8D37-413CF52B6731}"/>
    <dgm:cxn modelId="{472B6876-1623-43D5-A6AE-2D1E37782D39}" type="presOf" srcId="{6DA09F91-108A-4621-B6F4-B826C12470A7}" destId="{2BA56B55-5C8B-42A8-BBD5-14736BD76FC1}" srcOrd="0" destOrd="0" presId="urn:diagrams.loki3.com/VaryingWidthList"/>
    <dgm:cxn modelId="{BC6E15C2-B269-4CE7-B963-7F8C4C39C0AB}" srcId="{11E171AA-4B01-4EAB-A6C2-9D7082E31AA5}" destId="{BCD6A6F2-2262-4AA3-8B87-1F712B208E7C}" srcOrd="3" destOrd="0" parTransId="{AB1282F0-3DC6-4E43-A4C1-677C426B2D80}" sibTransId="{6AA46771-BEAB-4F2E-9BF8-97384C4014D1}"/>
    <dgm:cxn modelId="{B53700DB-C35A-4599-A720-F7BEB4235C18}" type="presParOf" srcId="{486648D4-2FB6-48EE-A3D8-C445C23EFA5A}" destId="{9B420916-5B0D-4DD6-B50D-608EE318EC3A}" srcOrd="0" destOrd="0" presId="urn:diagrams.loki3.com/VaryingWidthList"/>
    <dgm:cxn modelId="{8A239888-5A43-4B26-8142-5061C4789A54}" type="presParOf" srcId="{486648D4-2FB6-48EE-A3D8-C445C23EFA5A}" destId="{625D66AB-DFC4-4362-870D-EC5D64A3DF52}" srcOrd="1" destOrd="0" presId="urn:diagrams.loki3.com/VaryingWidthList"/>
    <dgm:cxn modelId="{ABBE427E-ED65-468A-BD55-FEB0B98A7946}" type="presParOf" srcId="{486648D4-2FB6-48EE-A3D8-C445C23EFA5A}" destId="{2BA56B55-5C8B-42A8-BBD5-14736BD76FC1}" srcOrd="2" destOrd="0" presId="urn:diagrams.loki3.com/VaryingWidthList"/>
    <dgm:cxn modelId="{DB9F4F66-CEFA-4FF1-983E-922D276712E9}" type="presParOf" srcId="{486648D4-2FB6-48EE-A3D8-C445C23EFA5A}" destId="{86E56313-2725-47A1-BB5C-0A6606978FFB}" srcOrd="3" destOrd="0" presId="urn:diagrams.loki3.com/VaryingWidthList"/>
    <dgm:cxn modelId="{4D1E071D-48A8-4250-B259-424BFCDEB725}" type="presParOf" srcId="{486648D4-2FB6-48EE-A3D8-C445C23EFA5A}" destId="{94D33684-3F7F-4185-8888-8E244DE1192C}" srcOrd="4" destOrd="0" presId="urn:diagrams.loki3.com/VaryingWidthList"/>
    <dgm:cxn modelId="{C4C351CC-BDCF-44CD-880B-767F645CC000}" type="presParOf" srcId="{486648D4-2FB6-48EE-A3D8-C445C23EFA5A}" destId="{0FDF1761-9FFD-4A39-A54B-09111F377FD0}" srcOrd="5" destOrd="0" presId="urn:diagrams.loki3.com/VaryingWidthList"/>
    <dgm:cxn modelId="{4E0A2D0C-8A51-4F2E-9651-4ED041C79A20}" type="presParOf" srcId="{486648D4-2FB6-48EE-A3D8-C445C23EFA5A}" destId="{D788B4F3-24B5-46D6-952B-FCB07242DF75}" srcOrd="6" destOrd="0" presId="urn:diagrams.loki3.com/VaryingWidthList"/>
    <dgm:cxn modelId="{639CB7F9-3CF3-475D-973E-BF5157169D98}" type="presParOf" srcId="{486648D4-2FB6-48EE-A3D8-C445C23EFA5A}" destId="{1CCE3EF0-1B14-4745-8199-48829948AC1F}" srcOrd="7" destOrd="0" presId="urn:diagrams.loki3.com/VaryingWidthList"/>
    <dgm:cxn modelId="{9B633ABB-3AF9-4B4A-8345-26C008B4FEC4}" type="presParOf" srcId="{486648D4-2FB6-48EE-A3D8-C445C23EFA5A}" destId="{734DF23B-9406-47D5-AAFF-8E6BC5B675B5}"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20D1D7-963E-4E83-9D6F-039870A14B7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A685929-72E2-4319-8E96-382A51842D3F}">
      <dgm:prSet phldrT="[Text]"/>
      <dgm:spPr/>
      <dgm:t>
        <a:bodyPr/>
        <a:lstStyle/>
        <a:p>
          <a:r>
            <a:rPr lang="en-US" dirty="0"/>
            <a:t>Interpret numerical data as frequencies, ratios and percentages</a:t>
          </a:r>
        </a:p>
      </dgm:t>
    </dgm:pt>
    <dgm:pt modelId="{2AE49BC2-0E75-47FA-80DC-D96C7FB98539}" type="parTrans" cxnId="{6FB9E8B8-8AE3-490D-94AC-C5CEB83CC36E}">
      <dgm:prSet/>
      <dgm:spPr/>
      <dgm:t>
        <a:bodyPr/>
        <a:lstStyle/>
        <a:p>
          <a:endParaRPr lang="en-US"/>
        </a:p>
      </dgm:t>
    </dgm:pt>
    <dgm:pt modelId="{BE772AE8-9B1A-421E-A326-C83BFFC9A11A}" type="sibTrans" cxnId="{6FB9E8B8-8AE3-490D-94AC-C5CEB83CC36E}">
      <dgm:prSet/>
      <dgm:spPr/>
      <dgm:t>
        <a:bodyPr/>
        <a:lstStyle/>
        <a:p>
          <a:endParaRPr lang="en-US"/>
        </a:p>
      </dgm:t>
    </dgm:pt>
    <dgm:pt modelId="{1AB5DECA-4AB4-4EC6-B0A3-89ABB7A3A2D6}">
      <dgm:prSet phldrT="[Text]"/>
      <dgm:spPr/>
      <dgm:t>
        <a:bodyPr/>
        <a:lstStyle/>
        <a:p>
          <a:r>
            <a:rPr lang="en-US" dirty="0"/>
            <a:t>MLS 1.2 – perform operations with rational numbers</a:t>
          </a:r>
        </a:p>
      </dgm:t>
    </dgm:pt>
    <dgm:pt modelId="{05C93CB9-BE8B-4C74-81FB-774296C85749}" type="parTrans" cxnId="{E0A39733-4417-4541-9C26-50E21C0B1E2D}">
      <dgm:prSet/>
      <dgm:spPr/>
      <dgm:t>
        <a:bodyPr/>
        <a:lstStyle/>
        <a:p>
          <a:endParaRPr lang="en-US"/>
        </a:p>
      </dgm:t>
    </dgm:pt>
    <dgm:pt modelId="{00B6F629-06D8-4AB8-BC2E-D8FA22AA8A2A}" type="sibTrans" cxnId="{E0A39733-4417-4541-9C26-50E21C0B1E2D}">
      <dgm:prSet/>
      <dgm:spPr/>
      <dgm:t>
        <a:bodyPr/>
        <a:lstStyle/>
        <a:p>
          <a:endParaRPr lang="en-US"/>
        </a:p>
      </dgm:t>
    </dgm:pt>
    <dgm:pt modelId="{03657D1B-640B-4514-B7AB-CA6ED3B65053}">
      <dgm:prSet phldrT="[Text]"/>
      <dgm:spPr/>
      <dgm:t>
        <a:bodyPr/>
        <a:lstStyle/>
        <a:p>
          <a:r>
            <a:rPr lang="en-US" dirty="0"/>
            <a:t>MLS 1.5 – write and compare numbers in standard and scientific notation</a:t>
          </a:r>
        </a:p>
      </dgm:t>
    </dgm:pt>
    <dgm:pt modelId="{C05F9CF4-0650-4F36-A110-6944181D375B}" type="parTrans" cxnId="{CA783989-B32F-4E22-A131-EC679D26025E}">
      <dgm:prSet/>
      <dgm:spPr/>
      <dgm:t>
        <a:bodyPr/>
        <a:lstStyle/>
        <a:p>
          <a:endParaRPr lang="en-US"/>
        </a:p>
      </dgm:t>
    </dgm:pt>
    <dgm:pt modelId="{10737CC2-044A-4B2B-84E5-39001A15D9A9}" type="sibTrans" cxnId="{CA783989-B32F-4E22-A131-EC679D26025E}">
      <dgm:prSet/>
      <dgm:spPr/>
      <dgm:t>
        <a:bodyPr/>
        <a:lstStyle/>
        <a:p>
          <a:endParaRPr lang="en-US"/>
        </a:p>
      </dgm:t>
    </dgm:pt>
    <dgm:pt modelId="{B7AFF623-1722-4A1C-9590-09452CEA20C0}">
      <dgm:prSet phldrT="[Text]"/>
      <dgm:spPr/>
      <dgm:t>
        <a:bodyPr/>
        <a:lstStyle/>
        <a:p>
          <a:r>
            <a:rPr lang="en-US" dirty="0"/>
            <a:t>Calculate measures of center and variation using formulas and technology</a:t>
          </a:r>
        </a:p>
      </dgm:t>
    </dgm:pt>
    <dgm:pt modelId="{DC304932-6BC7-4506-A77B-E00B127D644B}" type="parTrans" cxnId="{5F557374-3136-4576-8CA9-878721B3A96C}">
      <dgm:prSet/>
      <dgm:spPr/>
      <dgm:t>
        <a:bodyPr/>
        <a:lstStyle/>
        <a:p>
          <a:endParaRPr lang="en-US"/>
        </a:p>
      </dgm:t>
    </dgm:pt>
    <dgm:pt modelId="{88AD6CA7-BBC9-42F0-90B3-7A157CA2205E}" type="sibTrans" cxnId="{5F557374-3136-4576-8CA9-878721B3A96C}">
      <dgm:prSet/>
      <dgm:spPr/>
      <dgm:t>
        <a:bodyPr/>
        <a:lstStyle/>
        <a:p>
          <a:endParaRPr lang="en-US"/>
        </a:p>
      </dgm:t>
    </dgm:pt>
    <dgm:pt modelId="{D3D4E0D0-CC06-468B-9C23-1A6B74C9D670}">
      <dgm:prSet phldrT="[Text]"/>
      <dgm:spPr/>
      <dgm:t>
        <a:bodyPr/>
        <a:lstStyle/>
        <a:p>
          <a:r>
            <a:rPr lang="en-US" dirty="0"/>
            <a:t>MLS 1.1 – apply the order of operations to evaluate expressions</a:t>
          </a:r>
        </a:p>
      </dgm:t>
    </dgm:pt>
    <dgm:pt modelId="{65464168-36B9-40BF-B9F8-E4E054F8C716}" type="parTrans" cxnId="{E54D5F25-0529-4AEA-9945-2CDB9BF3B69E}">
      <dgm:prSet/>
      <dgm:spPr/>
      <dgm:t>
        <a:bodyPr/>
        <a:lstStyle/>
        <a:p>
          <a:endParaRPr lang="en-US"/>
        </a:p>
      </dgm:t>
    </dgm:pt>
    <dgm:pt modelId="{B1B661B4-52D7-46F4-929E-954D463DEADE}" type="sibTrans" cxnId="{E54D5F25-0529-4AEA-9945-2CDB9BF3B69E}">
      <dgm:prSet/>
      <dgm:spPr/>
      <dgm:t>
        <a:bodyPr/>
        <a:lstStyle/>
        <a:p>
          <a:endParaRPr lang="en-US"/>
        </a:p>
      </dgm:t>
    </dgm:pt>
    <dgm:pt modelId="{7D677895-0DCF-41FF-8282-F29DEA1A7ED6}">
      <dgm:prSet phldrT="[Text]"/>
      <dgm:spPr/>
      <dgm:t>
        <a:bodyPr/>
        <a:lstStyle/>
        <a:p>
          <a:r>
            <a:rPr lang="en-US" dirty="0"/>
            <a:t>MLS 2.2 – evaluate algebraic expressions when given values for the variables</a:t>
          </a:r>
        </a:p>
      </dgm:t>
    </dgm:pt>
    <dgm:pt modelId="{D690C1A4-36F4-41A4-8928-FB822EE5C3B8}" type="parTrans" cxnId="{FCD1A22C-2C1A-47F8-AD95-155B9E927AF6}">
      <dgm:prSet/>
      <dgm:spPr/>
      <dgm:t>
        <a:bodyPr/>
        <a:lstStyle/>
        <a:p>
          <a:endParaRPr lang="en-US"/>
        </a:p>
      </dgm:t>
    </dgm:pt>
    <dgm:pt modelId="{BE8EE67A-D996-4DFB-83CE-6D4BDBD33F2F}" type="sibTrans" cxnId="{FCD1A22C-2C1A-47F8-AD95-155B9E927AF6}">
      <dgm:prSet/>
      <dgm:spPr/>
      <dgm:t>
        <a:bodyPr/>
        <a:lstStyle/>
        <a:p>
          <a:endParaRPr lang="en-US"/>
        </a:p>
      </dgm:t>
    </dgm:pt>
    <dgm:pt modelId="{2C111376-A2A7-4E18-9946-2160289A87DD}">
      <dgm:prSet phldrT="[Text]"/>
      <dgm:spPr/>
      <dgm:t>
        <a:bodyPr/>
        <a:lstStyle/>
        <a:p>
          <a:r>
            <a:rPr lang="en-US" dirty="0"/>
            <a:t>MLS 1.3 – identify and calculate with irrational numbers</a:t>
          </a:r>
        </a:p>
      </dgm:t>
    </dgm:pt>
    <dgm:pt modelId="{41FA9972-7A0C-4B19-A041-E609016F4775}" type="parTrans" cxnId="{288D48A3-7DB4-42C6-A22B-27A090524E33}">
      <dgm:prSet/>
      <dgm:spPr/>
      <dgm:t>
        <a:bodyPr/>
        <a:lstStyle/>
        <a:p>
          <a:endParaRPr lang="en-US"/>
        </a:p>
      </dgm:t>
    </dgm:pt>
    <dgm:pt modelId="{EA3E7E68-912F-446D-B24B-AFECFB01C178}" type="sibTrans" cxnId="{288D48A3-7DB4-42C6-A22B-27A090524E33}">
      <dgm:prSet/>
      <dgm:spPr/>
      <dgm:t>
        <a:bodyPr/>
        <a:lstStyle/>
        <a:p>
          <a:endParaRPr lang="en-US"/>
        </a:p>
      </dgm:t>
    </dgm:pt>
    <dgm:pt modelId="{25E7185E-DC10-401F-AA4E-4623E96E9838}" type="pres">
      <dgm:prSet presAssocID="{AF20D1D7-963E-4E83-9D6F-039870A14B7A}" presName="Name0" presStyleCnt="0">
        <dgm:presLayoutVars>
          <dgm:dir/>
          <dgm:animLvl val="lvl"/>
          <dgm:resizeHandles val="exact"/>
        </dgm:presLayoutVars>
      </dgm:prSet>
      <dgm:spPr/>
      <dgm:t>
        <a:bodyPr/>
        <a:lstStyle/>
        <a:p>
          <a:endParaRPr lang="en-US"/>
        </a:p>
      </dgm:t>
    </dgm:pt>
    <dgm:pt modelId="{8BE9C16B-ED4D-49C1-9321-04E04381CEE1}" type="pres">
      <dgm:prSet presAssocID="{6A685929-72E2-4319-8E96-382A51842D3F}" presName="linNode" presStyleCnt="0"/>
      <dgm:spPr/>
    </dgm:pt>
    <dgm:pt modelId="{43B16583-2E79-4224-B809-1AAC80D5473C}" type="pres">
      <dgm:prSet presAssocID="{6A685929-72E2-4319-8E96-382A51842D3F}" presName="parentText" presStyleLbl="node1" presStyleIdx="0" presStyleCnt="2">
        <dgm:presLayoutVars>
          <dgm:chMax val="1"/>
          <dgm:bulletEnabled val="1"/>
        </dgm:presLayoutVars>
      </dgm:prSet>
      <dgm:spPr/>
      <dgm:t>
        <a:bodyPr/>
        <a:lstStyle/>
        <a:p>
          <a:endParaRPr lang="en-US"/>
        </a:p>
      </dgm:t>
    </dgm:pt>
    <dgm:pt modelId="{E3925D18-A906-4F63-8C25-EC40DC1BE627}" type="pres">
      <dgm:prSet presAssocID="{6A685929-72E2-4319-8E96-382A51842D3F}" presName="descendantText" presStyleLbl="alignAccFollowNode1" presStyleIdx="0" presStyleCnt="2">
        <dgm:presLayoutVars>
          <dgm:bulletEnabled val="1"/>
        </dgm:presLayoutVars>
      </dgm:prSet>
      <dgm:spPr/>
      <dgm:t>
        <a:bodyPr/>
        <a:lstStyle/>
        <a:p>
          <a:endParaRPr lang="en-US"/>
        </a:p>
      </dgm:t>
    </dgm:pt>
    <dgm:pt modelId="{E2307629-BF40-4D2B-B638-5160D441097C}" type="pres">
      <dgm:prSet presAssocID="{BE772AE8-9B1A-421E-A326-C83BFFC9A11A}" presName="sp" presStyleCnt="0"/>
      <dgm:spPr/>
    </dgm:pt>
    <dgm:pt modelId="{5EC7DE27-B978-4F39-87FF-C3CE0392A4B0}" type="pres">
      <dgm:prSet presAssocID="{B7AFF623-1722-4A1C-9590-09452CEA20C0}" presName="linNode" presStyleCnt="0"/>
      <dgm:spPr/>
    </dgm:pt>
    <dgm:pt modelId="{ED9BC529-0598-411E-92A2-F9CBC6E37DB0}" type="pres">
      <dgm:prSet presAssocID="{B7AFF623-1722-4A1C-9590-09452CEA20C0}" presName="parentText" presStyleLbl="node1" presStyleIdx="1" presStyleCnt="2">
        <dgm:presLayoutVars>
          <dgm:chMax val="1"/>
          <dgm:bulletEnabled val="1"/>
        </dgm:presLayoutVars>
      </dgm:prSet>
      <dgm:spPr/>
      <dgm:t>
        <a:bodyPr/>
        <a:lstStyle/>
        <a:p>
          <a:endParaRPr lang="en-US"/>
        </a:p>
      </dgm:t>
    </dgm:pt>
    <dgm:pt modelId="{C1CF71DB-3537-4A1F-99B7-9BCC82682A9E}" type="pres">
      <dgm:prSet presAssocID="{B7AFF623-1722-4A1C-9590-09452CEA20C0}" presName="descendantText" presStyleLbl="alignAccFollowNode1" presStyleIdx="1" presStyleCnt="2">
        <dgm:presLayoutVars>
          <dgm:bulletEnabled val="1"/>
        </dgm:presLayoutVars>
      </dgm:prSet>
      <dgm:spPr/>
      <dgm:t>
        <a:bodyPr/>
        <a:lstStyle/>
        <a:p>
          <a:endParaRPr lang="en-US"/>
        </a:p>
      </dgm:t>
    </dgm:pt>
  </dgm:ptLst>
  <dgm:cxnLst>
    <dgm:cxn modelId="{E54D5F25-0529-4AEA-9945-2CDB9BF3B69E}" srcId="{B7AFF623-1722-4A1C-9590-09452CEA20C0}" destId="{D3D4E0D0-CC06-468B-9C23-1A6B74C9D670}" srcOrd="0" destOrd="0" parTransId="{65464168-36B9-40BF-B9F8-E4E054F8C716}" sibTransId="{B1B661B4-52D7-46F4-929E-954D463DEADE}"/>
    <dgm:cxn modelId="{6FB9E8B8-8AE3-490D-94AC-C5CEB83CC36E}" srcId="{AF20D1D7-963E-4E83-9D6F-039870A14B7A}" destId="{6A685929-72E2-4319-8E96-382A51842D3F}" srcOrd="0" destOrd="0" parTransId="{2AE49BC2-0E75-47FA-80DC-D96C7FB98539}" sibTransId="{BE772AE8-9B1A-421E-A326-C83BFFC9A11A}"/>
    <dgm:cxn modelId="{FCD1A22C-2C1A-47F8-AD95-155B9E927AF6}" srcId="{B7AFF623-1722-4A1C-9590-09452CEA20C0}" destId="{7D677895-0DCF-41FF-8282-F29DEA1A7ED6}" srcOrd="1" destOrd="0" parTransId="{D690C1A4-36F4-41A4-8928-FB822EE5C3B8}" sibTransId="{BE8EE67A-D996-4DFB-83CE-6D4BDBD33F2F}"/>
    <dgm:cxn modelId="{A0784425-F342-49A1-A5E7-F46F074D638C}" type="presOf" srcId="{B7AFF623-1722-4A1C-9590-09452CEA20C0}" destId="{ED9BC529-0598-411E-92A2-F9CBC6E37DB0}" srcOrd="0" destOrd="0" presId="urn:microsoft.com/office/officeart/2005/8/layout/vList5"/>
    <dgm:cxn modelId="{288D48A3-7DB4-42C6-A22B-27A090524E33}" srcId="{B7AFF623-1722-4A1C-9590-09452CEA20C0}" destId="{2C111376-A2A7-4E18-9946-2160289A87DD}" srcOrd="2" destOrd="0" parTransId="{41FA9972-7A0C-4B19-A041-E609016F4775}" sibTransId="{EA3E7E68-912F-446D-B24B-AFECFB01C178}"/>
    <dgm:cxn modelId="{CA783989-B32F-4E22-A131-EC679D26025E}" srcId="{6A685929-72E2-4319-8E96-382A51842D3F}" destId="{03657D1B-640B-4514-B7AB-CA6ED3B65053}" srcOrd="1" destOrd="0" parTransId="{C05F9CF4-0650-4F36-A110-6944181D375B}" sibTransId="{10737CC2-044A-4B2B-84E5-39001A15D9A9}"/>
    <dgm:cxn modelId="{C374C980-74F2-46B3-A833-8B1945343BCB}" type="presOf" srcId="{7D677895-0DCF-41FF-8282-F29DEA1A7ED6}" destId="{C1CF71DB-3537-4A1F-99B7-9BCC82682A9E}" srcOrd="0" destOrd="1" presId="urn:microsoft.com/office/officeart/2005/8/layout/vList5"/>
    <dgm:cxn modelId="{BADD22A9-4011-4DEC-9B49-5EBD9F691796}" type="presOf" srcId="{D3D4E0D0-CC06-468B-9C23-1A6B74C9D670}" destId="{C1CF71DB-3537-4A1F-99B7-9BCC82682A9E}" srcOrd="0" destOrd="0" presId="urn:microsoft.com/office/officeart/2005/8/layout/vList5"/>
    <dgm:cxn modelId="{61F8C770-BC98-4252-96DD-BADB979196F8}" type="presOf" srcId="{AF20D1D7-963E-4E83-9D6F-039870A14B7A}" destId="{25E7185E-DC10-401F-AA4E-4623E96E9838}" srcOrd="0" destOrd="0" presId="urn:microsoft.com/office/officeart/2005/8/layout/vList5"/>
    <dgm:cxn modelId="{A912D966-E1B7-4DA9-BD2D-69103516B3F3}" type="presOf" srcId="{1AB5DECA-4AB4-4EC6-B0A3-89ABB7A3A2D6}" destId="{E3925D18-A906-4F63-8C25-EC40DC1BE627}" srcOrd="0" destOrd="0" presId="urn:microsoft.com/office/officeart/2005/8/layout/vList5"/>
    <dgm:cxn modelId="{5F557374-3136-4576-8CA9-878721B3A96C}" srcId="{AF20D1D7-963E-4E83-9D6F-039870A14B7A}" destId="{B7AFF623-1722-4A1C-9590-09452CEA20C0}" srcOrd="1" destOrd="0" parTransId="{DC304932-6BC7-4506-A77B-E00B127D644B}" sibTransId="{88AD6CA7-BBC9-42F0-90B3-7A157CA2205E}"/>
    <dgm:cxn modelId="{E0A39733-4417-4541-9C26-50E21C0B1E2D}" srcId="{6A685929-72E2-4319-8E96-382A51842D3F}" destId="{1AB5DECA-4AB4-4EC6-B0A3-89ABB7A3A2D6}" srcOrd="0" destOrd="0" parTransId="{05C93CB9-BE8B-4C74-81FB-774296C85749}" sibTransId="{00B6F629-06D8-4AB8-BC2E-D8FA22AA8A2A}"/>
    <dgm:cxn modelId="{FA2526C3-EB12-48B9-9448-56E758DD4D16}" type="presOf" srcId="{6A685929-72E2-4319-8E96-382A51842D3F}" destId="{43B16583-2E79-4224-B809-1AAC80D5473C}" srcOrd="0" destOrd="0" presId="urn:microsoft.com/office/officeart/2005/8/layout/vList5"/>
    <dgm:cxn modelId="{278CA9D2-8D51-4704-BEDB-6440B9AEF79E}" type="presOf" srcId="{2C111376-A2A7-4E18-9946-2160289A87DD}" destId="{C1CF71DB-3537-4A1F-99B7-9BCC82682A9E}" srcOrd="0" destOrd="2" presId="urn:microsoft.com/office/officeart/2005/8/layout/vList5"/>
    <dgm:cxn modelId="{CA83D80B-AC9C-4908-9709-755E5249BD3E}" type="presOf" srcId="{03657D1B-640B-4514-B7AB-CA6ED3B65053}" destId="{E3925D18-A906-4F63-8C25-EC40DC1BE627}" srcOrd="0" destOrd="1" presId="urn:microsoft.com/office/officeart/2005/8/layout/vList5"/>
    <dgm:cxn modelId="{0332887F-EE10-4A98-8226-29F580C94BA1}" type="presParOf" srcId="{25E7185E-DC10-401F-AA4E-4623E96E9838}" destId="{8BE9C16B-ED4D-49C1-9321-04E04381CEE1}" srcOrd="0" destOrd="0" presId="urn:microsoft.com/office/officeart/2005/8/layout/vList5"/>
    <dgm:cxn modelId="{6F3155C0-7332-4D70-AF8A-9DE45BB1D542}" type="presParOf" srcId="{8BE9C16B-ED4D-49C1-9321-04E04381CEE1}" destId="{43B16583-2E79-4224-B809-1AAC80D5473C}" srcOrd="0" destOrd="0" presId="urn:microsoft.com/office/officeart/2005/8/layout/vList5"/>
    <dgm:cxn modelId="{2C0E774B-ABAD-4DDA-AA37-ED247A9D55D1}" type="presParOf" srcId="{8BE9C16B-ED4D-49C1-9321-04E04381CEE1}" destId="{E3925D18-A906-4F63-8C25-EC40DC1BE627}" srcOrd="1" destOrd="0" presId="urn:microsoft.com/office/officeart/2005/8/layout/vList5"/>
    <dgm:cxn modelId="{B32AF5D2-1DBA-4DBA-A7A1-03AB085DDA63}" type="presParOf" srcId="{25E7185E-DC10-401F-AA4E-4623E96E9838}" destId="{E2307629-BF40-4D2B-B638-5160D441097C}" srcOrd="1" destOrd="0" presId="urn:microsoft.com/office/officeart/2005/8/layout/vList5"/>
    <dgm:cxn modelId="{59658D6E-013E-4F58-9B5C-F4341E420D18}" type="presParOf" srcId="{25E7185E-DC10-401F-AA4E-4623E96E9838}" destId="{5EC7DE27-B978-4F39-87FF-C3CE0392A4B0}" srcOrd="2" destOrd="0" presId="urn:microsoft.com/office/officeart/2005/8/layout/vList5"/>
    <dgm:cxn modelId="{7DE36155-38D3-4CD1-B830-E4DE0A699507}" type="presParOf" srcId="{5EC7DE27-B978-4F39-87FF-C3CE0392A4B0}" destId="{ED9BC529-0598-411E-92A2-F9CBC6E37DB0}" srcOrd="0" destOrd="0" presId="urn:microsoft.com/office/officeart/2005/8/layout/vList5"/>
    <dgm:cxn modelId="{3A855B95-27D8-47FB-9E18-D2C9DF27A735}" type="presParOf" srcId="{5EC7DE27-B978-4F39-87FF-C3CE0392A4B0}" destId="{C1CF71DB-3537-4A1F-99B7-9BCC82682A9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572F-6D04-47EF-8FEC-EDA4D8AFA90D}">
      <dsp:nvSpPr>
        <dsp:cNvPr id="0" name=""/>
        <dsp:cNvSpPr/>
      </dsp:nvSpPr>
      <dsp:spPr>
        <a:xfrm>
          <a:off x="7741544" y="450618"/>
          <a:ext cx="1759969" cy="1760257"/>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7AFAE-7A5E-451B-A44B-1E3D604F9F13}">
      <dsp:nvSpPr>
        <dsp:cNvPr id="0" name=""/>
        <dsp:cNvSpPr/>
      </dsp:nvSpPr>
      <dsp:spPr>
        <a:xfrm>
          <a:off x="7799617" y="509304"/>
          <a:ext cx="1642887" cy="1642886"/>
        </a:xfrm>
        <a:prstGeom prst="ellipse">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Wrap-Up</a:t>
          </a:r>
        </a:p>
      </dsp:txBody>
      <dsp:txXfrm>
        <a:off x="8034716" y="744046"/>
        <a:ext cx="1173624" cy="1173401"/>
      </dsp:txXfrm>
    </dsp:sp>
    <dsp:sp modelId="{528C3D38-B9A6-4B3B-826F-D5C1DEFB4A93}">
      <dsp:nvSpPr>
        <dsp:cNvPr id="0" name=""/>
        <dsp:cNvSpPr/>
      </dsp:nvSpPr>
      <dsp:spPr>
        <a:xfrm>
          <a:off x="7799617" y="2243307"/>
          <a:ext cx="1642887" cy="96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Questions and discussion</a:t>
          </a:r>
        </a:p>
      </dsp:txBody>
      <dsp:txXfrm>
        <a:off x="7799617" y="2243307"/>
        <a:ext cx="1642887" cy="964913"/>
      </dsp:txXfrm>
    </dsp:sp>
    <dsp:sp modelId="{97EBAC8E-98F1-4413-BDEA-6A8D038984F5}">
      <dsp:nvSpPr>
        <dsp:cNvPr id="0" name=""/>
        <dsp:cNvSpPr/>
      </dsp:nvSpPr>
      <dsp:spPr>
        <a:xfrm rot="2700000">
          <a:off x="5921731" y="450710"/>
          <a:ext cx="1759765" cy="1759765"/>
        </a:xfrm>
        <a:prstGeom prst="teardrop">
          <a:avLst>
            <a:gd name="adj" fmla="val 1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BFF326-6F59-4C42-8D95-8CA2AB9D38B4}">
      <dsp:nvSpPr>
        <dsp:cNvPr id="0" name=""/>
        <dsp:cNvSpPr/>
      </dsp:nvSpPr>
      <dsp:spPr>
        <a:xfrm>
          <a:off x="5981575" y="509304"/>
          <a:ext cx="1642887" cy="1642886"/>
        </a:xfrm>
        <a:prstGeom prst="ellipse">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Deep Dive into Curriculum</a:t>
          </a:r>
        </a:p>
      </dsp:txBody>
      <dsp:txXfrm>
        <a:off x="6215738" y="744046"/>
        <a:ext cx="1173624" cy="1173401"/>
      </dsp:txXfrm>
    </dsp:sp>
    <dsp:sp modelId="{96534CA4-9DDD-4ABB-9452-2059BE30E5DE}">
      <dsp:nvSpPr>
        <dsp:cNvPr id="0" name=""/>
        <dsp:cNvSpPr/>
      </dsp:nvSpPr>
      <dsp:spPr>
        <a:xfrm>
          <a:off x="5981575" y="2243307"/>
          <a:ext cx="1642887" cy="96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How the course content is structured and taught at Pellissippi State</a:t>
          </a:r>
        </a:p>
      </dsp:txBody>
      <dsp:txXfrm>
        <a:off x="5981575" y="2243307"/>
        <a:ext cx="1642887" cy="964913"/>
      </dsp:txXfrm>
    </dsp:sp>
    <dsp:sp modelId="{73DE1285-1654-425D-9C33-9915880E8771}">
      <dsp:nvSpPr>
        <dsp:cNvPr id="0" name=""/>
        <dsp:cNvSpPr/>
      </dsp:nvSpPr>
      <dsp:spPr>
        <a:xfrm rot="2700000">
          <a:off x="4103689" y="450710"/>
          <a:ext cx="1759765" cy="1759765"/>
        </a:xfrm>
        <a:prstGeom prst="teardrop">
          <a:avLst>
            <a:gd name="adj" fmla="val 10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E62AE-E45D-44AC-8A50-07F1C166C2A0}">
      <dsp:nvSpPr>
        <dsp:cNvPr id="0" name=""/>
        <dsp:cNvSpPr/>
      </dsp:nvSpPr>
      <dsp:spPr>
        <a:xfrm>
          <a:off x="4162597" y="509304"/>
          <a:ext cx="1642887" cy="1642886"/>
        </a:xfrm>
        <a:prstGeom prst="ellipse">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a:t>Course Logistics</a:t>
          </a:r>
          <a:endParaRPr lang="en-US" sz="1700" kern="1200" dirty="0"/>
        </a:p>
      </dsp:txBody>
      <dsp:txXfrm>
        <a:off x="4396760" y="744046"/>
        <a:ext cx="1173624" cy="1173401"/>
      </dsp:txXfrm>
    </dsp:sp>
    <dsp:sp modelId="{4F473859-9F4E-4C1D-A84D-8697A2E5A86E}">
      <dsp:nvSpPr>
        <dsp:cNvPr id="0" name=""/>
        <dsp:cNvSpPr/>
      </dsp:nvSpPr>
      <dsp:spPr>
        <a:xfrm>
          <a:off x="4162597" y="2243307"/>
          <a:ext cx="1642887" cy="96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Scheduling, advising, enrollment, and progression</a:t>
          </a:r>
        </a:p>
      </dsp:txBody>
      <dsp:txXfrm>
        <a:off x="4162597" y="2243307"/>
        <a:ext cx="1642887" cy="964913"/>
      </dsp:txXfrm>
    </dsp:sp>
    <dsp:sp modelId="{5CA0B208-951A-456D-9E3F-F0209E2F396D}">
      <dsp:nvSpPr>
        <dsp:cNvPr id="0" name=""/>
        <dsp:cNvSpPr/>
      </dsp:nvSpPr>
      <dsp:spPr>
        <a:xfrm rot="2700000">
          <a:off x="2284711" y="450710"/>
          <a:ext cx="1759765" cy="1759765"/>
        </a:xfrm>
        <a:prstGeom prst="teardrop">
          <a:avLst>
            <a:gd name="adj" fmla="val 10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C054B-7D62-4554-92A2-B9A84CF0DCC2}">
      <dsp:nvSpPr>
        <dsp:cNvPr id="0" name=""/>
        <dsp:cNvSpPr/>
      </dsp:nvSpPr>
      <dsp:spPr>
        <a:xfrm>
          <a:off x="2343619" y="509304"/>
          <a:ext cx="1642887" cy="1642886"/>
        </a:xfrm>
        <a:prstGeom prst="ellipse">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Preliminary Results</a:t>
          </a:r>
        </a:p>
      </dsp:txBody>
      <dsp:txXfrm>
        <a:off x="2578718" y="744046"/>
        <a:ext cx="1173624" cy="1173401"/>
      </dsp:txXfrm>
    </dsp:sp>
    <dsp:sp modelId="{1F9028B2-6165-49B0-9DA1-4A99E28F6BD9}">
      <dsp:nvSpPr>
        <dsp:cNvPr id="0" name=""/>
        <dsp:cNvSpPr/>
      </dsp:nvSpPr>
      <dsp:spPr>
        <a:xfrm>
          <a:off x="2343619" y="2243307"/>
          <a:ext cx="1642887" cy="96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Comparison of two cohorts at Pellissippi State, before and after co-requisite remediation</a:t>
          </a:r>
        </a:p>
      </dsp:txBody>
      <dsp:txXfrm>
        <a:off x="2343619" y="2243307"/>
        <a:ext cx="1642887" cy="964913"/>
      </dsp:txXfrm>
    </dsp:sp>
    <dsp:sp modelId="{5FFD7FF3-6A54-43E0-B61D-5C5B43FA8A18}">
      <dsp:nvSpPr>
        <dsp:cNvPr id="0" name=""/>
        <dsp:cNvSpPr/>
      </dsp:nvSpPr>
      <dsp:spPr>
        <a:xfrm rot="2700000">
          <a:off x="465733" y="450710"/>
          <a:ext cx="1759765" cy="1759765"/>
        </a:xfrm>
        <a:prstGeom prst="teardrop">
          <a:avLst>
            <a:gd name="adj" fmla="val 10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FC61C-017C-4E62-A16A-0B4FE08048E6}">
      <dsp:nvSpPr>
        <dsp:cNvPr id="0" name=""/>
        <dsp:cNvSpPr/>
      </dsp:nvSpPr>
      <dsp:spPr>
        <a:xfrm>
          <a:off x="524640" y="509304"/>
          <a:ext cx="1642887" cy="1642886"/>
        </a:xfrm>
        <a:prstGeom prst="ellipse">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A Little Bit of Context</a:t>
          </a:r>
        </a:p>
      </dsp:txBody>
      <dsp:txXfrm>
        <a:off x="759740" y="744046"/>
        <a:ext cx="1173624" cy="1173401"/>
      </dsp:txXfrm>
    </dsp:sp>
    <dsp:sp modelId="{21CC9D15-7F77-4694-B31B-799E4B107DA5}">
      <dsp:nvSpPr>
        <dsp:cNvPr id="0" name=""/>
        <dsp:cNvSpPr/>
      </dsp:nvSpPr>
      <dsp:spPr>
        <a:xfrm>
          <a:off x="524640" y="2243307"/>
          <a:ext cx="1642887" cy="96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History of developmental education in Tennessee</a:t>
          </a:r>
        </a:p>
        <a:p>
          <a:pPr marL="57150" lvl="1" indent="-57150" algn="l" defTabSz="488950">
            <a:lnSpc>
              <a:spcPct val="90000"/>
            </a:lnSpc>
            <a:spcBef>
              <a:spcPct val="0"/>
            </a:spcBef>
            <a:spcAft>
              <a:spcPct val="15000"/>
            </a:spcAft>
            <a:buChar char="••"/>
          </a:pPr>
          <a:r>
            <a:rPr lang="en-US" sz="1100" kern="1200" dirty="0"/>
            <a:t>Glossary</a:t>
          </a:r>
        </a:p>
      </dsp:txBody>
      <dsp:txXfrm>
        <a:off x="524640" y="2243307"/>
        <a:ext cx="1642887" cy="964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49D65-11D5-4607-B4B3-F16141E6E88D}">
      <dsp:nvSpPr>
        <dsp:cNvPr id="0" name=""/>
        <dsp:cNvSpPr/>
      </dsp:nvSpPr>
      <dsp:spPr>
        <a:xfrm rot="16200000">
          <a:off x="1577181" y="-1577181"/>
          <a:ext cx="1647031" cy="4801394"/>
        </a:xfrm>
        <a:prstGeom prst="round1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An acceleration strategy for developmental students</a:t>
          </a:r>
        </a:p>
      </dsp:txBody>
      <dsp:txXfrm rot="5400000">
        <a:off x="0" y="0"/>
        <a:ext cx="4801394" cy="1235273"/>
      </dsp:txXfrm>
    </dsp:sp>
    <dsp:sp modelId="{21CD8CC1-1496-4370-B0C3-65F022AD9A0D}">
      <dsp:nvSpPr>
        <dsp:cNvPr id="0" name=""/>
        <dsp:cNvSpPr/>
      </dsp:nvSpPr>
      <dsp:spPr>
        <a:xfrm>
          <a:off x="4801394" y="0"/>
          <a:ext cx="4801394" cy="1647031"/>
        </a:xfrm>
        <a:prstGeom prst="round1Rect">
          <a:avLst/>
        </a:prstGeom>
        <a:gradFill rotWithShape="0">
          <a:gsLst>
            <a:gs pos="0">
              <a:schemeClr val="accent2">
                <a:hueOff val="-361964"/>
                <a:satOff val="13729"/>
                <a:lumOff val="-7516"/>
                <a:alphaOff val="0"/>
                <a:tint val="98000"/>
                <a:satMod val="110000"/>
                <a:lumMod val="104000"/>
              </a:schemeClr>
            </a:gs>
            <a:gs pos="69000">
              <a:schemeClr val="accent2">
                <a:hueOff val="-361964"/>
                <a:satOff val="13729"/>
                <a:lumOff val="-7516"/>
                <a:alphaOff val="0"/>
                <a:shade val="88000"/>
                <a:satMod val="130000"/>
                <a:lumMod val="92000"/>
              </a:schemeClr>
            </a:gs>
            <a:gs pos="100000">
              <a:schemeClr val="accent2">
                <a:hueOff val="-361964"/>
                <a:satOff val="13729"/>
                <a:lumOff val="-7516"/>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Developmental content is taught concurrently with a paired college-level course</a:t>
          </a:r>
        </a:p>
      </dsp:txBody>
      <dsp:txXfrm>
        <a:off x="4801394" y="0"/>
        <a:ext cx="4801394" cy="1235273"/>
      </dsp:txXfrm>
    </dsp:sp>
    <dsp:sp modelId="{7D4F0A4C-ABCE-481F-8381-7AB70CF81700}">
      <dsp:nvSpPr>
        <dsp:cNvPr id="0" name=""/>
        <dsp:cNvSpPr/>
      </dsp:nvSpPr>
      <dsp:spPr>
        <a:xfrm rot="10800000">
          <a:off x="0" y="1647031"/>
          <a:ext cx="4801394" cy="1647031"/>
        </a:xfrm>
        <a:prstGeom prst="round1Rect">
          <a:avLst/>
        </a:prstGeom>
        <a:gradFill rotWithShape="0">
          <a:gsLst>
            <a:gs pos="0">
              <a:schemeClr val="accent2">
                <a:hueOff val="-723929"/>
                <a:satOff val="27459"/>
                <a:lumOff val="-15031"/>
                <a:alphaOff val="0"/>
                <a:tint val="98000"/>
                <a:satMod val="110000"/>
                <a:lumMod val="104000"/>
              </a:schemeClr>
            </a:gs>
            <a:gs pos="69000">
              <a:schemeClr val="accent2">
                <a:hueOff val="-723929"/>
                <a:satOff val="27459"/>
                <a:lumOff val="-15031"/>
                <a:alphaOff val="0"/>
                <a:shade val="88000"/>
                <a:satMod val="130000"/>
                <a:lumMod val="92000"/>
              </a:schemeClr>
            </a:gs>
            <a:gs pos="100000">
              <a:schemeClr val="accent2">
                <a:hueOff val="-723929"/>
                <a:satOff val="27459"/>
                <a:lumOff val="-15031"/>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Implemented with developmental mathematics, writing, and reading</a:t>
          </a:r>
        </a:p>
      </dsp:txBody>
      <dsp:txXfrm rot="10800000">
        <a:off x="0" y="2058789"/>
        <a:ext cx="4801394" cy="1235273"/>
      </dsp:txXfrm>
    </dsp:sp>
    <dsp:sp modelId="{470C5487-3B72-4959-A1C6-F37F338DF250}">
      <dsp:nvSpPr>
        <dsp:cNvPr id="0" name=""/>
        <dsp:cNvSpPr/>
      </dsp:nvSpPr>
      <dsp:spPr>
        <a:xfrm rot="5400000">
          <a:off x="6378575" y="69850"/>
          <a:ext cx="1647031" cy="4801394"/>
        </a:xfrm>
        <a:prstGeom prst="round1Rect">
          <a:avLst/>
        </a:prstGeom>
        <a:gradFill rotWithShape="0">
          <a:gsLst>
            <a:gs pos="0">
              <a:schemeClr val="accent2">
                <a:hueOff val="-1085893"/>
                <a:satOff val="41188"/>
                <a:lumOff val="-22547"/>
                <a:alphaOff val="0"/>
                <a:tint val="98000"/>
                <a:satMod val="110000"/>
                <a:lumMod val="104000"/>
              </a:schemeClr>
            </a:gs>
            <a:gs pos="69000">
              <a:schemeClr val="accent2">
                <a:hueOff val="-1085893"/>
                <a:satOff val="41188"/>
                <a:lumOff val="-22547"/>
                <a:alphaOff val="0"/>
                <a:shade val="88000"/>
                <a:satMod val="130000"/>
                <a:lumMod val="92000"/>
              </a:schemeClr>
            </a:gs>
            <a:gs pos="100000">
              <a:schemeClr val="accent2">
                <a:hueOff val="-1085893"/>
                <a:satOff val="41188"/>
                <a:lumOff val="-22547"/>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Pathway focused: shortening time and reducing cost for a degree or credential</a:t>
          </a:r>
        </a:p>
      </dsp:txBody>
      <dsp:txXfrm rot="-5400000">
        <a:off x="4801394" y="2058789"/>
        <a:ext cx="4801394" cy="1235273"/>
      </dsp:txXfrm>
    </dsp:sp>
    <dsp:sp modelId="{02274CD8-3DC0-4B99-AB4A-0F9E050112D3}">
      <dsp:nvSpPr>
        <dsp:cNvPr id="0" name=""/>
        <dsp:cNvSpPr/>
      </dsp:nvSpPr>
      <dsp:spPr>
        <a:xfrm>
          <a:off x="3360975" y="1235273"/>
          <a:ext cx="2880836" cy="823515"/>
        </a:xfrm>
        <a:prstGeom prst="roundRect">
          <a:avLst/>
        </a:prstGeom>
        <a:gradFill rotWithShape="0">
          <a:gsLst>
            <a:gs pos="0">
              <a:schemeClr val="accent2">
                <a:tint val="40000"/>
                <a:hueOff val="0"/>
                <a:satOff val="0"/>
                <a:lumOff val="0"/>
                <a:alphaOff val="0"/>
                <a:tint val="98000"/>
                <a:satMod val="110000"/>
                <a:lumMod val="104000"/>
              </a:schemeClr>
            </a:gs>
            <a:gs pos="69000">
              <a:schemeClr val="accent2">
                <a:tint val="40000"/>
                <a:hueOff val="0"/>
                <a:satOff val="0"/>
                <a:lumOff val="0"/>
                <a:alphaOff val="0"/>
                <a:shade val="88000"/>
                <a:satMod val="130000"/>
                <a:lumMod val="92000"/>
              </a:schemeClr>
            </a:gs>
            <a:gs pos="100000">
              <a:schemeClr val="accent2">
                <a:tint val="40000"/>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Co-Requisite Remediation</a:t>
          </a:r>
        </a:p>
      </dsp:txBody>
      <dsp:txXfrm>
        <a:off x="3401176" y="1275474"/>
        <a:ext cx="2800434" cy="743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CC51-8CBC-41CE-AB10-C7391E61C5EC}">
      <dsp:nvSpPr>
        <dsp:cNvPr id="0" name=""/>
        <dsp:cNvSpPr/>
      </dsp:nvSpPr>
      <dsp:spPr>
        <a:xfrm>
          <a:off x="1172" y="0"/>
          <a:ext cx="3047769" cy="38125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a:t>MATH 0030/1030</a:t>
          </a:r>
        </a:p>
      </dsp:txBody>
      <dsp:txXfrm>
        <a:off x="1172" y="0"/>
        <a:ext cx="3047769" cy="1143762"/>
      </dsp:txXfrm>
    </dsp:sp>
    <dsp:sp modelId="{65ED3E4A-C43D-4167-B99E-6C5E3A5AA20D}">
      <dsp:nvSpPr>
        <dsp:cNvPr id="0" name=""/>
        <dsp:cNvSpPr/>
      </dsp:nvSpPr>
      <dsp:spPr>
        <a:xfrm>
          <a:off x="305949" y="1144087"/>
          <a:ext cx="2438215" cy="74901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STEM</a:t>
          </a:r>
        </a:p>
      </dsp:txBody>
      <dsp:txXfrm>
        <a:off x="327887" y="1166025"/>
        <a:ext cx="2394339" cy="705135"/>
      </dsp:txXfrm>
    </dsp:sp>
    <dsp:sp modelId="{4C976E4D-A049-4187-B00A-B22641180864}">
      <dsp:nvSpPr>
        <dsp:cNvPr id="0" name=""/>
        <dsp:cNvSpPr/>
      </dsp:nvSpPr>
      <dsp:spPr>
        <a:xfrm>
          <a:off x="305949" y="2008331"/>
          <a:ext cx="2438215" cy="749011"/>
        </a:xfrm>
        <a:prstGeom prst="roundRect">
          <a:avLst>
            <a:gd name="adj" fmla="val 10000"/>
          </a:avLst>
        </a:prstGeom>
        <a:solidFill>
          <a:schemeClr val="accent2">
            <a:hueOff val="-135737"/>
            <a:satOff val="5149"/>
            <a:lumOff val="-28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Business (transfer)</a:t>
          </a:r>
        </a:p>
      </dsp:txBody>
      <dsp:txXfrm>
        <a:off x="327887" y="2030269"/>
        <a:ext cx="2394339" cy="705135"/>
      </dsp:txXfrm>
    </dsp:sp>
    <dsp:sp modelId="{A9737E1A-F5DE-45CE-A8A4-F4A17092864B}">
      <dsp:nvSpPr>
        <dsp:cNvPr id="0" name=""/>
        <dsp:cNvSpPr/>
      </dsp:nvSpPr>
      <dsp:spPr>
        <a:xfrm>
          <a:off x="305949" y="2872575"/>
          <a:ext cx="2438215" cy="749011"/>
        </a:xfrm>
        <a:prstGeom prst="roundRect">
          <a:avLst>
            <a:gd name="adj" fmla="val 10000"/>
          </a:avLst>
        </a:prstGeom>
        <a:solidFill>
          <a:schemeClr val="accent2">
            <a:hueOff val="-271473"/>
            <a:satOff val="10297"/>
            <a:lumOff val="-56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Engineering technology</a:t>
          </a:r>
        </a:p>
      </dsp:txBody>
      <dsp:txXfrm>
        <a:off x="327887" y="2894513"/>
        <a:ext cx="2394339" cy="705135"/>
      </dsp:txXfrm>
    </dsp:sp>
    <dsp:sp modelId="{69EBD45A-089F-4AFD-8826-F834A5259D58}">
      <dsp:nvSpPr>
        <dsp:cNvPr id="0" name=""/>
        <dsp:cNvSpPr/>
      </dsp:nvSpPr>
      <dsp:spPr>
        <a:xfrm>
          <a:off x="3277524" y="0"/>
          <a:ext cx="3047769" cy="38125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a:t>MATH 0530/1530</a:t>
          </a:r>
        </a:p>
      </dsp:txBody>
      <dsp:txXfrm>
        <a:off x="3277524" y="0"/>
        <a:ext cx="3047769" cy="1143762"/>
      </dsp:txXfrm>
    </dsp:sp>
    <dsp:sp modelId="{FD1FD099-5017-4048-898F-D03D1C50D57E}">
      <dsp:nvSpPr>
        <dsp:cNvPr id="0" name=""/>
        <dsp:cNvSpPr/>
      </dsp:nvSpPr>
      <dsp:spPr>
        <a:xfrm>
          <a:off x="3582301" y="1143855"/>
          <a:ext cx="2438215" cy="555405"/>
        </a:xfrm>
        <a:prstGeom prst="roundRect">
          <a:avLst>
            <a:gd name="adj" fmla="val 10000"/>
          </a:avLst>
        </a:prstGeom>
        <a:solidFill>
          <a:schemeClr val="accent2">
            <a:hueOff val="-407210"/>
            <a:satOff val="15446"/>
            <a:lumOff val="-84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Social Sciences</a:t>
          </a:r>
        </a:p>
      </dsp:txBody>
      <dsp:txXfrm>
        <a:off x="3598568" y="1160122"/>
        <a:ext cx="2405681" cy="522871"/>
      </dsp:txXfrm>
    </dsp:sp>
    <dsp:sp modelId="{28100A24-CA11-4E48-8AA3-CA25A1504375}">
      <dsp:nvSpPr>
        <dsp:cNvPr id="0" name=""/>
        <dsp:cNvSpPr/>
      </dsp:nvSpPr>
      <dsp:spPr>
        <a:xfrm>
          <a:off x="3582301" y="1784708"/>
          <a:ext cx="2438215" cy="555405"/>
        </a:xfrm>
        <a:prstGeom prst="roundRect">
          <a:avLst>
            <a:gd name="adj" fmla="val 10000"/>
          </a:avLst>
        </a:prstGeom>
        <a:solidFill>
          <a:schemeClr val="accent2">
            <a:hueOff val="-542947"/>
            <a:satOff val="20594"/>
            <a:lumOff val="-11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Business (terminal)</a:t>
          </a:r>
        </a:p>
      </dsp:txBody>
      <dsp:txXfrm>
        <a:off x="3598568" y="1800975"/>
        <a:ext cx="2405681" cy="522871"/>
      </dsp:txXfrm>
    </dsp:sp>
    <dsp:sp modelId="{9237AB54-E960-4E9C-9326-343CE02BE15A}">
      <dsp:nvSpPr>
        <dsp:cNvPr id="0" name=""/>
        <dsp:cNvSpPr/>
      </dsp:nvSpPr>
      <dsp:spPr>
        <a:xfrm>
          <a:off x="3582301" y="2425561"/>
          <a:ext cx="2438215" cy="555405"/>
        </a:xfrm>
        <a:prstGeom prst="roundRect">
          <a:avLst>
            <a:gd name="adj" fmla="val 10000"/>
          </a:avLst>
        </a:prstGeom>
        <a:solidFill>
          <a:schemeClr val="accent2">
            <a:hueOff val="-678683"/>
            <a:satOff val="25743"/>
            <a:lumOff val="-140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Education</a:t>
          </a:r>
        </a:p>
      </dsp:txBody>
      <dsp:txXfrm>
        <a:off x="3598568" y="2441828"/>
        <a:ext cx="2405681" cy="522871"/>
      </dsp:txXfrm>
    </dsp:sp>
    <dsp:sp modelId="{6038F2AB-DF01-437B-9B53-3D0B7F2C3F29}">
      <dsp:nvSpPr>
        <dsp:cNvPr id="0" name=""/>
        <dsp:cNvSpPr/>
      </dsp:nvSpPr>
      <dsp:spPr>
        <a:xfrm>
          <a:off x="3582301" y="3066414"/>
          <a:ext cx="2438215" cy="555405"/>
        </a:xfrm>
        <a:prstGeom prst="roundRect">
          <a:avLst>
            <a:gd name="adj" fmla="val 10000"/>
          </a:avLst>
        </a:prstGeom>
        <a:solidFill>
          <a:schemeClr val="accent2">
            <a:hueOff val="-814420"/>
            <a:satOff val="30891"/>
            <a:lumOff val="-169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Nursing</a:t>
          </a:r>
        </a:p>
      </dsp:txBody>
      <dsp:txXfrm>
        <a:off x="3598568" y="3082681"/>
        <a:ext cx="2405681" cy="522871"/>
      </dsp:txXfrm>
    </dsp:sp>
    <dsp:sp modelId="{EC52CDD7-E942-4A6E-8830-0C6754E43A32}">
      <dsp:nvSpPr>
        <dsp:cNvPr id="0" name=""/>
        <dsp:cNvSpPr/>
      </dsp:nvSpPr>
      <dsp:spPr>
        <a:xfrm>
          <a:off x="6553876" y="0"/>
          <a:ext cx="3047769" cy="38125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a:t>MATH 0010/1010</a:t>
          </a:r>
        </a:p>
      </dsp:txBody>
      <dsp:txXfrm>
        <a:off x="6553876" y="0"/>
        <a:ext cx="3047769" cy="1143762"/>
      </dsp:txXfrm>
    </dsp:sp>
    <dsp:sp modelId="{1F586F98-02B3-4C83-B4F5-F68F834328BC}">
      <dsp:nvSpPr>
        <dsp:cNvPr id="0" name=""/>
        <dsp:cNvSpPr/>
      </dsp:nvSpPr>
      <dsp:spPr>
        <a:xfrm>
          <a:off x="6858653" y="1144878"/>
          <a:ext cx="2438215" cy="1149532"/>
        </a:xfrm>
        <a:prstGeom prst="roundRect">
          <a:avLst>
            <a:gd name="adj" fmla="val 10000"/>
          </a:avLst>
        </a:prstGeom>
        <a:solidFill>
          <a:schemeClr val="accent2">
            <a:hueOff val="-950157"/>
            <a:satOff val="36040"/>
            <a:lumOff val="-197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Liberal Arts</a:t>
          </a:r>
        </a:p>
      </dsp:txBody>
      <dsp:txXfrm>
        <a:off x="6892322" y="1178547"/>
        <a:ext cx="2370877" cy="1082194"/>
      </dsp:txXfrm>
    </dsp:sp>
    <dsp:sp modelId="{471F63AD-FC53-4EFA-9C55-05D24EEE5C4A}">
      <dsp:nvSpPr>
        <dsp:cNvPr id="0" name=""/>
        <dsp:cNvSpPr/>
      </dsp:nvSpPr>
      <dsp:spPr>
        <a:xfrm>
          <a:off x="6858653" y="2471263"/>
          <a:ext cx="2438215" cy="1149532"/>
        </a:xfrm>
        <a:prstGeom prst="roundRect">
          <a:avLst>
            <a:gd name="adj" fmla="val 10000"/>
          </a:avLst>
        </a:prstGeom>
        <a:solidFill>
          <a:schemeClr val="accent2">
            <a:hueOff val="-1085893"/>
            <a:satOff val="41188"/>
            <a:lumOff val="-225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Students needing further preparation</a:t>
          </a:r>
        </a:p>
      </dsp:txBody>
      <dsp:txXfrm>
        <a:off x="6892322" y="2504932"/>
        <a:ext cx="2370877" cy="10821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2E481-9D2D-4985-A581-7C60B937E0EF}">
      <dsp:nvSpPr>
        <dsp:cNvPr id="0" name=""/>
        <dsp:cNvSpPr/>
      </dsp:nvSpPr>
      <dsp:spPr>
        <a:xfrm>
          <a:off x="-4157891" y="-638056"/>
          <a:ext cx="4954351" cy="4954351"/>
        </a:xfrm>
        <a:prstGeom prst="blockArc">
          <a:avLst>
            <a:gd name="adj1" fmla="val 18900000"/>
            <a:gd name="adj2" fmla="val 2700000"/>
            <a:gd name="adj3" fmla="val 436"/>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5201E7-59E8-407D-8A78-F5B6DCD6DBD3}">
      <dsp:nvSpPr>
        <dsp:cNvPr id="0" name=""/>
        <dsp:cNvSpPr/>
      </dsp:nvSpPr>
      <dsp:spPr>
        <a:xfrm>
          <a:off x="417306" y="282782"/>
          <a:ext cx="8495433" cy="565860"/>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9151" tIns="73660" rIns="73660" bIns="73660" numCol="1" spcCol="1270" anchor="ctr" anchorCtr="0">
          <a:noAutofit/>
        </a:bodyPr>
        <a:lstStyle/>
        <a:p>
          <a:pPr lvl="0" algn="l" defTabSz="1289050">
            <a:lnSpc>
              <a:spcPct val="90000"/>
            </a:lnSpc>
            <a:spcBef>
              <a:spcPct val="0"/>
            </a:spcBef>
            <a:spcAft>
              <a:spcPct val="35000"/>
            </a:spcAft>
          </a:pPr>
          <a:r>
            <a:rPr lang="en-US" sz="2900" kern="1200" dirty="0"/>
            <a:t>Develop study skills for success</a:t>
          </a:r>
        </a:p>
      </dsp:txBody>
      <dsp:txXfrm>
        <a:off x="417306" y="282782"/>
        <a:ext cx="8495433" cy="565860"/>
      </dsp:txXfrm>
    </dsp:sp>
    <dsp:sp modelId="{49C764B0-B827-438B-821C-7F032D9B75F3}">
      <dsp:nvSpPr>
        <dsp:cNvPr id="0" name=""/>
        <dsp:cNvSpPr/>
      </dsp:nvSpPr>
      <dsp:spPr>
        <a:xfrm>
          <a:off x="63644" y="212050"/>
          <a:ext cx="707325" cy="707325"/>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0ABB6A-5811-4609-9E32-3F32A042202C}">
      <dsp:nvSpPr>
        <dsp:cNvPr id="0" name=""/>
        <dsp:cNvSpPr/>
      </dsp:nvSpPr>
      <dsp:spPr>
        <a:xfrm>
          <a:off x="741727" y="1131720"/>
          <a:ext cx="8171012" cy="565860"/>
        </a:xfrm>
        <a:prstGeom prst="rect">
          <a:avLst/>
        </a:prstGeom>
        <a:solidFill>
          <a:schemeClr val="accent2">
            <a:hueOff val="-361964"/>
            <a:satOff val="13729"/>
            <a:lumOff val="-751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9151" tIns="73660" rIns="73660" bIns="73660" numCol="1" spcCol="1270" anchor="ctr" anchorCtr="0">
          <a:noAutofit/>
        </a:bodyPr>
        <a:lstStyle/>
        <a:p>
          <a:pPr lvl="0" algn="l" defTabSz="1289050">
            <a:lnSpc>
              <a:spcPct val="90000"/>
            </a:lnSpc>
            <a:spcBef>
              <a:spcPct val="0"/>
            </a:spcBef>
            <a:spcAft>
              <a:spcPct val="35000"/>
            </a:spcAft>
          </a:pPr>
          <a:r>
            <a:rPr lang="en-US" sz="2900" kern="1200" dirty="0"/>
            <a:t>Communicate mathematically</a:t>
          </a:r>
        </a:p>
      </dsp:txBody>
      <dsp:txXfrm>
        <a:off x="741727" y="1131720"/>
        <a:ext cx="8171012" cy="565860"/>
      </dsp:txXfrm>
    </dsp:sp>
    <dsp:sp modelId="{3A732B82-81B8-4CE1-91A1-C426D6242C49}">
      <dsp:nvSpPr>
        <dsp:cNvPr id="0" name=""/>
        <dsp:cNvSpPr/>
      </dsp:nvSpPr>
      <dsp:spPr>
        <a:xfrm>
          <a:off x="388064" y="1060987"/>
          <a:ext cx="707325" cy="707325"/>
        </a:xfrm>
        <a:prstGeom prst="ellipse">
          <a:avLst/>
        </a:prstGeom>
        <a:solidFill>
          <a:schemeClr val="lt1">
            <a:hueOff val="0"/>
            <a:satOff val="0"/>
            <a:lumOff val="0"/>
            <a:alphaOff val="0"/>
          </a:schemeClr>
        </a:solidFill>
        <a:ln w="15875" cap="flat" cmpd="sng" algn="ctr">
          <a:solidFill>
            <a:schemeClr val="accent2">
              <a:hueOff val="-361964"/>
              <a:satOff val="13729"/>
              <a:lumOff val="-7516"/>
              <a:alphaOff val="0"/>
            </a:schemeClr>
          </a:solidFill>
          <a:prstDash val="solid"/>
        </a:ln>
        <a:effectLst/>
      </dsp:spPr>
      <dsp:style>
        <a:lnRef idx="2">
          <a:scrgbClr r="0" g="0" b="0"/>
        </a:lnRef>
        <a:fillRef idx="1">
          <a:scrgbClr r="0" g="0" b="0"/>
        </a:fillRef>
        <a:effectRef idx="0">
          <a:scrgbClr r="0" g="0" b="0"/>
        </a:effectRef>
        <a:fontRef idx="minor"/>
      </dsp:style>
    </dsp:sp>
    <dsp:sp modelId="{26570C6F-A26E-4C4F-96D6-C6B8993406F6}">
      <dsp:nvSpPr>
        <dsp:cNvPr id="0" name=""/>
        <dsp:cNvSpPr/>
      </dsp:nvSpPr>
      <dsp:spPr>
        <a:xfrm>
          <a:off x="741727" y="1980657"/>
          <a:ext cx="8171012" cy="565860"/>
        </a:xfrm>
        <a:prstGeom prst="rect">
          <a:avLst/>
        </a:prstGeom>
        <a:solidFill>
          <a:schemeClr val="accent2">
            <a:hueOff val="-723929"/>
            <a:satOff val="27459"/>
            <a:lumOff val="-15031"/>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9151" tIns="73660" rIns="73660" bIns="73660" numCol="1" spcCol="1270" anchor="ctr" anchorCtr="0">
          <a:noAutofit/>
        </a:bodyPr>
        <a:lstStyle/>
        <a:p>
          <a:pPr lvl="0" algn="l" defTabSz="1289050">
            <a:lnSpc>
              <a:spcPct val="90000"/>
            </a:lnSpc>
            <a:spcBef>
              <a:spcPct val="0"/>
            </a:spcBef>
            <a:spcAft>
              <a:spcPct val="35000"/>
            </a:spcAft>
          </a:pPr>
          <a:r>
            <a:rPr lang="en-US" sz="2900" kern="1200" dirty="0"/>
            <a:t>Be problem solvers</a:t>
          </a:r>
        </a:p>
      </dsp:txBody>
      <dsp:txXfrm>
        <a:off x="741727" y="1980657"/>
        <a:ext cx="8171012" cy="565860"/>
      </dsp:txXfrm>
    </dsp:sp>
    <dsp:sp modelId="{F0450E34-539E-49CA-9DA2-09532A7FC444}">
      <dsp:nvSpPr>
        <dsp:cNvPr id="0" name=""/>
        <dsp:cNvSpPr/>
      </dsp:nvSpPr>
      <dsp:spPr>
        <a:xfrm>
          <a:off x="388064" y="1909925"/>
          <a:ext cx="707325" cy="707325"/>
        </a:xfrm>
        <a:prstGeom prst="ellipse">
          <a:avLst/>
        </a:prstGeom>
        <a:solidFill>
          <a:schemeClr val="lt1">
            <a:hueOff val="0"/>
            <a:satOff val="0"/>
            <a:lumOff val="0"/>
            <a:alphaOff val="0"/>
          </a:schemeClr>
        </a:solidFill>
        <a:ln w="15875" cap="flat" cmpd="sng" algn="ctr">
          <a:solidFill>
            <a:schemeClr val="accent2">
              <a:hueOff val="-723929"/>
              <a:satOff val="27459"/>
              <a:lumOff val="-15031"/>
              <a:alphaOff val="0"/>
            </a:schemeClr>
          </a:solidFill>
          <a:prstDash val="solid"/>
        </a:ln>
        <a:effectLst/>
      </dsp:spPr>
      <dsp:style>
        <a:lnRef idx="2">
          <a:scrgbClr r="0" g="0" b="0"/>
        </a:lnRef>
        <a:fillRef idx="1">
          <a:scrgbClr r="0" g="0" b="0"/>
        </a:fillRef>
        <a:effectRef idx="0">
          <a:scrgbClr r="0" g="0" b="0"/>
        </a:effectRef>
        <a:fontRef idx="minor"/>
      </dsp:style>
    </dsp:sp>
    <dsp:sp modelId="{5D33ACD2-3A3A-4E98-8F23-AF7C4C12221C}">
      <dsp:nvSpPr>
        <dsp:cNvPr id="0" name=""/>
        <dsp:cNvSpPr/>
      </dsp:nvSpPr>
      <dsp:spPr>
        <a:xfrm>
          <a:off x="417306" y="2829594"/>
          <a:ext cx="8495433" cy="565860"/>
        </a:xfrm>
        <a:prstGeom prst="rect">
          <a:avLst/>
        </a:prstGeom>
        <a:solidFill>
          <a:schemeClr val="accent2">
            <a:hueOff val="-1085893"/>
            <a:satOff val="41188"/>
            <a:lumOff val="-2254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9151" tIns="73660" rIns="73660" bIns="73660" numCol="1" spcCol="1270" anchor="ctr" anchorCtr="0">
          <a:noAutofit/>
        </a:bodyPr>
        <a:lstStyle/>
        <a:p>
          <a:pPr lvl="0" algn="l" defTabSz="1289050">
            <a:lnSpc>
              <a:spcPct val="90000"/>
            </a:lnSpc>
            <a:spcBef>
              <a:spcPct val="0"/>
            </a:spcBef>
            <a:spcAft>
              <a:spcPct val="35000"/>
            </a:spcAft>
          </a:pPr>
          <a:r>
            <a:rPr lang="en-US" sz="2900" kern="1200" dirty="0"/>
            <a:t>Develop mathematical connections</a:t>
          </a:r>
        </a:p>
      </dsp:txBody>
      <dsp:txXfrm>
        <a:off x="417306" y="2829594"/>
        <a:ext cx="8495433" cy="565860"/>
      </dsp:txXfrm>
    </dsp:sp>
    <dsp:sp modelId="{0277FC94-20F1-41E9-86C4-B8908AE4E615}">
      <dsp:nvSpPr>
        <dsp:cNvPr id="0" name=""/>
        <dsp:cNvSpPr/>
      </dsp:nvSpPr>
      <dsp:spPr>
        <a:xfrm>
          <a:off x="63644" y="2758862"/>
          <a:ext cx="707325" cy="707325"/>
        </a:xfrm>
        <a:prstGeom prst="ellipse">
          <a:avLst/>
        </a:prstGeom>
        <a:solidFill>
          <a:schemeClr val="lt1">
            <a:hueOff val="0"/>
            <a:satOff val="0"/>
            <a:lumOff val="0"/>
            <a:alphaOff val="0"/>
          </a:schemeClr>
        </a:solidFill>
        <a:ln w="15875" cap="flat" cmpd="sng" algn="ctr">
          <a:solidFill>
            <a:schemeClr val="accent2">
              <a:hueOff val="-1085893"/>
              <a:satOff val="41188"/>
              <a:lumOff val="-2254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5A963-4EDC-43AC-BA31-52E19A723B22}">
      <dsp:nvSpPr>
        <dsp:cNvPr id="0" name=""/>
        <dsp:cNvSpPr/>
      </dsp:nvSpPr>
      <dsp:spPr>
        <a:xfrm>
          <a:off x="-3723242" y="-571978"/>
          <a:ext cx="4438020" cy="4438020"/>
        </a:xfrm>
        <a:prstGeom prst="blockArc">
          <a:avLst>
            <a:gd name="adj1" fmla="val 18900000"/>
            <a:gd name="adj2" fmla="val 2700000"/>
            <a:gd name="adj3" fmla="val 487"/>
          </a:avLst>
        </a:pr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33C82-66D5-46CF-8C6D-B6B24456BE76}">
      <dsp:nvSpPr>
        <dsp:cNvPr id="0" name=""/>
        <dsp:cNvSpPr/>
      </dsp:nvSpPr>
      <dsp:spPr>
        <a:xfrm>
          <a:off x="313391" y="205813"/>
          <a:ext cx="9246370" cy="411889"/>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26937" tIns="53340" rIns="53340" bIns="53340" numCol="1" spcCol="1270" anchor="ctr" anchorCtr="0">
          <a:noAutofit/>
        </a:bodyPr>
        <a:lstStyle/>
        <a:p>
          <a:pPr lvl="0" algn="l" defTabSz="933450">
            <a:lnSpc>
              <a:spcPct val="90000"/>
            </a:lnSpc>
            <a:spcBef>
              <a:spcPct val="0"/>
            </a:spcBef>
            <a:spcAft>
              <a:spcPct val="35000"/>
            </a:spcAft>
          </a:pPr>
          <a:r>
            <a:rPr lang="en-US" sz="2100" kern="1200" dirty="0"/>
            <a:t>Real number sense and operations</a:t>
          </a:r>
        </a:p>
      </dsp:txBody>
      <dsp:txXfrm>
        <a:off x="313391" y="205813"/>
        <a:ext cx="9246370" cy="411889"/>
      </dsp:txXfrm>
    </dsp:sp>
    <dsp:sp modelId="{4129630F-8433-474B-BD14-B514D187376F}">
      <dsp:nvSpPr>
        <dsp:cNvPr id="0" name=""/>
        <dsp:cNvSpPr/>
      </dsp:nvSpPr>
      <dsp:spPr>
        <a:xfrm>
          <a:off x="55960" y="154326"/>
          <a:ext cx="514862" cy="514862"/>
        </a:xfrm>
        <a:prstGeom prst="ellipse">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B0009D-0743-464B-B9B9-B9E14A0D8009}">
      <dsp:nvSpPr>
        <dsp:cNvPr id="0" name=""/>
        <dsp:cNvSpPr/>
      </dsp:nvSpPr>
      <dsp:spPr>
        <a:xfrm>
          <a:off x="608539" y="823449"/>
          <a:ext cx="8951222" cy="411889"/>
        </a:xfrm>
        <a:prstGeom prst="rect">
          <a:avLst/>
        </a:prstGeom>
        <a:solidFill>
          <a:schemeClr val="accent3">
            <a:hueOff val="-533632"/>
            <a:satOff val="-6726"/>
            <a:lumOff val="455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26937" tIns="53340" rIns="53340" bIns="53340" numCol="1" spcCol="1270" anchor="ctr" anchorCtr="0">
          <a:noAutofit/>
        </a:bodyPr>
        <a:lstStyle/>
        <a:p>
          <a:pPr lvl="0" algn="l" defTabSz="933450">
            <a:lnSpc>
              <a:spcPct val="90000"/>
            </a:lnSpc>
            <a:spcBef>
              <a:spcPct val="0"/>
            </a:spcBef>
            <a:spcAft>
              <a:spcPct val="35000"/>
            </a:spcAft>
          </a:pPr>
          <a:r>
            <a:rPr lang="en-US" sz="2100" kern="1200" dirty="0"/>
            <a:t>Operations with algebraic expressions</a:t>
          </a:r>
        </a:p>
      </dsp:txBody>
      <dsp:txXfrm>
        <a:off x="608539" y="823449"/>
        <a:ext cx="8951222" cy="411889"/>
      </dsp:txXfrm>
    </dsp:sp>
    <dsp:sp modelId="{E1166F87-3154-4DD1-9C62-7996FC8C6B4C}">
      <dsp:nvSpPr>
        <dsp:cNvPr id="0" name=""/>
        <dsp:cNvSpPr/>
      </dsp:nvSpPr>
      <dsp:spPr>
        <a:xfrm>
          <a:off x="351108" y="771963"/>
          <a:ext cx="514862" cy="514862"/>
        </a:xfrm>
        <a:prstGeom prst="ellipse">
          <a:avLst/>
        </a:prstGeom>
        <a:solidFill>
          <a:schemeClr val="lt1">
            <a:hueOff val="0"/>
            <a:satOff val="0"/>
            <a:lumOff val="0"/>
            <a:alphaOff val="0"/>
          </a:schemeClr>
        </a:solidFill>
        <a:ln w="15875" cap="flat" cmpd="sng" algn="ctr">
          <a:solidFill>
            <a:schemeClr val="accent3">
              <a:hueOff val="-533632"/>
              <a:satOff val="-6726"/>
              <a:lumOff val="4558"/>
              <a:alphaOff val="0"/>
            </a:schemeClr>
          </a:solidFill>
          <a:prstDash val="solid"/>
        </a:ln>
        <a:effectLst/>
      </dsp:spPr>
      <dsp:style>
        <a:lnRef idx="2">
          <a:scrgbClr r="0" g="0" b="0"/>
        </a:lnRef>
        <a:fillRef idx="1">
          <a:scrgbClr r="0" g="0" b="0"/>
        </a:fillRef>
        <a:effectRef idx="0">
          <a:scrgbClr r="0" g="0" b="0"/>
        </a:effectRef>
        <a:fontRef idx="minor"/>
      </dsp:style>
    </dsp:sp>
    <dsp:sp modelId="{6DF87D8A-22BD-4FC8-8D1B-D0C6617BB543}">
      <dsp:nvSpPr>
        <dsp:cNvPr id="0" name=""/>
        <dsp:cNvSpPr/>
      </dsp:nvSpPr>
      <dsp:spPr>
        <a:xfrm>
          <a:off x="699126" y="1441086"/>
          <a:ext cx="8860635" cy="411889"/>
        </a:xfrm>
        <a:prstGeom prst="rect">
          <a:avLst/>
        </a:prstGeom>
        <a:solidFill>
          <a:schemeClr val="accent3">
            <a:hueOff val="-1067263"/>
            <a:satOff val="-13451"/>
            <a:lumOff val="911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26937" tIns="53340" rIns="53340" bIns="53340" numCol="1" spcCol="1270" anchor="ctr" anchorCtr="0">
          <a:noAutofit/>
        </a:bodyPr>
        <a:lstStyle/>
        <a:p>
          <a:pPr lvl="0" algn="l" defTabSz="933450">
            <a:lnSpc>
              <a:spcPct val="90000"/>
            </a:lnSpc>
            <a:spcBef>
              <a:spcPct val="0"/>
            </a:spcBef>
            <a:spcAft>
              <a:spcPct val="35000"/>
            </a:spcAft>
          </a:pPr>
          <a:r>
            <a:rPr lang="en-US" sz="2100" kern="1200" dirty="0"/>
            <a:t>Analyze graphs</a:t>
          </a:r>
        </a:p>
      </dsp:txBody>
      <dsp:txXfrm>
        <a:off x="699126" y="1441086"/>
        <a:ext cx="8860635" cy="411889"/>
      </dsp:txXfrm>
    </dsp:sp>
    <dsp:sp modelId="{05BF1A4B-AF96-4852-9D65-B9937CA3B4B5}">
      <dsp:nvSpPr>
        <dsp:cNvPr id="0" name=""/>
        <dsp:cNvSpPr/>
      </dsp:nvSpPr>
      <dsp:spPr>
        <a:xfrm>
          <a:off x="441695" y="1389600"/>
          <a:ext cx="514862" cy="514862"/>
        </a:xfrm>
        <a:prstGeom prst="ellipse">
          <a:avLst/>
        </a:prstGeom>
        <a:solidFill>
          <a:schemeClr val="lt1">
            <a:hueOff val="0"/>
            <a:satOff val="0"/>
            <a:lumOff val="0"/>
            <a:alphaOff val="0"/>
          </a:schemeClr>
        </a:solidFill>
        <a:ln w="15875" cap="flat" cmpd="sng" algn="ctr">
          <a:solidFill>
            <a:schemeClr val="accent3">
              <a:hueOff val="-1067263"/>
              <a:satOff val="-13451"/>
              <a:lumOff val="9117"/>
              <a:alphaOff val="0"/>
            </a:schemeClr>
          </a:solidFill>
          <a:prstDash val="solid"/>
        </a:ln>
        <a:effectLst/>
      </dsp:spPr>
      <dsp:style>
        <a:lnRef idx="2">
          <a:scrgbClr r="0" g="0" b="0"/>
        </a:lnRef>
        <a:fillRef idx="1">
          <a:scrgbClr r="0" g="0" b="0"/>
        </a:fillRef>
        <a:effectRef idx="0">
          <a:scrgbClr r="0" g="0" b="0"/>
        </a:effectRef>
        <a:fontRef idx="minor"/>
      </dsp:style>
    </dsp:sp>
    <dsp:sp modelId="{1C2DCDD6-FF2C-47CE-94F7-C99CFEEB7133}">
      <dsp:nvSpPr>
        <dsp:cNvPr id="0" name=""/>
        <dsp:cNvSpPr/>
      </dsp:nvSpPr>
      <dsp:spPr>
        <a:xfrm>
          <a:off x="608539" y="2058723"/>
          <a:ext cx="8951222" cy="411889"/>
        </a:xfrm>
        <a:prstGeom prst="rect">
          <a:avLst/>
        </a:prstGeom>
        <a:solidFill>
          <a:schemeClr val="accent3">
            <a:hueOff val="-1600895"/>
            <a:satOff val="-20177"/>
            <a:lumOff val="1367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26937" tIns="53340" rIns="53340" bIns="53340" numCol="1" spcCol="1270" anchor="ctr" anchorCtr="0">
          <a:noAutofit/>
        </a:bodyPr>
        <a:lstStyle/>
        <a:p>
          <a:pPr lvl="0" algn="l" defTabSz="933450">
            <a:lnSpc>
              <a:spcPct val="90000"/>
            </a:lnSpc>
            <a:spcBef>
              <a:spcPct val="0"/>
            </a:spcBef>
            <a:spcAft>
              <a:spcPct val="35000"/>
            </a:spcAft>
          </a:pPr>
          <a:r>
            <a:rPr lang="en-US" sz="2100" kern="1200" dirty="0"/>
            <a:t>Solve Equations</a:t>
          </a:r>
        </a:p>
      </dsp:txBody>
      <dsp:txXfrm>
        <a:off x="608539" y="2058723"/>
        <a:ext cx="8951222" cy="411889"/>
      </dsp:txXfrm>
    </dsp:sp>
    <dsp:sp modelId="{F55D2820-D4D5-4886-917C-E509E19156D3}">
      <dsp:nvSpPr>
        <dsp:cNvPr id="0" name=""/>
        <dsp:cNvSpPr/>
      </dsp:nvSpPr>
      <dsp:spPr>
        <a:xfrm>
          <a:off x="351108" y="2007237"/>
          <a:ext cx="514862" cy="514862"/>
        </a:xfrm>
        <a:prstGeom prst="ellipse">
          <a:avLst/>
        </a:prstGeom>
        <a:solidFill>
          <a:schemeClr val="lt1">
            <a:hueOff val="0"/>
            <a:satOff val="0"/>
            <a:lumOff val="0"/>
            <a:alphaOff val="0"/>
          </a:schemeClr>
        </a:solidFill>
        <a:ln w="15875" cap="flat" cmpd="sng" algn="ctr">
          <a:solidFill>
            <a:schemeClr val="accent3">
              <a:hueOff val="-1600895"/>
              <a:satOff val="-20177"/>
              <a:lumOff val="13675"/>
              <a:alphaOff val="0"/>
            </a:schemeClr>
          </a:solidFill>
          <a:prstDash val="solid"/>
        </a:ln>
        <a:effectLst/>
      </dsp:spPr>
      <dsp:style>
        <a:lnRef idx="2">
          <a:scrgbClr r="0" g="0" b="0"/>
        </a:lnRef>
        <a:fillRef idx="1">
          <a:scrgbClr r="0" g="0" b="0"/>
        </a:fillRef>
        <a:effectRef idx="0">
          <a:scrgbClr r="0" g="0" b="0"/>
        </a:effectRef>
        <a:fontRef idx="minor"/>
      </dsp:style>
    </dsp:sp>
    <dsp:sp modelId="{28A35D4F-8CA7-4740-8A50-079FF52FB362}">
      <dsp:nvSpPr>
        <dsp:cNvPr id="0" name=""/>
        <dsp:cNvSpPr/>
      </dsp:nvSpPr>
      <dsp:spPr>
        <a:xfrm>
          <a:off x="313391" y="2676360"/>
          <a:ext cx="9246370" cy="411889"/>
        </a:xfrm>
        <a:prstGeom prst="rect">
          <a:avLst/>
        </a:prstGeom>
        <a:solidFill>
          <a:schemeClr val="accent3">
            <a:hueOff val="-2134526"/>
            <a:satOff val="-26902"/>
            <a:lumOff val="1823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26937" tIns="53340" rIns="53340" bIns="53340" numCol="1" spcCol="1270" anchor="ctr" anchorCtr="0">
          <a:noAutofit/>
        </a:bodyPr>
        <a:lstStyle/>
        <a:p>
          <a:pPr lvl="0" algn="l" defTabSz="933450">
            <a:lnSpc>
              <a:spcPct val="90000"/>
            </a:lnSpc>
            <a:spcBef>
              <a:spcPct val="0"/>
            </a:spcBef>
            <a:spcAft>
              <a:spcPct val="35000"/>
            </a:spcAft>
          </a:pPr>
          <a:r>
            <a:rPr lang="en-US" sz="2100" kern="1200" dirty="0"/>
            <a:t>Critical thinking and making mathematical connections</a:t>
          </a:r>
        </a:p>
      </dsp:txBody>
      <dsp:txXfrm>
        <a:off x="313391" y="2676360"/>
        <a:ext cx="9246370" cy="411889"/>
      </dsp:txXfrm>
    </dsp:sp>
    <dsp:sp modelId="{734CF3C8-8AEC-41AE-B988-A13C08E5808D}">
      <dsp:nvSpPr>
        <dsp:cNvPr id="0" name=""/>
        <dsp:cNvSpPr/>
      </dsp:nvSpPr>
      <dsp:spPr>
        <a:xfrm>
          <a:off x="55960" y="2624874"/>
          <a:ext cx="514862" cy="514862"/>
        </a:xfrm>
        <a:prstGeom prst="ellipse">
          <a:avLst/>
        </a:prstGeom>
        <a:solidFill>
          <a:schemeClr val="lt1">
            <a:hueOff val="0"/>
            <a:satOff val="0"/>
            <a:lumOff val="0"/>
            <a:alphaOff val="0"/>
          </a:schemeClr>
        </a:solidFill>
        <a:ln w="15875" cap="flat" cmpd="sng" algn="ctr">
          <a:solidFill>
            <a:schemeClr val="accent3">
              <a:hueOff val="-2134526"/>
              <a:satOff val="-26902"/>
              <a:lumOff val="1823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20916-5B0D-4DD6-B50D-608EE318EC3A}">
      <dsp:nvSpPr>
        <dsp:cNvPr id="0" name=""/>
        <dsp:cNvSpPr/>
      </dsp:nvSpPr>
      <dsp:spPr>
        <a:xfrm>
          <a:off x="486725" y="1979"/>
          <a:ext cx="5040000" cy="86564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dirty="0" smtClean="0"/>
            <a:t>Instructional continuity</a:t>
          </a:r>
          <a:endParaRPr lang="en-US" sz="3500" kern="1200" dirty="0"/>
        </a:p>
      </dsp:txBody>
      <dsp:txXfrm>
        <a:off x="486725" y="1979"/>
        <a:ext cx="5040000" cy="865647"/>
      </dsp:txXfrm>
    </dsp:sp>
    <dsp:sp modelId="{2BA56B55-5C8B-42A8-BBD5-14736BD76FC1}">
      <dsp:nvSpPr>
        <dsp:cNvPr id="0" name=""/>
        <dsp:cNvSpPr/>
      </dsp:nvSpPr>
      <dsp:spPr>
        <a:xfrm>
          <a:off x="0" y="910909"/>
          <a:ext cx="6013450" cy="86564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smtClean="0"/>
            <a:t>Tutoring/required lab hours</a:t>
          </a:r>
          <a:endParaRPr lang="en-US" sz="3500" kern="1200" dirty="0"/>
        </a:p>
      </dsp:txBody>
      <dsp:txXfrm>
        <a:off x="0" y="910909"/>
        <a:ext cx="6013450" cy="865647"/>
      </dsp:txXfrm>
    </dsp:sp>
    <dsp:sp modelId="{94D33684-3F7F-4185-8888-8E244DE1192C}">
      <dsp:nvSpPr>
        <dsp:cNvPr id="0" name=""/>
        <dsp:cNvSpPr/>
      </dsp:nvSpPr>
      <dsp:spPr>
        <a:xfrm>
          <a:off x="171725" y="1819838"/>
          <a:ext cx="5670000" cy="86564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dirty="0"/>
            <a:t>Competencies in context</a:t>
          </a:r>
        </a:p>
      </dsp:txBody>
      <dsp:txXfrm>
        <a:off x="171725" y="1819838"/>
        <a:ext cx="5670000" cy="865647"/>
      </dsp:txXfrm>
    </dsp:sp>
    <dsp:sp modelId="{D788B4F3-24B5-46D6-952B-FCB07242DF75}">
      <dsp:nvSpPr>
        <dsp:cNvPr id="0" name=""/>
        <dsp:cNvSpPr/>
      </dsp:nvSpPr>
      <dsp:spPr>
        <a:xfrm>
          <a:off x="306725" y="2728768"/>
          <a:ext cx="5400000" cy="86564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smtClean="0"/>
            <a:t>Customized support text</a:t>
          </a:r>
          <a:endParaRPr lang="en-US" sz="3500" kern="1200" dirty="0"/>
        </a:p>
      </dsp:txBody>
      <dsp:txXfrm>
        <a:off x="306725" y="2728768"/>
        <a:ext cx="5400000" cy="865647"/>
      </dsp:txXfrm>
    </dsp:sp>
    <dsp:sp modelId="{734DF23B-9406-47D5-AAFF-8E6BC5B675B5}">
      <dsp:nvSpPr>
        <dsp:cNvPr id="0" name=""/>
        <dsp:cNvSpPr/>
      </dsp:nvSpPr>
      <dsp:spPr>
        <a:xfrm>
          <a:off x="452521" y="3637697"/>
          <a:ext cx="5108406" cy="86564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dirty="0"/>
            <a:t>Project-based learning</a:t>
          </a:r>
        </a:p>
      </dsp:txBody>
      <dsp:txXfrm>
        <a:off x="452521" y="3637697"/>
        <a:ext cx="5108406" cy="8656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25D18-A906-4F63-8C25-EC40DC1BE627}">
      <dsp:nvSpPr>
        <dsp:cNvPr id="0" name=""/>
        <dsp:cNvSpPr/>
      </dsp:nvSpPr>
      <dsp:spPr>
        <a:xfrm rot="5400000">
          <a:off x="5887167" y="-2269441"/>
          <a:ext cx="1285456" cy="6145784"/>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MLS 1.2 – perform operations with rational numbers</a:t>
          </a:r>
        </a:p>
        <a:p>
          <a:pPr marL="114300" lvl="1" indent="-114300" algn="l" defTabSz="666750">
            <a:lnSpc>
              <a:spcPct val="90000"/>
            </a:lnSpc>
            <a:spcBef>
              <a:spcPct val="0"/>
            </a:spcBef>
            <a:spcAft>
              <a:spcPct val="15000"/>
            </a:spcAft>
            <a:buChar char="••"/>
          </a:pPr>
          <a:r>
            <a:rPr lang="en-US" sz="1500" kern="1200" dirty="0"/>
            <a:t>MLS 1.5 – write and compare numbers in standard and scientific notation</a:t>
          </a:r>
        </a:p>
      </dsp:txBody>
      <dsp:txXfrm rot="-5400000">
        <a:off x="3457004" y="223473"/>
        <a:ext cx="6083033" cy="1159954"/>
      </dsp:txXfrm>
    </dsp:sp>
    <dsp:sp modelId="{43B16583-2E79-4224-B809-1AAC80D5473C}">
      <dsp:nvSpPr>
        <dsp:cNvPr id="0" name=""/>
        <dsp:cNvSpPr/>
      </dsp:nvSpPr>
      <dsp:spPr>
        <a:xfrm>
          <a:off x="0" y="40"/>
          <a:ext cx="3457003" cy="16068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t>Interpret numerical data as frequencies, ratios and percentages</a:t>
          </a:r>
        </a:p>
      </dsp:txBody>
      <dsp:txXfrm>
        <a:off x="78438" y="78478"/>
        <a:ext cx="3300127" cy="1449944"/>
      </dsp:txXfrm>
    </dsp:sp>
    <dsp:sp modelId="{C1CF71DB-3537-4A1F-99B7-9BCC82682A9E}">
      <dsp:nvSpPr>
        <dsp:cNvPr id="0" name=""/>
        <dsp:cNvSpPr/>
      </dsp:nvSpPr>
      <dsp:spPr>
        <a:xfrm rot="5400000">
          <a:off x="5887167" y="-582279"/>
          <a:ext cx="1285456" cy="6145784"/>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MLS 1.1 – apply the order of operations to evaluate expressions</a:t>
          </a:r>
        </a:p>
        <a:p>
          <a:pPr marL="114300" lvl="1" indent="-114300" algn="l" defTabSz="666750">
            <a:lnSpc>
              <a:spcPct val="90000"/>
            </a:lnSpc>
            <a:spcBef>
              <a:spcPct val="0"/>
            </a:spcBef>
            <a:spcAft>
              <a:spcPct val="15000"/>
            </a:spcAft>
            <a:buChar char="••"/>
          </a:pPr>
          <a:r>
            <a:rPr lang="en-US" sz="1500" kern="1200" dirty="0"/>
            <a:t>MLS 2.2 – evaluate algebraic expressions when given values for the variables</a:t>
          </a:r>
        </a:p>
        <a:p>
          <a:pPr marL="114300" lvl="1" indent="-114300" algn="l" defTabSz="666750">
            <a:lnSpc>
              <a:spcPct val="90000"/>
            </a:lnSpc>
            <a:spcBef>
              <a:spcPct val="0"/>
            </a:spcBef>
            <a:spcAft>
              <a:spcPct val="15000"/>
            </a:spcAft>
            <a:buChar char="••"/>
          </a:pPr>
          <a:r>
            <a:rPr lang="en-US" sz="1500" kern="1200" dirty="0"/>
            <a:t>MLS 1.3 – identify and calculate with irrational numbers</a:t>
          </a:r>
        </a:p>
      </dsp:txBody>
      <dsp:txXfrm rot="-5400000">
        <a:off x="3457004" y="1910635"/>
        <a:ext cx="6083033" cy="1159954"/>
      </dsp:txXfrm>
    </dsp:sp>
    <dsp:sp modelId="{ED9BC529-0598-411E-92A2-F9CBC6E37DB0}">
      <dsp:nvSpPr>
        <dsp:cNvPr id="0" name=""/>
        <dsp:cNvSpPr/>
      </dsp:nvSpPr>
      <dsp:spPr>
        <a:xfrm>
          <a:off x="0" y="1687202"/>
          <a:ext cx="3457003" cy="160682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t>Calculate measures of center and variation using formulas and technology</a:t>
          </a:r>
        </a:p>
      </dsp:txBody>
      <dsp:txXfrm>
        <a:off x="78438" y="1765640"/>
        <a:ext cx="3300127" cy="144994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67F58-5270-4739-B020-2E80EF1C3A17}" type="datetimeFigureOut">
              <a:rPr lang="en-US" smtClean="0"/>
              <a:t>1/23/2017</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3DC4D830-6947-4838-BBF1-EC1E5A5751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5606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7F58-5270-4739-B020-2E80EF1C3A17}"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30-6947-4838-BBF1-EC1E5A5751ED}"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0781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7F58-5270-4739-B020-2E80EF1C3A17}"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30-6947-4838-BBF1-EC1E5A5751ED}"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80447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AC367F58-5270-4739-B020-2E80EF1C3A17}" type="datetimeFigureOut">
              <a:rPr lang="en-US" smtClean="0"/>
              <a:t>1/23/2017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3DC4D830-6947-4838-BBF1-EC1E5A5751ED}"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9525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C367F58-5270-4739-B020-2E80EF1C3A17}"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D830-6947-4838-BBF1-EC1E5A5751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3986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67F58-5270-4739-B020-2E80EF1C3A17}"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D830-6947-4838-BBF1-EC1E5A5751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295176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67F58-5270-4739-B020-2E80EF1C3A17}"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4D830-6947-4838-BBF1-EC1E5A5751ED}"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378901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67F58-5270-4739-B020-2E80EF1C3A17}"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4D830-6947-4838-BBF1-EC1E5A5751ED}"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8385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67F58-5270-4739-B020-2E80EF1C3A17}"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C4D830-6947-4838-BBF1-EC1E5A5751ED}" type="slidenum">
              <a:rPr lang="en-US" smtClean="0"/>
              <a:t>‹#›</a:t>
            </a:fld>
            <a:endParaRPr lang="en-US"/>
          </a:p>
        </p:txBody>
      </p:sp>
    </p:spTree>
    <p:extLst>
      <p:ext uri="{BB962C8B-B14F-4D97-AF65-F5344CB8AC3E}">
        <p14:creationId xmlns:p14="http://schemas.microsoft.com/office/powerpoint/2010/main" val="146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367F58-5270-4739-B020-2E80EF1C3A17}"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D830-6947-4838-BBF1-EC1E5A5751ED}"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0336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AC367F58-5270-4739-B020-2E80EF1C3A17}" type="datetimeFigureOut">
              <a:rPr lang="en-US" smtClean="0"/>
              <a:t>1/23/2017</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3DC4D830-6947-4838-BBF1-EC1E5A5751ED}"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04522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367F58-5270-4739-B020-2E80EF1C3A17}" type="datetimeFigureOut">
              <a:rPr lang="en-US" smtClean="0"/>
              <a:t>1/23/2017</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DC4D830-6947-4838-BBF1-EC1E5A5751ED}" type="slidenum">
              <a:rPr lang="en-US" smtClean="0"/>
              <a:t>‹#›</a:t>
            </a:fld>
            <a:endParaRPr lang="en-US"/>
          </a:p>
        </p:txBody>
      </p:sp>
    </p:spTree>
    <p:extLst>
      <p:ext uri="{BB962C8B-B14F-4D97-AF65-F5344CB8AC3E}">
        <p14:creationId xmlns:p14="http://schemas.microsoft.com/office/powerpoint/2010/main" val="3554866421"/>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hyperlink" Target="http://www.zillow.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mailto:sadobbyn@pstcc.edu" TargetMode="External"/><Relationship Id="rId2" Type="http://schemas.openxmlformats.org/officeDocument/2006/relationships/hyperlink" Target="mailto:blmosby@pstcc.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normAutofit fontScale="90000"/>
          </a:bodyPr>
          <a:lstStyle/>
          <a:p>
            <a:r>
              <a:rPr lang="en-US" dirty="0"/>
              <a:t>A Co-Requisite Model for First Year Mathematics</a:t>
            </a:r>
          </a:p>
        </p:txBody>
      </p:sp>
      <p:sp>
        <p:nvSpPr>
          <p:cNvPr id="3" name="Subtitle 2"/>
          <p:cNvSpPr>
            <a:spLocks noGrp="1"/>
          </p:cNvSpPr>
          <p:nvPr>
            <p:ph type="subTitle" idx="1"/>
          </p:nvPr>
        </p:nvSpPr>
        <p:spPr/>
        <p:txBody>
          <a:bodyPr numCol="1"/>
          <a:lstStyle/>
          <a:p>
            <a:r>
              <a:rPr lang="en-US" dirty="0"/>
              <a:t>The Community College Conference on Learning Assessment</a:t>
            </a:r>
          </a:p>
        </p:txBody>
      </p:sp>
    </p:spTree>
    <p:extLst>
      <p:ext uri="{BB962C8B-B14F-4D97-AF65-F5344CB8AC3E}">
        <p14:creationId xmlns:p14="http://schemas.microsoft.com/office/powerpoint/2010/main" val="1686579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comparison of two cohorts over three academic semesters</a:t>
            </a:r>
          </a:p>
        </p:txBody>
      </p:sp>
      <p:sp>
        <p:nvSpPr>
          <p:cNvPr id="5" name="Text Placeholder 4"/>
          <p:cNvSpPr>
            <a:spLocks noGrp="1"/>
          </p:cNvSpPr>
          <p:nvPr>
            <p:ph type="body" idx="1"/>
          </p:nvPr>
        </p:nvSpPr>
        <p:spPr/>
        <p:txBody>
          <a:bodyPr/>
          <a:lstStyle/>
          <a:p>
            <a:r>
              <a:rPr lang="en-US" dirty="0"/>
              <a:t>Fall 2014 – Fall 2015</a:t>
            </a:r>
          </a:p>
        </p:txBody>
      </p:sp>
      <p:sp>
        <p:nvSpPr>
          <p:cNvPr id="3" name="Content Placeholder 2"/>
          <p:cNvSpPr>
            <a:spLocks noGrp="1"/>
          </p:cNvSpPr>
          <p:nvPr>
            <p:ph sz="half" idx="2"/>
          </p:nvPr>
        </p:nvSpPr>
        <p:spPr/>
        <p:txBody>
          <a:bodyPr>
            <a:normAutofit lnSpcReduction="10000"/>
          </a:bodyPr>
          <a:lstStyle/>
          <a:p>
            <a:r>
              <a:rPr lang="en-US" dirty="0"/>
              <a:t>Before implementation of mandatory co-requisite remediation</a:t>
            </a:r>
          </a:p>
          <a:p>
            <a:r>
              <a:rPr lang="en-US" dirty="0"/>
              <a:t>First-time freshmen only</a:t>
            </a:r>
          </a:p>
          <a:p>
            <a:r>
              <a:rPr lang="en-US" dirty="0"/>
              <a:t>1332 students (</a:t>
            </a:r>
            <a:r>
              <a:rPr lang="en-US" b="1" dirty="0"/>
              <a:t>62.5%</a:t>
            </a:r>
            <a:r>
              <a:rPr lang="en-US" dirty="0"/>
              <a:t>) required a developmental math course</a:t>
            </a:r>
          </a:p>
        </p:txBody>
      </p:sp>
      <p:sp>
        <p:nvSpPr>
          <p:cNvPr id="7" name="Text Placeholder 6"/>
          <p:cNvSpPr>
            <a:spLocks noGrp="1"/>
          </p:cNvSpPr>
          <p:nvPr>
            <p:ph type="body" sz="quarter" idx="3"/>
          </p:nvPr>
        </p:nvSpPr>
        <p:spPr/>
        <p:txBody>
          <a:bodyPr/>
          <a:lstStyle/>
          <a:p>
            <a:r>
              <a:rPr lang="en-US" dirty="0"/>
              <a:t>Fall 2015 – Fall 2016</a:t>
            </a:r>
          </a:p>
        </p:txBody>
      </p:sp>
      <p:sp>
        <p:nvSpPr>
          <p:cNvPr id="9" name="Content Placeholder 8"/>
          <p:cNvSpPr>
            <a:spLocks noGrp="1"/>
          </p:cNvSpPr>
          <p:nvPr>
            <p:ph sz="quarter" idx="4"/>
          </p:nvPr>
        </p:nvSpPr>
        <p:spPr/>
        <p:txBody>
          <a:bodyPr>
            <a:normAutofit lnSpcReduction="10000"/>
          </a:bodyPr>
          <a:lstStyle/>
          <a:p>
            <a:r>
              <a:rPr lang="en-US" dirty="0"/>
              <a:t>After implementation of mandatory co-requisite remediation</a:t>
            </a:r>
          </a:p>
          <a:p>
            <a:r>
              <a:rPr lang="en-US" dirty="0"/>
              <a:t>First-time freshmen only</a:t>
            </a:r>
          </a:p>
          <a:p>
            <a:r>
              <a:rPr lang="en-US" dirty="0"/>
              <a:t>1470 students (</a:t>
            </a:r>
            <a:r>
              <a:rPr lang="en-US" b="1" dirty="0"/>
              <a:t>59.6%</a:t>
            </a:r>
            <a:r>
              <a:rPr lang="en-US" dirty="0"/>
              <a:t>) required a developmental math course</a:t>
            </a:r>
          </a:p>
          <a:p>
            <a:endParaRPr lang="en-US" dirty="0"/>
          </a:p>
        </p:txBody>
      </p:sp>
    </p:spTree>
    <p:extLst>
      <p:ext uri="{BB962C8B-B14F-4D97-AF65-F5344CB8AC3E}">
        <p14:creationId xmlns:p14="http://schemas.microsoft.com/office/powerpoint/2010/main" val="2364573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College-Level Course Completion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72979203"/>
              </p:ext>
            </p:extLst>
          </p:nvPr>
        </p:nvGraphicFramePr>
        <p:xfrm>
          <a:off x="4722813" y="952500"/>
          <a:ext cx="6013450" cy="4505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Fall 2014 cohort</a:t>
            </a:r>
          </a:p>
          <a:p>
            <a:pPr marL="742950" lvl="1" indent="-285750">
              <a:buFont typeface="Arial" panose="020B0604020202020204" pitchFamily="34" charset="0"/>
              <a:buChar char="•"/>
            </a:pPr>
            <a:r>
              <a:rPr lang="en-US" dirty="0"/>
              <a:t>41.2% completed</a:t>
            </a:r>
          </a:p>
          <a:p>
            <a:pPr marL="285750" indent="-285750">
              <a:buFont typeface="Arial" panose="020B0604020202020204" pitchFamily="34" charset="0"/>
              <a:buChar char="•"/>
            </a:pPr>
            <a:r>
              <a:rPr lang="en-US" dirty="0"/>
              <a:t>Fall 2015 cohort</a:t>
            </a:r>
          </a:p>
          <a:p>
            <a:pPr marL="742950" lvl="1" indent="-285750">
              <a:buFont typeface="Arial" panose="020B0604020202020204" pitchFamily="34" charset="0"/>
              <a:buChar char="•"/>
            </a:pPr>
            <a:r>
              <a:rPr lang="en-US" dirty="0"/>
              <a:t>54.8% completed</a:t>
            </a:r>
          </a:p>
        </p:txBody>
      </p:sp>
    </p:spTree>
    <p:extLst>
      <p:ext uri="{BB962C8B-B14F-4D97-AF65-F5344CB8AC3E}">
        <p14:creationId xmlns:p14="http://schemas.microsoft.com/office/powerpoint/2010/main" val="3725728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College-level math courses completed</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616495694"/>
              </p:ext>
            </p:extLst>
          </p:nvPr>
        </p:nvGraphicFramePr>
        <p:xfrm>
          <a:off x="4722813" y="952500"/>
          <a:ext cx="6013450" cy="45053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806697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Other Demographics</a:t>
            </a:r>
          </a:p>
        </p:txBody>
      </p:sp>
      <p:graphicFrame>
        <p:nvGraphicFramePr>
          <p:cNvPr id="5" name="Table 5"/>
          <p:cNvGraphicFramePr>
            <a:graphicFrameLocks noGrp="1"/>
          </p:cNvGraphicFramePr>
          <p:nvPr>
            <p:ph sz="half" idx="1"/>
            <p:extLst>
              <p:ext uri="{D42A27DB-BD31-4B8C-83A1-F6EECF244321}">
                <p14:modId xmlns:p14="http://schemas.microsoft.com/office/powerpoint/2010/main" val="3503043783"/>
              </p:ext>
            </p:extLst>
          </p:nvPr>
        </p:nvGraphicFramePr>
        <p:xfrm>
          <a:off x="1128713" y="2165350"/>
          <a:ext cx="4645026" cy="1752600"/>
        </p:xfrm>
        <a:graphic>
          <a:graphicData uri="http://schemas.openxmlformats.org/drawingml/2006/table">
            <a:tbl>
              <a:tblPr firstRow="1" bandRow="1">
                <a:tableStyleId>{93296810-A885-4BE3-A3E7-6D5BEEA58F35}</a:tableStyleId>
              </a:tblPr>
              <a:tblGrid>
                <a:gridCol w="1548342">
                  <a:extLst>
                    <a:ext uri="{9D8B030D-6E8A-4147-A177-3AD203B41FA5}">
                      <a16:colId xmlns:a16="http://schemas.microsoft.com/office/drawing/2014/main" xmlns="" val="52950503"/>
                    </a:ext>
                  </a:extLst>
                </a:gridCol>
                <a:gridCol w="1548342">
                  <a:extLst>
                    <a:ext uri="{9D8B030D-6E8A-4147-A177-3AD203B41FA5}">
                      <a16:colId xmlns:a16="http://schemas.microsoft.com/office/drawing/2014/main" xmlns="" val="2364632511"/>
                    </a:ext>
                  </a:extLst>
                </a:gridCol>
                <a:gridCol w="1548342">
                  <a:extLst>
                    <a:ext uri="{9D8B030D-6E8A-4147-A177-3AD203B41FA5}">
                      <a16:colId xmlns:a16="http://schemas.microsoft.com/office/drawing/2014/main" xmlns="" val="768503339"/>
                    </a:ext>
                  </a:extLst>
                </a:gridCol>
              </a:tblGrid>
              <a:tr h="370840">
                <a:tc>
                  <a:txBody>
                    <a:bodyPr/>
                    <a:lstStyle/>
                    <a:p>
                      <a:endParaRPr lang="en-US" dirty="0"/>
                    </a:p>
                  </a:txBody>
                  <a:tcPr marL="70632" marR="70632"/>
                </a:tc>
                <a:tc>
                  <a:txBody>
                    <a:bodyPr/>
                    <a:lstStyle/>
                    <a:p>
                      <a:r>
                        <a:rPr lang="en-US" dirty="0"/>
                        <a:t>Fall 2014 cohort</a:t>
                      </a:r>
                    </a:p>
                  </a:txBody>
                  <a:tcPr marL="70632" marR="70632"/>
                </a:tc>
                <a:tc>
                  <a:txBody>
                    <a:bodyPr/>
                    <a:lstStyle/>
                    <a:p>
                      <a:r>
                        <a:rPr lang="en-US"/>
                        <a:t>Fall 2015 cohort</a:t>
                      </a:r>
                    </a:p>
                  </a:txBody>
                  <a:tcPr marL="70632" marR="70632"/>
                </a:tc>
                <a:extLst>
                  <a:ext uri="{0D108BD9-81ED-4DB2-BD59-A6C34878D82A}">
                    <a16:rowId xmlns:a16="http://schemas.microsoft.com/office/drawing/2014/main" xmlns="" val="579592317"/>
                  </a:ext>
                </a:extLst>
              </a:tr>
              <a:tr h="370840">
                <a:tc>
                  <a:txBody>
                    <a:bodyPr/>
                    <a:lstStyle/>
                    <a:p>
                      <a:r>
                        <a:rPr lang="en-US" dirty="0"/>
                        <a:t>Minority</a:t>
                      </a:r>
                    </a:p>
                  </a:txBody>
                  <a:tcPr marL="70632" marR="70632"/>
                </a:tc>
                <a:tc>
                  <a:txBody>
                    <a:bodyPr/>
                    <a:lstStyle/>
                    <a:p>
                      <a:pPr algn="ctr"/>
                      <a:r>
                        <a:rPr lang="en-US" dirty="0"/>
                        <a:t>29.8%</a:t>
                      </a:r>
                    </a:p>
                  </a:txBody>
                  <a:tcPr marL="70632" marR="70632"/>
                </a:tc>
                <a:tc>
                  <a:txBody>
                    <a:bodyPr/>
                    <a:lstStyle/>
                    <a:p>
                      <a:pPr algn="ctr"/>
                      <a:r>
                        <a:rPr lang="en-US"/>
                        <a:t>49.4%</a:t>
                      </a:r>
                    </a:p>
                  </a:txBody>
                  <a:tcPr marL="70632" marR="70632"/>
                </a:tc>
                <a:extLst>
                  <a:ext uri="{0D108BD9-81ED-4DB2-BD59-A6C34878D82A}">
                    <a16:rowId xmlns:a16="http://schemas.microsoft.com/office/drawing/2014/main" xmlns="" val="565464293"/>
                  </a:ext>
                </a:extLst>
              </a:tr>
              <a:tr h="370840">
                <a:tc>
                  <a:txBody>
                    <a:bodyPr/>
                    <a:lstStyle/>
                    <a:p>
                      <a:r>
                        <a:rPr lang="en-US"/>
                        <a:t>Adult</a:t>
                      </a:r>
                    </a:p>
                  </a:txBody>
                  <a:tcPr marL="70632" marR="70632"/>
                </a:tc>
                <a:tc>
                  <a:txBody>
                    <a:bodyPr/>
                    <a:lstStyle/>
                    <a:p>
                      <a:pPr algn="ctr"/>
                      <a:r>
                        <a:rPr lang="en-US" dirty="0"/>
                        <a:t>35.9%</a:t>
                      </a:r>
                    </a:p>
                  </a:txBody>
                  <a:tcPr marL="70632" marR="70632"/>
                </a:tc>
                <a:tc>
                  <a:txBody>
                    <a:bodyPr/>
                    <a:lstStyle/>
                    <a:p>
                      <a:pPr algn="ctr"/>
                      <a:r>
                        <a:rPr lang="en-US"/>
                        <a:t>48.7%</a:t>
                      </a:r>
                    </a:p>
                  </a:txBody>
                  <a:tcPr marL="70632" marR="70632"/>
                </a:tc>
                <a:extLst>
                  <a:ext uri="{0D108BD9-81ED-4DB2-BD59-A6C34878D82A}">
                    <a16:rowId xmlns:a16="http://schemas.microsoft.com/office/drawing/2014/main" xmlns="" val="1168568266"/>
                  </a:ext>
                </a:extLst>
              </a:tr>
              <a:tr h="370840">
                <a:tc>
                  <a:txBody>
                    <a:bodyPr/>
                    <a:lstStyle/>
                    <a:p>
                      <a:r>
                        <a:rPr lang="en-US" dirty="0"/>
                        <a:t>First gen</a:t>
                      </a:r>
                    </a:p>
                  </a:txBody>
                  <a:tcPr marL="70632" marR="70632"/>
                </a:tc>
                <a:tc>
                  <a:txBody>
                    <a:bodyPr/>
                    <a:lstStyle/>
                    <a:p>
                      <a:pPr algn="ctr"/>
                      <a:r>
                        <a:rPr lang="en-US"/>
                        <a:t>38.5%</a:t>
                      </a:r>
                    </a:p>
                  </a:txBody>
                  <a:tcPr marL="70632" marR="70632"/>
                </a:tc>
                <a:tc>
                  <a:txBody>
                    <a:bodyPr/>
                    <a:lstStyle/>
                    <a:p>
                      <a:pPr algn="ctr"/>
                      <a:r>
                        <a:rPr lang="en-US" dirty="0"/>
                        <a:t>52.0%</a:t>
                      </a:r>
                    </a:p>
                  </a:txBody>
                  <a:tcPr marL="70632" marR="70632"/>
                </a:tc>
                <a:extLst>
                  <a:ext uri="{0D108BD9-81ED-4DB2-BD59-A6C34878D82A}">
                    <a16:rowId xmlns:a16="http://schemas.microsoft.com/office/drawing/2014/main" xmlns="" val="4170270002"/>
                  </a:ext>
                </a:extLst>
              </a:tr>
            </a:tbl>
          </a:graphicData>
        </a:graphic>
      </p:graphicFrame>
      <p:sp>
        <p:nvSpPr>
          <p:cNvPr id="4" name="Text Placeholder 3"/>
          <p:cNvSpPr>
            <a:spLocks noGrp="1"/>
          </p:cNvSpPr>
          <p:nvPr>
            <p:ph sz="half" idx="2"/>
          </p:nvPr>
        </p:nvSpPr>
        <p:spPr/>
        <p:txBody>
          <a:bodyPr anchor="ctr">
            <a:normAutofit/>
          </a:bodyPr>
          <a:lstStyle/>
          <a:p>
            <a:r>
              <a:rPr lang="en-US" dirty="0"/>
              <a:t>Percentage of each cohort that successfully completed at least one college-level math course in three semesters</a:t>
            </a:r>
          </a:p>
          <a:p>
            <a:r>
              <a:rPr lang="en-US" dirty="0"/>
              <a:t>Definitions for demographic group</a:t>
            </a:r>
          </a:p>
          <a:p>
            <a:pPr lvl="1"/>
            <a:r>
              <a:rPr lang="en-US" dirty="0"/>
              <a:t>Adult – over 24 years</a:t>
            </a:r>
          </a:p>
          <a:p>
            <a:pPr lvl="1"/>
            <a:r>
              <a:rPr lang="en-US" dirty="0"/>
              <a:t>First generation – self-identified</a:t>
            </a:r>
          </a:p>
        </p:txBody>
      </p:sp>
    </p:spTree>
    <p:extLst>
      <p:ext uri="{BB962C8B-B14F-4D97-AF65-F5344CB8AC3E}">
        <p14:creationId xmlns:p14="http://schemas.microsoft.com/office/powerpoint/2010/main" val="2070585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Co-Requisite Course Logistics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9206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001520" y="3834765"/>
            <a:ext cx="8615680" cy="818515"/>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35113" y="3048000"/>
            <a:ext cx="4743767" cy="243268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78880" y="3048000"/>
            <a:ext cx="4777531" cy="243268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PSCC Mathematics Courses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3607361"/>
              </p:ext>
            </p:extLst>
          </p:nvPr>
        </p:nvGraphicFramePr>
        <p:xfrm>
          <a:off x="1535113" y="2188845"/>
          <a:ext cx="9521298" cy="3291840"/>
        </p:xfrm>
        <a:graphic>
          <a:graphicData uri="http://schemas.openxmlformats.org/drawingml/2006/table">
            <a:tbl>
              <a:tblPr firstRow="1" bandRow="1">
                <a:tableStyleId>{F2DE63D5-997A-4646-A377-4702673A728D}</a:tableStyleId>
              </a:tblPr>
              <a:tblGrid>
                <a:gridCol w="4760649">
                  <a:extLst>
                    <a:ext uri="{9D8B030D-6E8A-4147-A177-3AD203B41FA5}">
                      <a16:colId xmlns:a16="http://schemas.microsoft.com/office/drawing/2014/main" xmlns="" val="20000"/>
                    </a:ext>
                  </a:extLst>
                </a:gridCol>
                <a:gridCol w="4760649">
                  <a:extLst>
                    <a:ext uri="{9D8B030D-6E8A-4147-A177-3AD203B41FA5}">
                      <a16:colId xmlns:a16="http://schemas.microsoft.com/office/drawing/2014/main" xmlns="" val="20001"/>
                    </a:ext>
                  </a:extLst>
                </a:gridCol>
              </a:tblGrid>
              <a:tr h="822960">
                <a:tc>
                  <a:txBody>
                    <a:bodyPr/>
                    <a:lstStyle/>
                    <a:p>
                      <a:pPr algn="ctr"/>
                      <a:r>
                        <a:rPr lang="en-US" sz="2400" dirty="0"/>
                        <a:t>Co-Requisite</a:t>
                      </a:r>
                      <a:r>
                        <a:rPr lang="en-US" sz="2400" baseline="0" dirty="0"/>
                        <a:t> Course</a:t>
                      </a:r>
                      <a:endParaRPr lang="en-US" sz="2400" b="1" dirty="0"/>
                    </a:p>
                  </a:txBody>
                  <a:tcPr marL="84533" marR="84533" anchor="ctr"/>
                </a:tc>
                <a:tc>
                  <a:txBody>
                    <a:bodyPr/>
                    <a:lstStyle/>
                    <a:p>
                      <a:pPr algn="ctr"/>
                      <a:r>
                        <a:rPr lang="en-US" sz="2400" dirty="0"/>
                        <a:t>College Level Course</a:t>
                      </a:r>
                      <a:endParaRPr lang="en-US" sz="2400" b="1" dirty="0"/>
                    </a:p>
                  </a:txBody>
                  <a:tcPr marL="84533" marR="84533" anchor="ctr"/>
                </a:tc>
                <a:extLst>
                  <a:ext uri="{0D108BD9-81ED-4DB2-BD59-A6C34878D82A}">
                    <a16:rowId xmlns:a16="http://schemas.microsoft.com/office/drawing/2014/main" xmlns="" val="10000"/>
                  </a:ext>
                </a:extLst>
              </a:tr>
              <a:tr h="822960">
                <a:tc>
                  <a:txBody>
                    <a:bodyPr/>
                    <a:lstStyle/>
                    <a:p>
                      <a:pPr algn="ctr"/>
                      <a:r>
                        <a:rPr lang="en-US" sz="2400" dirty="0"/>
                        <a:t>MATH 0010 (2 </a:t>
                      </a:r>
                      <a:r>
                        <a:rPr lang="en-US" sz="2400" dirty="0" err="1"/>
                        <a:t>hrs</a:t>
                      </a:r>
                      <a:r>
                        <a:rPr lang="en-US" sz="2400" dirty="0"/>
                        <a:t>)</a:t>
                      </a:r>
                    </a:p>
                    <a:p>
                      <a:pPr algn="ctr"/>
                      <a:r>
                        <a:rPr lang="en-US" sz="2000" dirty="0"/>
                        <a:t>Survey</a:t>
                      </a:r>
                      <a:r>
                        <a:rPr lang="en-US" sz="2000" baseline="0" dirty="0"/>
                        <a:t> of Mathematical Principles</a:t>
                      </a:r>
                      <a:endParaRPr lang="en-US" sz="2000" i="1" dirty="0"/>
                    </a:p>
                  </a:txBody>
                  <a:tcPr marL="84533" marR="84533" anchor="ctr"/>
                </a:tc>
                <a:tc>
                  <a:txBody>
                    <a:bodyPr/>
                    <a:lstStyle/>
                    <a:p>
                      <a:pPr algn="ctr"/>
                      <a:r>
                        <a:rPr lang="en-US" sz="2400" dirty="0"/>
                        <a:t>MATH</a:t>
                      </a:r>
                      <a:r>
                        <a:rPr lang="en-US" sz="2400" baseline="0" dirty="0"/>
                        <a:t> 1010 (3 </a:t>
                      </a:r>
                      <a:r>
                        <a:rPr lang="en-US" sz="2400" baseline="0" dirty="0" err="1"/>
                        <a:t>hrs</a:t>
                      </a:r>
                      <a:r>
                        <a:rPr lang="en-US" sz="2400" baseline="0" dirty="0"/>
                        <a:t>)</a:t>
                      </a:r>
                    </a:p>
                    <a:p>
                      <a:pPr algn="ctr"/>
                      <a:r>
                        <a:rPr lang="en-US" sz="2000" baseline="0" dirty="0"/>
                        <a:t>Mathematics for General Studies</a:t>
                      </a:r>
                      <a:endParaRPr lang="en-US" sz="2000" i="1" baseline="0" dirty="0"/>
                    </a:p>
                  </a:txBody>
                  <a:tcPr marL="84533" marR="84533" anchor="ctr"/>
                </a:tc>
                <a:extLst>
                  <a:ext uri="{0D108BD9-81ED-4DB2-BD59-A6C34878D82A}">
                    <a16:rowId xmlns:a16="http://schemas.microsoft.com/office/drawing/2014/main" xmlns="" val="10001"/>
                  </a:ext>
                </a:extLst>
              </a:tr>
              <a:tr h="822960">
                <a:tc>
                  <a:txBody>
                    <a:bodyPr/>
                    <a:lstStyle/>
                    <a:p>
                      <a:pPr algn="ctr"/>
                      <a:r>
                        <a:rPr lang="en-US" sz="2400" dirty="0"/>
                        <a:t>MATH</a:t>
                      </a:r>
                      <a:r>
                        <a:rPr lang="en-US" sz="2400" baseline="0" dirty="0"/>
                        <a:t> 0530 </a:t>
                      </a:r>
                      <a:r>
                        <a:rPr lang="en-US" sz="2400" baseline="0" dirty="0" smtClean="0"/>
                        <a:t>(2 </a:t>
                      </a:r>
                      <a:r>
                        <a:rPr lang="en-US" sz="2400" baseline="0" dirty="0" err="1" smtClean="0"/>
                        <a:t>hrs</a:t>
                      </a:r>
                      <a:r>
                        <a:rPr lang="en-US" sz="2400" baseline="0" dirty="0" smtClean="0"/>
                        <a:t>)</a:t>
                      </a:r>
                      <a:endParaRPr lang="en-US" sz="2400" baseline="0" dirty="0"/>
                    </a:p>
                    <a:p>
                      <a:pPr algn="ctr"/>
                      <a:r>
                        <a:rPr lang="en-US" sz="2000" baseline="0" dirty="0"/>
                        <a:t>Principles of Statistics</a:t>
                      </a:r>
                      <a:endParaRPr lang="en-US" sz="2000" i="1" baseline="0" dirty="0"/>
                    </a:p>
                  </a:txBody>
                  <a:tcPr marL="84533" marR="84533" anchor="ctr"/>
                </a:tc>
                <a:tc>
                  <a:txBody>
                    <a:bodyPr/>
                    <a:lstStyle/>
                    <a:p>
                      <a:pPr algn="ctr"/>
                      <a:r>
                        <a:rPr lang="en-US" sz="2400" dirty="0"/>
                        <a:t>MATH 1530 (3 </a:t>
                      </a:r>
                      <a:r>
                        <a:rPr lang="en-US" sz="2400" dirty="0" err="1"/>
                        <a:t>hrs</a:t>
                      </a:r>
                      <a:r>
                        <a:rPr lang="en-US" sz="2400" dirty="0"/>
                        <a:t>)</a:t>
                      </a:r>
                    </a:p>
                    <a:p>
                      <a:pPr algn="ctr"/>
                      <a:r>
                        <a:rPr lang="en-US" sz="2000" dirty="0"/>
                        <a:t>Introductory </a:t>
                      </a:r>
                      <a:r>
                        <a:rPr lang="en-US" sz="2000" baseline="0" dirty="0"/>
                        <a:t>Statistics</a:t>
                      </a:r>
                      <a:endParaRPr lang="en-US" sz="2000" i="1" dirty="0"/>
                    </a:p>
                  </a:txBody>
                  <a:tcPr marL="84533" marR="84533" anchor="ctr"/>
                </a:tc>
                <a:extLst>
                  <a:ext uri="{0D108BD9-81ED-4DB2-BD59-A6C34878D82A}">
                    <a16:rowId xmlns:a16="http://schemas.microsoft.com/office/drawing/2014/main" xmlns="" val="10002"/>
                  </a:ext>
                </a:extLst>
              </a:tr>
              <a:tr h="822960">
                <a:tc>
                  <a:txBody>
                    <a:bodyPr/>
                    <a:lstStyle/>
                    <a:p>
                      <a:pPr algn="ctr"/>
                      <a:r>
                        <a:rPr lang="en-US" sz="2400" dirty="0"/>
                        <a:t>MATH</a:t>
                      </a:r>
                      <a:r>
                        <a:rPr lang="en-US" sz="2400" baseline="0" dirty="0"/>
                        <a:t> 0030 (2 </a:t>
                      </a:r>
                      <a:r>
                        <a:rPr lang="en-US" sz="2400" baseline="0" dirty="0" err="1"/>
                        <a:t>hrs</a:t>
                      </a:r>
                      <a:r>
                        <a:rPr lang="en-US" sz="2400" baseline="0" dirty="0"/>
                        <a:t>)</a:t>
                      </a:r>
                    </a:p>
                    <a:p>
                      <a:pPr algn="ctr"/>
                      <a:r>
                        <a:rPr lang="en-US" sz="2000" baseline="0" dirty="0"/>
                        <a:t>College Mathematics Principles</a:t>
                      </a:r>
                      <a:endParaRPr lang="en-US" sz="2000" i="1" baseline="0" dirty="0"/>
                    </a:p>
                  </a:txBody>
                  <a:tcPr marL="84533" marR="84533" anchor="ctr"/>
                </a:tc>
                <a:tc>
                  <a:txBody>
                    <a:bodyPr/>
                    <a:lstStyle/>
                    <a:p>
                      <a:pPr algn="ctr"/>
                      <a:r>
                        <a:rPr lang="en-US" sz="2400" dirty="0"/>
                        <a:t>MATH 1030 (3 </a:t>
                      </a:r>
                      <a:r>
                        <a:rPr lang="en-US" sz="2400" dirty="0" err="1"/>
                        <a:t>hrs</a:t>
                      </a:r>
                      <a:r>
                        <a:rPr lang="en-US" sz="2400" dirty="0"/>
                        <a:t>)</a:t>
                      </a:r>
                    </a:p>
                    <a:p>
                      <a:pPr algn="ctr"/>
                      <a:r>
                        <a:rPr lang="en-US" sz="2000" dirty="0"/>
                        <a:t>Introduction to</a:t>
                      </a:r>
                      <a:r>
                        <a:rPr lang="en-US" sz="2000" baseline="0" dirty="0"/>
                        <a:t> College Mathematics</a:t>
                      </a:r>
                      <a:endParaRPr lang="en-US" sz="2000" i="1" dirty="0"/>
                    </a:p>
                  </a:txBody>
                  <a:tcPr marL="84533" marR="84533" anchor="ctr"/>
                </a:tc>
                <a:extLst>
                  <a:ext uri="{0D108BD9-81ED-4DB2-BD59-A6C34878D82A}">
                    <a16:rowId xmlns:a16="http://schemas.microsoft.com/office/drawing/2014/main" xmlns="" val="10003"/>
                  </a:ext>
                </a:extLst>
              </a:tr>
            </a:tbl>
          </a:graphicData>
        </a:graphic>
      </p:graphicFrame>
      <p:sp>
        <p:nvSpPr>
          <p:cNvPr id="3" name="TextBox 2"/>
          <p:cNvSpPr txBox="1"/>
          <p:nvPr/>
        </p:nvSpPr>
        <p:spPr>
          <a:xfrm>
            <a:off x="2456224" y="5596720"/>
            <a:ext cx="7677102" cy="369332"/>
          </a:xfrm>
          <a:prstGeom prst="rect">
            <a:avLst/>
          </a:prstGeom>
          <a:noFill/>
        </p:spPr>
        <p:txBody>
          <a:bodyPr wrap="none" rtlCol="0">
            <a:spAutoFit/>
          </a:bodyPr>
          <a:lstStyle/>
          <a:p>
            <a:r>
              <a:rPr lang="en-US" dirty="0"/>
              <a:t>All three co-requisite courses have a college-level reading requirement.</a:t>
            </a:r>
          </a:p>
        </p:txBody>
      </p:sp>
    </p:spTree>
    <p:extLst>
      <p:ext uri="{BB962C8B-B14F-4D97-AF65-F5344CB8AC3E}">
        <p14:creationId xmlns:p14="http://schemas.microsoft.com/office/powerpoint/2010/main" val="2985306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P spid="5" grpId="0" animBg="1"/>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Education Courses – MATH 0010/1010 and MATH </a:t>
            </a:r>
            <a:r>
              <a:rPr lang="en-US" dirty="0" smtClean="0"/>
              <a:t>0530/1530</a:t>
            </a:r>
            <a:endParaRPr lang="en-US" dirty="0"/>
          </a:p>
        </p:txBody>
      </p:sp>
      <p:sp>
        <p:nvSpPr>
          <p:cNvPr id="3" name="Content Placeholder 2"/>
          <p:cNvSpPr>
            <a:spLocks noGrp="1"/>
          </p:cNvSpPr>
          <p:nvPr>
            <p:ph idx="1"/>
          </p:nvPr>
        </p:nvSpPr>
        <p:spPr>
          <a:xfrm>
            <a:off x="1130270" y="2171768"/>
            <a:ext cx="9603275" cy="3568631"/>
          </a:xfrm>
        </p:spPr>
        <p:txBody>
          <a:bodyPr>
            <a:noAutofit/>
          </a:bodyPr>
          <a:lstStyle/>
          <a:p>
            <a:pPr>
              <a:spcBef>
                <a:spcPts val="1200"/>
              </a:spcBef>
              <a:spcAft>
                <a:spcPts val="1200"/>
              </a:spcAft>
            </a:pPr>
            <a:r>
              <a:rPr lang="en-US" sz="2800" b="1" dirty="0"/>
              <a:t>“Blended populations” </a:t>
            </a:r>
            <a:r>
              <a:rPr lang="en-US" sz="2800" dirty="0"/>
              <a:t>courses:</a:t>
            </a:r>
          </a:p>
          <a:p>
            <a:pPr lvl="1">
              <a:spcBef>
                <a:spcPts val="1200"/>
              </a:spcBef>
              <a:spcAft>
                <a:spcPts val="1200"/>
              </a:spcAft>
            </a:pPr>
            <a:r>
              <a:rPr lang="en-US" sz="2400" dirty="0"/>
              <a:t>Co-requisite students meet with college-level students for the college-level portion of the course (MATH 1010, MATH 1530).</a:t>
            </a:r>
          </a:p>
          <a:p>
            <a:pPr lvl="1">
              <a:spcBef>
                <a:spcPts val="1200"/>
              </a:spcBef>
              <a:spcAft>
                <a:spcPts val="1200"/>
              </a:spcAft>
            </a:pPr>
            <a:r>
              <a:rPr lang="en-US" sz="2400" dirty="0"/>
              <a:t>Fosters learning communities and a </a:t>
            </a:r>
            <a:r>
              <a:rPr lang="en-US" sz="2400" i="1" dirty="0"/>
              <a:t>sense of belonging </a:t>
            </a:r>
            <a:r>
              <a:rPr lang="en-US" sz="2400" dirty="0"/>
              <a:t>among traditionally excluded students.</a:t>
            </a:r>
          </a:p>
        </p:txBody>
      </p:sp>
    </p:spTree>
    <p:extLst>
      <p:ext uri="{BB962C8B-B14F-4D97-AF65-F5344CB8AC3E}">
        <p14:creationId xmlns:p14="http://schemas.microsoft.com/office/powerpoint/2010/main" val="24528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Pre-STEM Course – MATH 0030/1030</a:t>
            </a:r>
          </a:p>
        </p:txBody>
      </p:sp>
      <p:sp>
        <p:nvSpPr>
          <p:cNvPr id="3" name="Content Placeholder 2"/>
          <p:cNvSpPr>
            <a:spLocks noGrp="1"/>
          </p:cNvSpPr>
          <p:nvPr>
            <p:ph idx="1"/>
          </p:nvPr>
        </p:nvSpPr>
        <p:spPr/>
        <p:txBody>
          <a:bodyPr>
            <a:noAutofit/>
          </a:bodyPr>
          <a:lstStyle/>
          <a:p>
            <a:pPr>
              <a:spcBef>
                <a:spcPts val="1200"/>
              </a:spcBef>
              <a:spcAft>
                <a:spcPts val="1200"/>
              </a:spcAft>
            </a:pPr>
            <a:r>
              <a:rPr lang="en-US" sz="2800" b="1" dirty="0"/>
              <a:t>Not a</a:t>
            </a:r>
            <a:r>
              <a:rPr lang="en-US" sz="2800" dirty="0"/>
              <a:t> “blended populations” course:</a:t>
            </a:r>
          </a:p>
          <a:p>
            <a:pPr lvl="1">
              <a:spcBef>
                <a:spcPts val="1200"/>
              </a:spcBef>
              <a:spcAft>
                <a:spcPts val="1200"/>
              </a:spcAft>
            </a:pPr>
            <a:r>
              <a:rPr lang="en-US" sz="2400" dirty="0"/>
              <a:t>Each section of 1030 is either entirely co-requisite students or entirely college-level (19-20 ACT) students</a:t>
            </a:r>
          </a:p>
          <a:p>
            <a:pPr lvl="1">
              <a:spcBef>
                <a:spcPts val="1200"/>
              </a:spcBef>
              <a:spcAft>
                <a:spcPts val="1200"/>
              </a:spcAft>
            </a:pPr>
            <a:r>
              <a:rPr lang="en-US" sz="2400" dirty="0"/>
              <a:t>Sequential nature of intermediate algebra topics did not lend itself as easily to a “just-in-time” approach.</a:t>
            </a:r>
          </a:p>
        </p:txBody>
      </p:sp>
    </p:spTree>
    <p:extLst>
      <p:ext uri="{BB962C8B-B14F-4D97-AF65-F5344CB8AC3E}">
        <p14:creationId xmlns:p14="http://schemas.microsoft.com/office/powerpoint/2010/main" val="3067445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 College algebra is not the default.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729837"/>
              </p:ext>
            </p:extLst>
          </p:nvPr>
        </p:nvGraphicFramePr>
        <p:xfrm>
          <a:off x="1130270" y="2171700"/>
          <a:ext cx="9602818" cy="3812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704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Course Contact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4801230"/>
              </p:ext>
            </p:extLst>
          </p:nvPr>
        </p:nvGraphicFramePr>
        <p:xfrm>
          <a:off x="1130300" y="2171700"/>
          <a:ext cx="9603244" cy="1752600"/>
        </p:xfrm>
        <a:graphic>
          <a:graphicData uri="http://schemas.openxmlformats.org/drawingml/2006/table">
            <a:tbl>
              <a:tblPr firstRow="1" bandRow="1">
                <a:tableStyleId>{93296810-A885-4BE3-A3E7-6D5BEEA58F35}</a:tableStyleId>
              </a:tblPr>
              <a:tblGrid>
                <a:gridCol w="2400811">
                  <a:extLst>
                    <a:ext uri="{9D8B030D-6E8A-4147-A177-3AD203B41FA5}">
                      <a16:colId xmlns:a16="http://schemas.microsoft.com/office/drawing/2014/main" xmlns="" val="2335767487"/>
                    </a:ext>
                  </a:extLst>
                </a:gridCol>
                <a:gridCol w="2400811">
                  <a:extLst>
                    <a:ext uri="{9D8B030D-6E8A-4147-A177-3AD203B41FA5}">
                      <a16:colId xmlns:a16="http://schemas.microsoft.com/office/drawing/2014/main" xmlns="" val="1537470391"/>
                    </a:ext>
                  </a:extLst>
                </a:gridCol>
                <a:gridCol w="2400811">
                  <a:extLst>
                    <a:ext uri="{9D8B030D-6E8A-4147-A177-3AD203B41FA5}">
                      <a16:colId xmlns:a16="http://schemas.microsoft.com/office/drawing/2014/main" xmlns="" val="3570087752"/>
                    </a:ext>
                  </a:extLst>
                </a:gridCol>
                <a:gridCol w="2400811">
                  <a:extLst>
                    <a:ext uri="{9D8B030D-6E8A-4147-A177-3AD203B41FA5}">
                      <a16:colId xmlns:a16="http://schemas.microsoft.com/office/drawing/2014/main" xmlns="" val="810256553"/>
                    </a:ext>
                  </a:extLst>
                </a:gridCol>
              </a:tblGrid>
              <a:tr h="370840">
                <a:tc>
                  <a:txBody>
                    <a:bodyPr/>
                    <a:lstStyle/>
                    <a:p>
                      <a:endParaRPr lang="en-US" dirty="0"/>
                    </a:p>
                  </a:txBody>
                  <a:tcPr/>
                </a:tc>
                <a:tc>
                  <a:txBody>
                    <a:bodyPr/>
                    <a:lstStyle/>
                    <a:p>
                      <a:r>
                        <a:rPr lang="en-US" dirty="0" smtClean="0"/>
                        <a:t>Face-to-Face</a:t>
                      </a:r>
                    </a:p>
                    <a:p>
                      <a:r>
                        <a:rPr lang="en-US" dirty="0" smtClean="0"/>
                        <a:t>College-level</a:t>
                      </a:r>
                      <a:endParaRPr lang="en-US" dirty="0"/>
                    </a:p>
                  </a:txBody>
                  <a:tcPr/>
                </a:tc>
                <a:tc>
                  <a:txBody>
                    <a:bodyPr/>
                    <a:lstStyle/>
                    <a:p>
                      <a:r>
                        <a:rPr lang="en-US" dirty="0" smtClean="0"/>
                        <a:t>Face-to-Face</a:t>
                      </a:r>
                    </a:p>
                    <a:p>
                      <a:r>
                        <a:rPr lang="en-US" dirty="0" smtClean="0"/>
                        <a:t>Co-Requisite</a:t>
                      </a:r>
                      <a:endParaRPr lang="en-US" dirty="0"/>
                    </a:p>
                  </a:txBody>
                  <a:tcPr/>
                </a:tc>
                <a:tc>
                  <a:txBody>
                    <a:bodyPr/>
                    <a:lstStyle/>
                    <a:p>
                      <a:r>
                        <a:rPr lang="en-US" dirty="0" smtClean="0"/>
                        <a:t>Mandatory</a:t>
                      </a:r>
                      <a:r>
                        <a:rPr lang="en-US" baseline="0" dirty="0" smtClean="0"/>
                        <a:t> Lab Hours*</a:t>
                      </a:r>
                      <a:endParaRPr lang="en-US" dirty="0"/>
                    </a:p>
                  </a:txBody>
                  <a:tcPr/>
                </a:tc>
                <a:extLst>
                  <a:ext uri="{0D108BD9-81ED-4DB2-BD59-A6C34878D82A}">
                    <a16:rowId xmlns:a16="http://schemas.microsoft.com/office/drawing/2014/main" xmlns="" val="4036492907"/>
                  </a:ext>
                </a:extLst>
              </a:tr>
              <a:tr h="370840">
                <a:tc>
                  <a:txBody>
                    <a:bodyPr/>
                    <a:lstStyle/>
                    <a:p>
                      <a:r>
                        <a:rPr lang="en-US" dirty="0" smtClean="0"/>
                        <a:t>MATH 0030/1030</a:t>
                      </a:r>
                      <a:endParaRPr lang="en-US" dirty="0"/>
                    </a:p>
                  </a:txBody>
                  <a:tcPr/>
                </a:tc>
                <a:tc gridSpan="2">
                  <a:txBody>
                    <a:bodyPr/>
                    <a:lstStyle/>
                    <a:p>
                      <a:pPr algn="ctr"/>
                      <a:r>
                        <a:rPr lang="en-US" dirty="0" smtClean="0"/>
                        <a:t>5</a:t>
                      </a:r>
                      <a:r>
                        <a:rPr lang="en-US" baseline="0" dirty="0" smtClean="0"/>
                        <a:t> hours</a:t>
                      </a:r>
                      <a:endParaRPr lang="en-US" dirty="0"/>
                    </a:p>
                  </a:txBody>
                  <a:tcPr anchor="ctr"/>
                </a:tc>
                <a:tc hMerge="1">
                  <a:txBody>
                    <a:bodyPr/>
                    <a:lstStyle/>
                    <a:p>
                      <a:endParaRPr lang="en-US" dirty="0"/>
                    </a:p>
                  </a:txBody>
                  <a:tcPr/>
                </a:tc>
                <a:tc rowSpan="3">
                  <a:txBody>
                    <a:bodyPr/>
                    <a:lstStyle/>
                    <a:p>
                      <a:pPr algn="ctr"/>
                      <a:r>
                        <a:rPr lang="en-US" dirty="0" smtClean="0"/>
                        <a:t>2 hours</a:t>
                      </a:r>
                    </a:p>
                  </a:txBody>
                  <a:tcPr anchor="ctr"/>
                </a:tc>
                <a:extLst>
                  <a:ext uri="{0D108BD9-81ED-4DB2-BD59-A6C34878D82A}">
                    <a16:rowId xmlns:a16="http://schemas.microsoft.com/office/drawing/2014/main" xmlns="" val="3260266549"/>
                  </a:ext>
                </a:extLst>
              </a:tr>
              <a:tr h="370840">
                <a:tc>
                  <a:txBody>
                    <a:bodyPr/>
                    <a:lstStyle/>
                    <a:p>
                      <a:r>
                        <a:rPr lang="en-US" dirty="0" smtClean="0"/>
                        <a:t>MATH 0010/1010</a:t>
                      </a:r>
                      <a:endParaRPr lang="en-US" dirty="0"/>
                    </a:p>
                  </a:txBody>
                  <a:tcPr/>
                </a:tc>
                <a:tc>
                  <a:txBody>
                    <a:bodyPr/>
                    <a:lstStyle/>
                    <a:p>
                      <a:pPr algn="ctr"/>
                      <a:r>
                        <a:rPr lang="en-US" dirty="0" smtClean="0"/>
                        <a:t>3 hours</a:t>
                      </a:r>
                      <a:endParaRPr lang="en-US" dirty="0"/>
                    </a:p>
                  </a:txBody>
                  <a:tcPr/>
                </a:tc>
                <a:tc>
                  <a:txBody>
                    <a:bodyPr/>
                    <a:lstStyle/>
                    <a:p>
                      <a:pPr algn="ctr"/>
                      <a:r>
                        <a:rPr lang="en-US" dirty="0" smtClean="0"/>
                        <a:t>2 hours</a:t>
                      </a:r>
                      <a:endParaRPr lang="en-US" dirty="0"/>
                    </a:p>
                  </a:txBody>
                  <a:tcPr/>
                </a:tc>
                <a:tc vMerge="1">
                  <a:txBody>
                    <a:bodyPr/>
                    <a:lstStyle/>
                    <a:p>
                      <a:endParaRPr lang="en-US" dirty="0" smtClean="0"/>
                    </a:p>
                  </a:txBody>
                  <a:tcPr/>
                </a:tc>
                <a:extLst>
                  <a:ext uri="{0D108BD9-81ED-4DB2-BD59-A6C34878D82A}">
                    <a16:rowId xmlns:a16="http://schemas.microsoft.com/office/drawing/2014/main" xmlns="" val="1970729315"/>
                  </a:ext>
                </a:extLst>
              </a:tr>
              <a:tr h="370840">
                <a:tc>
                  <a:txBody>
                    <a:bodyPr/>
                    <a:lstStyle/>
                    <a:p>
                      <a:r>
                        <a:rPr lang="en-US" dirty="0" smtClean="0"/>
                        <a:t>MATH 0530/1530</a:t>
                      </a:r>
                      <a:endParaRPr lang="en-US" dirty="0"/>
                    </a:p>
                  </a:txBody>
                  <a:tcPr/>
                </a:tc>
                <a:tc>
                  <a:txBody>
                    <a:bodyPr/>
                    <a:lstStyle/>
                    <a:p>
                      <a:pPr algn="ctr"/>
                      <a:r>
                        <a:rPr lang="en-US" dirty="0" smtClean="0"/>
                        <a:t>4 hours</a:t>
                      </a:r>
                      <a:endParaRPr lang="en-US" dirty="0"/>
                    </a:p>
                  </a:txBody>
                  <a:tcPr/>
                </a:tc>
                <a:tc>
                  <a:txBody>
                    <a:bodyPr/>
                    <a:lstStyle/>
                    <a:p>
                      <a:pPr algn="ctr"/>
                      <a:r>
                        <a:rPr lang="en-US" dirty="0" smtClean="0"/>
                        <a:t>1 hour</a:t>
                      </a:r>
                      <a:endParaRPr lang="en-US" dirty="0"/>
                    </a:p>
                  </a:txBody>
                  <a:tcPr/>
                </a:tc>
                <a:tc vMerge="1">
                  <a:txBody>
                    <a:bodyPr/>
                    <a:lstStyle/>
                    <a:p>
                      <a:endParaRPr lang="en-US" dirty="0" smtClean="0"/>
                    </a:p>
                  </a:txBody>
                  <a:tcPr/>
                </a:tc>
                <a:extLst>
                  <a:ext uri="{0D108BD9-81ED-4DB2-BD59-A6C34878D82A}">
                    <a16:rowId xmlns:a16="http://schemas.microsoft.com/office/drawing/2014/main" xmlns="" val="551505384"/>
                  </a:ext>
                </a:extLst>
              </a:tr>
            </a:tbl>
          </a:graphicData>
        </a:graphic>
      </p:graphicFrame>
      <p:sp>
        <p:nvSpPr>
          <p:cNvPr id="5" name="TextBox 4"/>
          <p:cNvSpPr txBox="1"/>
          <p:nvPr/>
        </p:nvSpPr>
        <p:spPr>
          <a:xfrm>
            <a:off x="1610919" y="4093441"/>
            <a:ext cx="8641976" cy="646331"/>
          </a:xfrm>
          <a:prstGeom prst="rect">
            <a:avLst/>
          </a:prstGeom>
          <a:noFill/>
        </p:spPr>
        <p:txBody>
          <a:bodyPr wrap="square" rtlCol="0">
            <a:spAutoFit/>
          </a:bodyPr>
          <a:lstStyle/>
          <a:p>
            <a:r>
              <a:rPr lang="en-US" dirty="0" smtClean="0"/>
              <a:t>*Lab hours are completed in the Academic Support Center and tracked via scanning of the student ID card.</a:t>
            </a:r>
            <a:endParaRPr lang="en-US" dirty="0"/>
          </a:p>
        </p:txBody>
      </p:sp>
    </p:spTree>
    <p:extLst>
      <p:ext uri="{BB962C8B-B14F-4D97-AF65-F5344CB8AC3E}">
        <p14:creationId xmlns:p14="http://schemas.microsoft.com/office/powerpoint/2010/main" val="2164060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179622"/>
              </p:ext>
            </p:extLst>
          </p:nvPr>
        </p:nvGraphicFramePr>
        <p:xfrm>
          <a:off x="1130300" y="2171700"/>
          <a:ext cx="9602788" cy="329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302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Instructional Staffing</a:t>
            </a:r>
            <a:endParaRPr lang="en-US" dirty="0"/>
          </a:p>
        </p:txBody>
      </p:sp>
      <p:sp>
        <p:nvSpPr>
          <p:cNvPr id="3" name="Content Placeholder 2"/>
          <p:cNvSpPr>
            <a:spLocks noGrp="1"/>
          </p:cNvSpPr>
          <p:nvPr>
            <p:ph idx="1"/>
          </p:nvPr>
        </p:nvSpPr>
        <p:spPr/>
        <p:txBody>
          <a:bodyPr/>
          <a:lstStyle/>
          <a:p>
            <a:r>
              <a:rPr lang="en-US" dirty="0" smtClean="0"/>
              <a:t>The same instructor teaches both the co-requisite and college-level courses</a:t>
            </a:r>
          </a:p>
          <a:p>
            <a:r>
              <a:rPr lang="en-US" dirty="0" smtClean="0"/>
              <a:t>Both full-time and adjunct faculty teach co-requisite sections</a:t>
            </a:r>
          </a:p>
          <a:p>
            <a:r>
              <a:rPr lang="en-US" dirty="0" smtClean="0"/>
              <a:t>Faculty load hour calculation:</a:t>
            </a:r>
          </a:p>
          <a:p>
            <a:pPr lvl="1"/>
            <a:r>
              <a:rPr lang="en-US" dirty="0" smtClean="0"/>
              <a:t>(contact hours + credit hours)/2 = 5 load hours for faculty</a:t>
            </a:r>
            <a:endParaRPr lang="en-US" dirty="0"/>
          </a:p>
        </p:txBody>
      </p:sp>
    </p:spTree>
    <p:extLst>
      <p:ext uri="{BB962C8B-B14F-4D97-AF65-F5344CB8AC3E}">
        <p14:creationId xmlns:p14="http://schemas.microsoft.com/office/powerpoint/2010/main" val="563765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Completion</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631838708"/>
              </p:ext>
            </p:extLst>
          </p:nvPr>
        </p:nvGraphicFramePr>
        <p:xfrm>
          <a:off x="1606411" y="2056765"/>
          <a:ext cx="9376728" cy="3490595"/>
        </p:xfrm>
        <a:graphic>
          <a:graphicData uri="http://schemas.openxmlformats.org/drawingml/2006/table">
            <a:tbl>
              <a:tblPr firstRow="1" bandRow="1">
                <a:tableStyleId>{D27102A9-8310-4765-A935-A1911B00CA55}</a:tableStyleId>
              </a:tblPr>
              <a:tblGrid>
                <a:gridCol w="3125576">
                  <a:extLst>
                    <a:ext uri="{9D8B030D-6E8A-4147-A177-3AD203B41FA5}">
                      <a16:colId xmlns:a16="http://schemas.microsoft.com/office/drawing/2014/main" xmlns="" val="2871450983"/>
                    </a:ext>
                  </a:extLst>
                </a:gridCol>
                <a:gridCol w="3125576">
                  <a:extLst>
                    <a:ext uri="{9D8B030D-6E8A-4147-A177-3AD203B41FA5}">
                      <a16:colId xmlns:a16="http://schemas.microsoft.com/office/drawing/2014/main" xmlns="" val="2450420509"/>
                    </a:ext>
                  </a:extLst>
                </a:gridCol>
                <a:gridCol w="3125576">
                  <a:extLst>
                    <a:ext uri="{9D8B030D-6E8A-4147-A177-3AD203B41FA5}">
                      <a16:colId xmlns:a16="http://schemas.microsoft.com/office/drawing/2014/main" xmlns="" val="3497950015"/>
                    </a:ext>
                  </a:extLst>
                </a:gridCol>
              </a:tblGrid>
              <a:tr h="624471">
                <a:tc>
                  <a:txBody>
                    <a:bodyPr/>
                    <a:lstStyle/>
                    <a:p>
                      <a:endParaRPr lang="en-US" dirty="0"/>
                    </a:p>
                  </a:txBody>
                  <a:tcPr marL="169773" marR="169773"/>
                </a:tc>
                <a:tc>
                  <a:txBody>
                    <a:bodyPr/>
                    <a:lstStyle/>
                    <a:p>
                      <a:r>
                        <a:rPr lang="en-US" dirty="0"/>
                        <a:t>Pass Co-Requisite course</a:t>
                      </a:r>
                      <a:endParaRPr lang="en-US" b="1" dirty="0"/>
                    </a:p>
                  </a:txBody>
                  <a:tcPr marL="169773" marR="169773"/>
                </a:tc>
                <a:tc>
                  <a:txBody>
                    <a:bodyPr/>
                    <a:lstStyle/>
                    <a:p>
                      <a:r>
                        <a:rPr lang="en-US" dirty="0"/>
                        <a:t>Fail Co-Requisite course</a:t>
                      </a:r>
                      <a:endParaRPr lang="en-US" b="1" dirty="0"/>
                    </a:p>
                  </a:txBody>
                  <a:tcPr marL="169773" marR="169773"/>
                </a:tc>
                <a:extLst>
                  <a:ext uri="{0D108BD9-81ED-4DB2-BD59-A6C34878D82A}">
                    <a16:rowId xmlns:a16="http://schemas.microsoft.com/office/drawing/2014/main" xmlns="" val="2769755364"/>
                  </a:ext>
                </a:extLst>
              </a:tr>
              <a:tr h="1352811">
                <a:tc>
                  <a:txBody>
                    <a:bodyPr/>
                    <a:lstStyle/>
                    <a:p>
                      <a:r>
                        <a:rPr lang="en-US" dirty="0"/>
                        <a:t>Pass College-level course</a:t>
                      </a:r>
                      <a:endParaRPr lang="en-US" b="1" dirty="0"/>
                    </a:p>
                  </a:txBody>
                  <a:tcPr marL="169773" marR="169773"/>
                </a:tc>
                <a:tc>
                  <a:txBody>
                    <a:bodyPr/>
                    <a:lstStyle/>
                    <a:p>
                      <a:r>
                        <a:rPr lang="en-US" sz="1600" dirty="0"/>
                        <a:t>Student receives</a:t>
                      </a:r>
                      <a:r>
                        <a:rPr lang="en-US" sz="1600" baseline="0" dirty="0"/>
                        <a:t> passing grades and credit for both courses.  Competencies are marked as “completed”</a:t>
                      </a:r>
                      <a:endParaRPr lang="en-US" sz="1600" dirty="0"/>
                    </a:p>
                  </a:txBody>
                  <a:tcPr marL="169773" marR="169773"/>
                </a:tc>
                <a:tc>
                  <a:txBody>
                    <a:bodyPr/>
                    <a:lstStyle/>
                    <a:p>
                      <a:r>
                        <a:rPr lang="en-US" sz="1600" dirty="0"/>
                        <a:t>Student receives</a:t>
                      </a:r>
                      <a:r>
                        <a:rPr lang="en-US" sz="1600" baseline="0" dirty="0"/>
                        <a:t> failing grade for corequisite; passing grade for college-level.  Competencies are marked as “satisfied”</a:t>
                      </a:r>
                      <a:endParaRPr lang="en-US" sz="1600" dirty="0"/>
                    </a:p>
                  </a:txBody>
                  <a:tcPr marL="169773" marR="169773"/>
                </a:tc>
                <a:extLst>
                  <a:ext uri="{0D108BD9-81ED-4DB2-BD59-A6C34878D82A}">
                    <a16:rowId xmlns:a16="http://schemas.microsoft.com/office/drawing/2014/main" xmlns="" val="1407498284"/>
                  </a:ext>
                </a:extLst>
              </a:tr>
              <a:tr h="1513313">
                <a:tc>
                  <a:txBody>
                    <a:bodyPr/>
                    <a:lstStyle/>
                    <a:p>
                      <a:r>
                        <a:rPr lang="en-US" dirty="0"/>
                        <a:t>Fail College-level course</a:t>
                      </a:r>
                      <a:endParaRPr lang="en-US" b="1" dirty="0"/>
                    </a:p>
                  </a:txBody>
                  <a:tcPr marL="169773" marR="169773"/>
                </a:tc>
                <a:tc>
                  <a:txBody>
                    <a:bodyPr/>
                    <a:lstStyle/>
                    <a:p>
                      <a:r>
                        <a:rPr lang="en-US" sz="1600" dirty="0"/>
                        <a:t>Student may re-enroll in the college-level course, without the corequisite course.</a:t>
                      </a:r>
                      <a:r>
                        <a:rPr lang="en-US" sz="1600" baseline="0" dirty="0"/>
                        <a:t>  Competencies are marked as “completed”</a:t>
                      </a:r>
                      <a:endParaRPr lang="en-US" sz="1600" dirty="0"/>
                    </a:p>
                  </a:txBody>
                  <a:tcPr marL="169773" marR="169773"/>
                </a:tc>
                <a:tc>
                  <a:txBody>
                    <a:bodyPr/>
                    <a:lstStyle/>
                    <a:p>
                      <a:r>
                        <a:rPr lang="en-US" sz="1600" dirty="0"/>
                        <a:t>Student must re-enroll</a:t>
                      </a:r>
                      <a:r>
                        <a:rPr lang="en-US" sz="1600" baseline="0" dirty="0"/>
                        <a:t> in a corequisite-paired course.</a:t>
                      </a:r>
                      <a:endParaRPr lang="en-US" sz="1600" dirty="0"/>
                    </a:p>
                  </a:txBody>
                  <a:tcPr marL="169773" marR="169773"/>
                </a:tc>
                <a:extLst>
                  <a:ext uri="{0D108BD9-81ED-4DB2-BD59-A6C34878D82A}">
                    <a16:rowId xmlns:a16="http://schemas.microsoft.com/office/drawing/2014/main" xmlns="" val="263516403"/>
                  </a:ext>
                </a:extLst>
              </a:tr>
            </a:tbl>
          </a:graphicData>
        </a:graphic>
      </p:graphicFrame>
    </p:spTree>
    <p:extLst>
      <p:ext uri="{BB962C8B-B14F-4D97-AF65-F5344CB8AC3E}">
        <p14:creationId xmlns:p14="http://schemas.microsoft.com/office/powerpoint/2010/main" val="2556398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Co-Requisite Curriculum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4054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TBR Mathematics Learning Support Curriculum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5738007"/>
              </p:ext>
            </p:extLst>
          </p:nvPr>
        </p:nvGraphicFramePr>
        <p:xfrm>
          <a:off x="1615083" y="2124075"/>
          <a:ext cx="8961834"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3187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Curriculum Competency Points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1498775"/>
              </p:ext>
            </p:extLst>
          </p:nvPr>
        </p:nvGraphicFramePr>
        <p:xfrm>
          <a:off x="1130300" y="2171700"/>
          <a:ext cx="9602788" cy="329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441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PSCC Co-Requisite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216922"/>
              </p:ext>
            </p:extLst>
          </p:nvPr>
        </p:nvGraphicFramePr>
        <p:xfrm>
          <a:off x="4722813" y="952500"/>
          <a:ext cx="6013450" cy="4505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28767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Competencies in Context</a:t>
            </a:r>
          </a:p>
        </p:txBody>
      </p:sp>
      <p:sp>
        <p:nvSpPr>
          <p:cNvPr id="3" name="Content Placeholder 2"/>
          <p:cNvSpPr>
            <a:spLocks noGrp="1"/>
          </p:cNvSpPr>
          <p:nvPr>
            <p:ph idx="1"/>
          </p:nvPr>
        </p:nvSpPr>
        <p:spPr>
          <a:xfrm>
            <a:off x="1130270" y="2171769"/>
            <a:ext cx="9603275" cy="3529784"/>
          </a:xfrm>
        </p:spPr>
        <p:txBody>
          <a:bodyPr anchor="t">
            <a:normAutofit fontScale="85000" lnSpcReduction="20000"/>
          </a:bodyPr>
          <a:lstStyle/>
          <a:p>
            <a:r>
              <a:rPr lang="en-US" sz="2800" dirty="0" smtClean="0"/>
              <a:t>Co-requisite coursework is mainly delivered using an online software program tied to the college-level course textbook.</a:t>
            </a:r>
          </a:p>
          <a:p>
            <a:pPr lvl="1"/>
            <a:r>
              <a:rPr lang="en-US" sz="2600" dirty="0" smtClean="0"/>
              <a:t>Instructors on the co-requisite committees wrote and developed the majority of assignments online</a:t>
            </a:r>
          </a:p>
          <a:p>
            <a:pPr lvl="1"/>
            <a:r>
              <a:rPr lang="en-US" sz="2600" dirty="0" smtClean="0"/>
              <a:t>Each </a:t>
            </a:r>
            <a:r>
              <a:rPr lang="en-US" sz="2600" dirty="0"/>
              <a:t>co-requisite assignment question is written to assess the underlying developmental skill, while being framed using vocabulary from the college-level </a:t>
            </a:r>
            <a:r>
              <a:rPr lang="en-US" sz="2600" dirty="0" smtClean="0"/>
              <a:t>course</a:t>
            </a:r>
            <a:endParaRPr lang="en-US" sz="2600" dirty="0"/>
          </a:p>
          <a:p>
            <a:r>
              <a:rPr lang="en-US" sz="2800" dirty="0"/>
              <a:t>This creates a “seamless” feel for students, as all learning objectives are in support of the college-level course</a:t>
            </a:r>
          </a:p>
        </p:txBody>
      </p:sp>
    </p:spTree>
    <p:extLst>
      <p:ext uri="{BB962C8B-B14F-4D97-AF65-F5344CB8AC3E}">
        <p14:creationId xmlns:p14="http://schemas.microsoft.com/office/powerpoint/2010/main" val="2695890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Our curriculum team mapped competency points to student learning outcomes in the college-level course.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298625"/>
              </p:ext>
            </p:extLst>
          </p:nvPr>
        </p:nvGraphicFramePr>
        <p:xfrm>
          <a:off x="1130270" y="2446020"/>
          <a:ext cx="9602788" cy="329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108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Customized Support Text</a:t>
            </a:r>
            <a:endParaRPr lang="en-US" dirty="0"/>
          </a:p>
        </p:txBody>
      </p:sp>
      <p:sp>
        <p:nvSpPr>
          <p:cNvPr id="6" name="Content Placeholder 5"/>
          <p:cNvSpPr>
            <a:spLocks noGrp="1"/>
          </p:cNvSpPr>
          <p:nvPr>
            <p:ph idx="1"/>
          </p:nvPr>
        </p:nvSpPr>
        <p:spPr/>
        <p:txBody>
          <a:bodyPr/>
          <a:lstStyle/>
          <a:p>
            <a:r>
              <a:rPr lang="en-US" dirty="0" smtClean="0"/>
              <a:t>However, publishers did not provide texts that supported competencies in context for the co-requisite course</a:t>
            </a:r>
          </a:p>
          <a:p>
            <a:pPr lvl="1"/>
            <a:r>
              <a:rPr lang="en-US" dirty="0" smtClean="0"/>
              <a:t>We wanted to avoid “pancaking” two disparate texts </a:t>
            </a:r>
          </a:p>
          <a:p>
            <a:r>
              <a:rPr lang="en-US" dirty="0" smtClean="0"/>
              <a:t>Co-requisite committees wrote support texts for the two general education co-requisite courses, MATH 0530 and MATH 0010.</a:t>
            </a:r>
          </a:p>
          <a:p>
            <a:pPr lvl="1"/>
            <a:r>
              <a:rPr lang="en-US" dirty="0" smtClean="0"/>
              <a:t>Provided instructional content as well as examples and practice exercises</a:t>
            </a:r>
            <a:endParaRPr lang="en-US" dirty="0"/>
          </a:p>
        </p:txBody>
      </p:sp>
    </p:spTree>
    <p:extLst>
      <p:ext uri="{BB962C8B-B14F-4D97-AF65-F5344CB8AC3E}">
        <p14:creationId xmlns:p14="http://schemas.microsoft.com/office/powerpoint/2010/main" val="3471005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Competencies in context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813" y="1511720"/>
            <a:ext cx="6013450" cy="3386885"/>
          </a:xfrm>
        </p:spPr>
      </p:pic>
      <p:sp>
        <p:nvSpPr>
          <p:cNvPr id="6" name="Text Placeholder 5"/>
          <p:cNvSpPr>
            <a:spLocks noGrp="1"/>
          </p:cNvSpPr>
          <p:nvPr>
            <p:ph type="body" sz="half" idx="2"/>
          </p:nvPr>
        </p:nvSpPr>
        <p:spPr/>
        <p:txBody>
          <a:bodyPr/>
          <a:lstStyle/>
          <a:p>
            <a:r>
              <a:rPr lang="en-US" i="1" dirty="0"/>
              <a:t>Area and perimeter of rectangles, triangles, and circles and probability</a:t>
            </a:r>
          </a:p>
        </p:txBody>
      </p:sp>
    </p:spTree>
    <p:extLst>
      <p:ext uri="{BB962C8B-B14F-4D97-AF65-F5344CB8AC3E}">
        <p14:creationId xmlns:p14="http://schemas.microsoft.com/office/powerpoint/2010/main" val="2577780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Developmental Education in Tennessee</a:t>
            </a:r>
          </a:p>
        </p:txBody>
      </p:sp>
      <p:sp>
        <p:nvSpPr>
          <p:cNvPr id="3" name="Text Placeholder 2"/>
          <p:cNvSpPr>
            <a:spLocks noGrp="1"/>
          </p:cNvSpPr>
          <p:nvPr>
            <p:ph type="body" idx="1"/>
          </p:nvPr>
        </p:nvSpPr>
        <p:spPr/>
        <p:txBody>
          <a:bodyPr/>
          <a:lstStyle/>
          <a:p>
            <a:r>
              <a:rPr lang="en-US" dirty="0"/>
              <a:t>A Brief History</a:t>
            </a:r>
          </a:p>
        </p:txBody>
      </p:sp>
    </p:spTree>
    <p:extLst>
      <p:ext uri="{BB962C8B-B14F-4D97-AF65-F5344CB8AC3E}">
        <p14:creationId xmlns:p14="http://schemas.microsoft.com/office/powerpoint/2010/main" val="549884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lstStyle/>
          <a:p>
            <a:r>
              <a:rPr lang="en-US" dirty="0"/>
              <a:t>Competencies in context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813" y="1428285"/>
            <a:ext cx="6013450" cy="3553755"/>
          </a:xfrm>
        </p:spPr>
      </p:pic>
      <p:sp>
        <p:nvSpPr>
          <p:cNvPr id="4" name="Text Placeholder 3"/>
          <p:cNvSpPr>
            <a:spLocks noGrp="1"/>
          </p:cNvSpPr>
          <p:nvPr>
            <p:ph type="body" sz="half" idx="2"/>
          </p:nvPr>
        </p:nvSpPr>
        <p:spPr/>
        <p:txBody>
          <a:bodyPr/>
          <a:lstStyle/>
          <a:p>
            <a:r>
              <a:rPr lang="en-US" i="1" dirty="0"/>
              <a:t>Writing inequality and probability statements</a:t>
            </a:r>
          </a:p>
        </p:txBody>
      </p:sp>
    </p:spTree>
    <p:extLst>
      <p:ext uri="{BB962C8B-B14F-4D97-AF65-F5344CB8AC3E}">
        <p14:creationId xmlns:p14="http://schemas.microsoft.com/office/powerpoint/2010/main" val="1171428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Competencies in Context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22813" y="1036498"/>
            <a:ext cx="6013450" cy="4337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half" idx="2"/>
          </p:nvPr>
        </p:nvSpPr>
        <p:spPr/>
        <p:txBody>
          <a:bodyPr/>
          <a:lstStyle/>
          <a:p>
            <a:r>
              <a:rPr lang="en-US" i="1" dirty="0" smtClean="0"/>
              <a:t>Order of operations in financial formulas</a:t>
            </a:r>
            <a:endParaRPr lang="en-US" i="1" dirty="0"/>
          </a:p>
        </p:txBody>
      </p:sp>
    </p:spTree>
    <p:extLst>
      <p:ext uri="{BB962C8B-B14F-4D97-AF65-F5344CB8AC3E}">
        <p14:creationId xmlns:p14="http://schemas.microsoft.com/office/powerpoint/2010/main" val="4020249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Project-Based Learning</a:t>
            </a:r>
            <a:endParaRPr lang="en-US" dirty="0"/>
          </a:p>
        </p:txBody>
      </p:sp>
      <p:sp>
        <p:nvSpPr>
          <p:cNvPr id="3" name="Content Placeholder 2"/>
          <p:cNvSpPr>
            <a:spLocks noGrp="1"/>
          </p:cNvSpPr>
          <p:nvPr>
            <p:ph idx="1"/>
          </p:nvPr>
        </p:nvSpPr>
        <p:spPr>
          <a:xfrm>
            <a:off x="4723334" y="952578"/>
            <a:ext cx="6012470" cy="5107563"/>
          </a:xfrm>
        </p:spPr>
        <p:txBody>
          <a:bodyPr>
            <a:normAutofit/>
          </a:bodyPr>
          <a:lstStyle/>
          <a:p>
            <a:r>
              <a:rPr lang="en-US" dirty="0" smtClean="0"/>
              <a:t>Used to assess the fifth competency point of making mathematical connections</a:t>
            </a:r>
          </a:p>
          <a:p>
            <a:r>
              <a:rPr lang="en-US" dirty="0" smtClean="0"/>
              <a:t>Semester-long, thematic experiences in both general education math courses</a:t>
            </a:r>
          </a:p>
          <a:p>
            <a:pPr marL="285750" indent="-285750"/>
            <a:r>
              <a:rPr lang="en-US" dirty="0" smtClean="0"/>
              <a:t>MATH 1010 Project </a:t>
            </a:r>
            <a:r>
              <a:rPr lang="en-US" dirty="0"/>
              <a:t>areas include:</a:t>
            </a:r>
          </a:p>
          <a:p>
            <a:pPr marL="742950" lvl="1" indent="-285750"/>
            <a:r>
              <a:rPr lang="en-US" dirty="0"/>
              <a:t>Logic</a:t>
            </a:r>
          </a:p>
          <a:p>
            <a:pPr marL="742950" lvl="1" indent="-285750"/>
            <a:r>
              <a:rPr lang="en-US" dirty="0"/>
              <a:t>Personal Finance</a:t>
            </a:r>
          </a:p>
          <a:p>
            <a:pPr marL="742950" lvl="1" indent="-285750"/>
            <a:r>
              <a:rPr lang="en-US" dirty="0"/>
              <a:t>Probability and Statistics</a:t>
            </a:r>
          </a:p>
          <a:p>
            <a:pPr marL="742950" lvl="1" indent="-285750"/>
            <a:r>
              <a:rPr lang="en-US" dirty="0"/>
              <a:t>Algebraic Modeling and </a:t>
            </a:r>
            <a:r>
              <a:rPr lang="en-US" dirty="0" smtClean="0"/>
              <a:t>Geometry</a:t>
            </a:r>
          </a:p>
          <a:p>
            <a:pPr marL="285750" indent="-285750"/>
            <a:r>
              <a:rPr lang="en-US" dirty="0" smtClean="0"/>
              <a:t>MATH 1530 Projects work with LARGE datasets and require the use of technology for analysis</a:t>
            </a:r>
            <a:endParaRPr lang="en-US" dirty="0"/>
          </a:p>
        </p:txBody>
      </p:sp>
      <p:sp>
        <p:nvSpPr>
          <p:cNvPr id="4" name="Text Placeholder 3"/>
          <p:cNvSpPr>
            <a:spLocks noGrp="1"/>
          </p:cNvSpPr>
          <p:nvPr>
            <p:ph type="body" sz="half" idx="2"/>
          </p:nvPr>
        </p:nvSpPr>
        <p:spPr/>
        <p:txBody>
          <a:bodyPr/>
          <a:lstStyle/>
          <a:p>
            <a:r>
              <a:rPr lang="en-US" dirty="0" smtClean="0"/>
              <a:t>Fostering critical thinking in general education mathematics courses</a:t>
            </a:r>
            <a:endParaRPr lang="en-US" dirty="0"/>
          </a:p>
        </p:txBody>
      </p:sp>
    </p:spTree>
    <p:extLst>
      <p:ext uri="{BB962C8B-B14F-4D97-AF65-F5344CB8AC3E}">
        <p14:creationId xmlns:p14="http://schemas.microsoft.com/office/powerpoint/2010/main" val="1078215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Consumer Math: Home Sweet Home</a:t>
            </a:r>
            <a:r>
              <a:rPr lang="en-US" dirty="0"/>
              <a:t/>
            </a:r>
            <a:br>
              <a:rPr lang="en-US" dirty="0"/>
            </a:br>
            <a:endParaRPr lang="en-US" dirty="0"/>
          </a:p>
        </p:txBody>
      </p:sp>
      <p:sp>
        <p:nvSpPr>
          <p:cNvPr id="3" name="Content Placeholder 2"/>
          <p:cNvSpPr>
            <a:spLocks noGrp="1"/>
          </p:cNvSpPr>
          <p:nvPr>
            <p:ph idx="1"/>
          </p:nvPr>
        </p:nvSpPr>
        <p:spPr>
          <a:xfrm>
            <a:off x="1130270" y="1559858"/>
            <a:ext cx="9603275" cy="4437529"/>
          </a:xfrm>
        </p:spPr>
        <p:txBody>
          <a:bodyPr>
            <a:normAutofit fontScale="92500" lnSpcReduction="20000"/>
          </a:bodyPr>
          <a:lstStyle/>
          <a:p>
            <a:pPr marL="0" indent="0">
              <a:buNone/>
            </a:pPr>
            <a:r>
              <a:rPr lang="en-US" i="1" dirty="0"/>
              <a:t>Most Americans aspire to own their own home at some point in their lives. The choice of a home rests on many factors, almost all of them financial. In this project many aspects of home buying will be examined and the student is encouraged to make realistic choices at every step.</a:t>
            </a:r>
          </a:p>
          <a:p>
            <a:r>
              <a:rPr lang="en-US" dirty="0"/>
              <a:t>Task 1: </a:t>
            </a:r>
            <a:r>
              <a:rPr lang="en-US" dirty="0" smtClean="0"/>
              <a:t>Answer </a:t>
            </a:r>
            <a:r>
              <a:rPr lang="en-US" dirty="0"/>
              <a:t>the following questions and then research to determine a reasonable base salary for your future.</a:t>
            </a:r>
          </a:p>
          <a:p>
            <a:pPr lvl="1"/>
            <a:r>
              <a:rPr lang="en-US" dirty="0"/>
              <a:t>What is your chosen career field or job?</a:t>
            </a:r>
          </a:p>
          <a:p>
            <a:pPr lvl="1"/>
            <a:r>
              <a:rPr lang="en-US" dirty="0"/>
              <a:t>In which state and city do you intend to live?</a:t>
            </a:r>
          </a:p>
          <a:p>
            <a:pPr lvl="1"/>
            <a:r>
              <a:rPr lang="en-US" dirty="0"/>
              <a:t>What is the beginning salary for a person in this field?</a:t>
            </a:r>
          </a:p>
          <a:p>
            <a:pPr lvl="1"/>
            <a:r>
              <a:rPr lang="en-US" dirty="0"/>
              <a:t>State the source for the information on </a:t>
            </a:r>
            <a:r>
              <a:rPr lang="en-US" dirty="0" smtClean="0"/>
              <a:t>salary</a:t>
            </a:r>
            <a:r>
              <a:rPr lang="en-US" dirty="0"/>
              <a:t> </a:t>
            </a:r>
          </a:p>
          <a:p>
            <a:r>
              <a:rPr lang="en-US" dirty="0"/>
              <a:t>Task 2: </a:t>
            </a:r>
            <a:r>
              <a:rPr lang="en-US" dirty="0" smtClean="0"/>
              <a:t>Find </a:t>
            </a:r>
            <a:r>
              <a:rPr lang="en-US" dirty="0"/>
              <a:t>an advertisement for a house for sale using real estate booklets (available at banks, groceries, etc.) or online (</a:t>
            </a:r>
            <a:r>
              <a:rPr lang="en-US" u="sng" dirty="0">
                <a:hlinkClick r:id="rId2"/>
              </a:rPr>
              <a:t>www.zillow.com</a:t>
            </a:r>
            <a:r>
              <a:rPr lang="en-US" dirty="0"/>
              <a:t>). You will need to attach the information about your selected house to this project.</a:t>
            </a:r>
          </a:p>
        </p:txBody>
      </p:sp>
    </p:spTree>
    <p:extLst>
      <p:ext uri="{BB962C8B-B14F-4D97-AF65-F5344CB8AC3E}">
        <p14:creationId xmlns:p14="http://schemas.microsoft.com/office/powerpoint/2010/main" val="1810671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Home Geometry</a:t>
            </a:r>
            <a:endParaRPr lang="en-US" dirty="0">
              <a:solidFill>
                <a:schemeClr val="tx1"/>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38057" y="1613647"/>
            <a:ext cx="5335378" cy="4299054"/>
          </a:xfrm>
          <a:prstGeom prst="rect">
            <a:avLst/>
          </a:prstGeom>
          <a:noFill/>
          <a:ln>
            <a:noFill/>
          </a:ln>
        </p:spPr>
      </p:pic>
      <p:sp>
        <p:nvSpPr>
          <p:cNvPr id="7" name="Content Placeholder 6"/>
          <p:cNvSpPr>
            <a:spLocks noGrp="1"/>
          </p:cNvSpPr>
          <p:nvPr>
            <p:ph sz="half" idx="1"/>
          </p:nvPr>
        </p:nvSpPr>
        <p:spPr>
          <a:xfrm>
            <a:off x="1129166" y="1712260"/>
            <a:ext cx="4645152" cy="4303058"/>
          </a:xfrm>
        </p:spPr>
        <p:txBody>
          <a:bodyPr>
            <a:normAutofit fontScale="92500" lnSpcReduction="10000"/>
          </a:bodyPr>
          <a:lstStyle/>
          <a:p>
            <a:pPr marL="0" indent="0" defTabSz="457200">
              <a:lnSpc>
                <a:spcPct val="100000"/>
              </a:lnSpc>
              <a:spcBef>
                <a:spcPts val="0"/>
              </a:spcBef>
              <a:buClrTx/>
              <a:buSzTx/>
              <a:buNone/>
              <a:defRPr/>
            </a:pPr>
            <a:r>
              <a:rPr lang="en-US" dirty="0" smtClean="0"/>
              <a:t>Task </a:t>
            </a:r>
            <a:r>
              <a:rPr lang="en-US" dirty="0"/>
              <a:t>1:</a:t>
            </a:r>
          </a:p>
          <a:p>
            <a:pPr marL="285750" indent="-285750" defTabSz="457200">
              <a:lnSpc>
                <a:spcPct val="100000"/>
              </a:lnSpc>
              <a:spcBef>
                <a:spcPts val="0"/>
              </a:spcBef>
              <a:buClrTx/>
              <a:buSzTx/>
              <a:defRPr/>
            </a:pPr>
            <a:r>
              <a:rPr lang="en-US" dirty="0" smtClean="0"/>
              <a:t>Compute </a:t>
            </a:r>
            <a:r>
              <a:rPr lang="en-US" dirty="0"/>
              <a:t>the total square footage including </a:t>
            </a:r>
            <a:r>
              <a:rPr lang="en-US" dirty="0" smtClean="0"/>
              <a:t>the attached </a:t>
            </a:r>
            <a:r>
              <a:rPr lang="en-US" dirty="0"/>
              <a:t>porch.</a:t>
            </a:r>
          </a:p>
          <a:p>
            <a:pPr marL="285750" indent="-285750" defTabSz="457200">
              <a:lnSpc>
                <a:spcPct val="100000"/>
              </a:lnSpc>
              <a:spcBef>
                <a:spcPts val="0"/>
              </a:spcBef>
              <a:buClrTx/>
              <a:buSzTx/>
              <a:defRPr/>
            </a:pPr>
            <a:r>
              <a:rPr lang="en-US" dirty="0"/>
              <a:t>What is the square footage of areas that are heated and cooled?</a:t>
            </a:r>
          </a:p>
          <a:p>
            <a:pPr marL="285750" indent="-285750" defTabSz="457200">
              <a:lnSpc>
                <a:spcPct val="100000"/>
              </a:lnSpc>
              <a:spcBef>
                <a:spcPts val="0"/>
              </a:spcBef>
              <a:buClrTx/>
              <a:buSzTx/>
              <a:defRPr/>
            </a:pPr>
            <a:endParaRPr lang="en-US" dirty="0"/>
          </a:p>
          <a:p>
            <a:pPr marL="0" indent="0" defTabSz="457200">
              <a:lnSpc>
                <a:spcPct val="100000"/>
              </a:lnSpc>
              <a:spcBef>
                <a:spcPts val="0"/>
              </a:spcBef>
              <a:buClrTx/>
              <a:buSzTx/>
              <a:buNone/>
              <a:defRPr/>
            </a:pPr>
            <a:r>
              <a:rPr lang="en-US" dirty="0"/>
              <a:t>Task 2:</a:t>
            </a:r>
          </a:p>
          <a:p>
            <a:pPr marL="285750" indent="-285750" defTabSz="457200">
              <a:lnSpc>
                <a:spcPct val="100000"/>
              </a:lnSpc>
              <a:spcBef>
                <a:spcPts val="0"/>
              </a:spcBef>
              <a:buClrTx/>
              <a:buSzTx/>
              <a:defRPr/>
            </a:pPr>
            <a:r>
              <a:rPr lang="en-US" dirty="0"/>
              <a:t>The furnace you are considering will heat up to 10,000 cubic feet. Will this furnace be adequate to heat your home? Assume that you have 9 foot ceilings throughout the house and show all the calculations you made in order to answer this question</a:t>
            </a:r>
            <a:r>
              <a:rPr lang="en-US" dirty="0" smtClean="0"/>
              <a:t>.</a:t>
            </a:r>
            <a:endParaRPr lang="en-US" dirty="0"/>
          </a:p>
        </p:txBody>
      </p:sp>
    </p:spTree>
    <p:extLst>
      <p:ext uri="{BB962C8B-B14F-4D97-AF65-F5344CB8AC3E}">
        <p14:creationId xmlns:p14="http://schemas.microsoft.com/office/powerpoint/2010/main" val="3448906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Capstone Project Datasets</a:t>
            </a:r>
            <a:endParaRPr lang="en-US" dirty="0"/>
          </a:p>
        </p:txBody>
      </p:sp>
      <p:sp>
        <p:nvSpPr>
          <p:cNvPr id="3" name="Content Placeholder 2"/>
          <p:cNvSpPr>
            <a:spLocks noGrp="1"/>
          </p:cNvSpPr>
          <p:nvPr>
            <p:ph sz="half" idx="1"/>
          </p:nvPr>
        </p:nvSpPr>
        <p:spPr/>
        <p:txBody>
          <a:bodyPr/>
          <a:lstStyle/>
          <a:p>
            <a:r>
              <a:rPr lang="en-US" dirty="0" smtClean="0"/>
              <a:t>Youth Smoking</a:t>
            </a:r>
          </a:p>
          <a:p>
            <a:r>
              <a:rPr lang="en-US" dirty="0" smtClean="0"/>
              <a:t>Discrimination in Hiring</a:t>
            </a:r>
          </a:p>
          <a:p>
            <a:r>
              <a:rPr lang="en-US" dirty="0" smtClean="0"/>
              <a:t>Appalachia</a:t>
            </a:r>
          </a:p>
          <a:p>
            <a:pPr lvl="1"/>
            <a:r>
              <a:rPr lang="en-US" i="1" dirty="0" smtClean="0"/>
              <a:t>United States of Appalachia </a:t>
            </a:r>
            <a:r>
              <a:rPr lang="en-US" dirty="0" smtClean="0"/>
              <a:t>common book experience</a:t>
            </a:r>
            <a:endParaRPr lang="en-US" i="1" dirty="0" smtClean="0"/>
          </a:p>
          <a:p>
            <a:endParaRPr lang="en-US" dirty="0"/>
          </a:p>
        </p:txBody>
      </p:sp>
      <p:sp>
        <p:nvSpPr>
          <p:cNvPr id="4" name="Content Placeholder 3"/>
          <p:cNvSpPr>
            <a:spLocks noGrp="1"/>
          </p:cNvSpPr>
          <p:nvPr>
            <p:ph sz="half" idx="2"/>
          </p:nvPr>
        </p:nvSpPr>
        <p:spPr/>
        <p:txBody>
          <a:bodyPr/>
          <a:lstStyle/>
          <a:p>
            <a:r>
              <a:rPr lang="en-US" dirty="0" smtClean="0"/>
              <a:t>Police Involved Deaths</a:t>
            </a:r>
          </a:p>
          <a:p>
            <a:r>
              <a:rPr lang="en-US" dirty="0" smtClean="0"/>
              <a:t>Careers</a:t>
            </a:r>
          </a:p>
          <a:p>
            <a:r>
              <a:rPr lang="en-US" dirty="0" smtClean="0"/>
              <a:t>US Presidents</a:t>
            </a:r>
          </a:p>
          <a:p>
            <a:r>
              <a:rPr lang="en-US" dirty="0" smtClean="0"/>
              <a:t>Global Terrorism</a:t>
            </a:r>
            <a:endParaRPr lang="en-US" dirty="0"/>
          </a:p>
        </p:txBody>
      </p:sp>
    </p:spTree>
    <p:extLst>
      <p:ext uri="{BB962C8B-B14F-4D97-AF65-F5344CB8AC3E}">
        <p14:creationId xmlns:p14="http://schemas.microsoft.com/office/powerpoint/2010/main" val="791471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Youth Smoking Preliminary </a:t>
            </a:r>
            <a:r>
              <a:rPr lang="en-US" dirty="0" smtClean="0"/>
              <a:t>Discussion Questions:</a:t>
            </a:r>
            <a:endParaRPr lang="en-US" dirty="0"/>
          </a:p>
        </p:txBody>
      </p:sp>
      <p:sp>
        <p:nvSpPr>
          <p:cNvPr id="3" name="Content Placeholder 2"/>
          <p:cNvSpPr>
            <a:spLocks noGrp="1"/>
          </p:cNvSpPr>
          <p:nvPr>
            <p:ph sz="half" idx="1"/>
          </p:nvPr>
        </p:nvSpPr>
        <p:spPr/>
        <p:txBody>
          <a:bodyPr>
            <a:normAutofit fontScale="85000" lnSpcReduction="10000"/>
          </a:bodyPr>
          <a:lstStyle/>
          <a:p>
            <a:pPr lvl="0"/>
            <a:r>
              <a:rPr lang="en-US" dirty="0" smtClean="0"/>
              <a:t>What </a:t>
            </a:r>
            <a:r>
              <a:rPr lang="en-US" dirty="0"/>
              <a:t>conjectures (educated guesses) could be made about the relationship between smoking and FEV</a:t>
            </a:r>
            <a:r>
              <a:rPr lang="en-US" dirty="0" smtClean="0"/>
              <a:t>?</a:t>
            </a:r>
          </a:p>
          <a:p>
            <a:pPr lvl="0"/>
            <a:endParaRPr lang="en-US" dirty="0"/>
          </a:p>
          <a:p>
            <a:pPr lvl="0"/>
            <a:r>
              <a:rPr lang="en-US" dirty="0"/>
              <a:t>What is the difference between “average” and “normal range</a:t>
            </a:r>
            <a:r>
              <a:rPr lang="en-US" dirty="0" smtClean="0"/>
              <a:t>”?</a:t>
            </a:r>
          </a:p>
          <a:p>
            <a:pPr lvl="0"/>
            <a:endParaRPr lang="en-US" dirty="0"/>
          </a:p>
          <a:p>
            <a:pPr lvl="0"/>
            <a:r>
              <a:rPr lang="en-US" dirty="0"/>
              <a:t>Why is FEV a good variable to measure the effects of smoking on lung function?</a:t>
            </a:r>
          </a:p>
          <a:p>
            <a:endParaRPr lang="en-US" dirty="0"/>
          </a:p>
        </p:txBody>
      </p:sp>
      <p:pic>
        <p:nvPicPr>
          <p:cNvPr id="5" name="Content Placeholder 4" title="This is a drawing showing how FEV (forced expiratory volume) is measured."/>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523290" y="2165622"/>
            <a:ext cx="4213397" cy="3293792"/>
          </a:xfrm>
          <a:prstGeom prst="rect">
            <a:avLst/>
          </a:prstGeom>
        </p:spPr>
      </p:pic>
    </p:spTree>
    <p:extLst>
      <p:ext uri="{BB962C8B-B14F-4D97-AF65-F5344CB8AC3E}">
        <p14:creationId xmlns:p14="http://schemas.microsoft.com/office/powerpoint/2010/main" val="2345524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Youth Smoking Analysis</a:t>
            </a:r>
            <a:endParaRPr lang="en-US" dirty="0"/>
          </a:p>
        </p:txBody>
      </p:sp>
      <p:sp>
        <p:nvSpPr>
          <p:cNvPr id="3" name="Content Placeholder 2"/>
          <p:cNvSpPr>
            <a:spLocks noGrp="1"/>
          </p:cNvSpPr>
          <p:nvPr>
            <p:ph sz="half" idx="1"/>
          </p:nvPr>
        </p:nvSpPr>
        <p:spPr/>
        <p:txBody>
          <a:bodyPr>
            <a:normAutofit/>
          </a:bodyPr>
          <a:lstStyle/>
          <a:p>
            <a:pPr marL="0" indent="0">
              <a:buNone/>
            </a:pPr>
            <a:r>
              <a:rPr lang="en-US" sz="1800" dirty="0"/>
              <a:t>Task 4: </a:t>
            </a:r>
            <a:r>
              <a:rPr lang="en-US" sz="1800" dirty="0" smtClean="0"/>
              <a:t>StatDisk </a:t>
            </a:r>
            <a:r>
              <a:rPr lang="en-US" sz="1800" dirty="0"/>
              <a:t>is able to produce side-by-side boxplots to facilitate comparison of data</a:t>
            </a:r>
            <a:r>
              <a:rPr lang="en-US" sz="1800" dirty="0" smtClean="0"/>
              <a:t>. This </a:t>
            </a:r>
            <a:r>
              <a:rPr lang="en-US" sz="1800" dirty="0"/>
              <a:t>graph shows that, for our data set, the forced expiratory volume of the smokers was on average greater than the FEV for nonsmokers. </a:t>
            </a:r>
            <a:endParaRPr lang="en-US" sz="1800" dirty="0" smtClean="0"/>
          </a:p>
          <a:p>
            <a:pPr marL="0" indent="0">
              <a:buNone/>
            </a:pPr>
            <a:r>
              <a:rPr lang="en-US" sz="1800" dirty="0" smtClean="0"/>
              <a:t>Does </a:t>
            </a:r>
            <a:r>
              <a:rPr lang="en-US" sz="1800" dirty="0"/>
              <a:t>this observation make sense? How can you explain this result</a:t>
            </a:r>
            <a:r>
              <a:rPr lang="en-US" sz="1800" dirty="0" smtClean="0"/>
              <a:t>?</a:t>
            </a:r>
            <a:endParaRPr lang="en-US" sz="2800" dirty="0"/>
          </a:p>
        </p:txBody>
      </p:sp>
      <p:pic>
        <p:nvPicPr>
          <p:cNvPr id="5" name="Content Placeholder 4" title="The graph shows side-by-side boxplots for the nonsmokers and the smokers. The smokers show a significantly higher mean FEV then the nonsmokers."/>
          <p:cNvPicPr>
            <a:picLocks noGrp="1"/>
          </p:cNvPicPr>
          <p:nvPr>
            <p:ph sz="half" idx="2"/>
          </p:nvPr>
        </p:nvPicPr>
        <p:blipFill>
          <a:blip r:embed="rId2" cstate="print"/>
          <a:stretch>
            <a:fillRect/>
          </a:stretch>
        </p:blipFill>
        <p:spPr bwMode="auto">
          <a:xfrm>
            <a:off x="6128036" y="2186554"/>
            <a:ext cx="4580952" cy="3258005"/>
          </a:xfrm>
          <a:prstGeom prst="rect">
            <a:avLst/>
          </a:prstGeom>
          <a:noFill/>
          <a:ln w="9525">
            <a:noFill/>
            <a:miter lim="800000"/>
            <a:headEnd/>
            <a:tailEnd/>
          </a:ln>
        </p:spPr>
      </p:pic>
    </p:spTree>
    <p:extLst>
      <p:ext uri="{BB962C8B-B14F-4D97-AF65-F5344CB8AC3E}">
        <p14:creationId xmlns:p14="http://schemas.microsoft.com/office/powerpoint/2010/main" val="4134377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Discrimination in Hiring Analysis</a:t>
            </a:r>
            <a:endParaRPr lang="en-US" dirty="0"/>
          </a:p>
        </p:txBody>
      </p:sp>
      <p:sp>
        <p:nvSpPr>
          <p:cNvPr id="3" name="Content Placeholder 2"/>
          <p:cNvSpPr>
            <a:spLocks noGrp="1"/>
          </p:cNvSpPr>
          <p:nvPr>
            <p:ph sz="half" idx="1"/>
          </p:nvPr>
        </p:nvSpPr>
        <p:spPr>
          <a:xfrm>
            <a:off x="1129166" y="2165621"/>
            <a:ext cx="4645152" cy="3795908"/>
          </a:xfrm>
        </p:spPr>
        <p:txBody>
          <a:bodyPr>
            <a:noAutofit/>
          </a:bodyPr>
          <a:lstStyle/>
          <a:p>
            <a:pPr marL="0" indent="0">
              <a:buNone/>
            </a:pPr>
            <a:r>
              <a:rPr lang="en-US" sz="1400" i="1" dirty="0" smtClean="0"/>
              <a:t>One </a:t>
            </a:r>
            <a:r>
              <a:rPr lang="en-US" sz="1400" i="1" dirty="0"/>
              <a:t>way to examine discrimination data is to analyze the relationship between variables. In the Ricci case, we want to look at the possible relationship between whether or not a candidate passed their exam and their </a:t>
            </a:r>
            <a:r>
              <a:rPr lang="en-US" sz="1400" i="1" dirty="0" smtClean="0"/>
              <a:t>race.</a:t>
            </a:r>
          </a:p>
          <a:p>
            <a:pPr marL="0" indent="0">
              <a:buNone/>
            </a:pPr>
            <a:r>
              <a:rPr lang="en-US" sz="1400" dirty="0" smtClean="0"/>
              <a:t>Task </a:t>
            </a:r>
            <a:r>
              <a:rPr lang="en-US" sz="1400" dirty="0"/>
              <a:t>1: Use </a:t>
            </a:r>
            <a:r>
              <a:rPr lang="en-US" sz="1400" dirty="0" smtClean="0"/>
              <a:t>StatDisk </a:t>
            </a:r>
            <a:r>
              <a:rPr lang="en-US" sz="1400" dirty="0"/>
              <a:t>to create a contingency table for the Lieutenant’s exam. </a:t>
            </a:r>
            <a:r>
              <a:rPr lang="en-US" sz="1400" dirty="0"/>
              <a:t>Fill in the table below:</a:t>
            </a:r>
          </a:p>
          <a:p>
            <a:pPr marL="0" indent="0">
              <a:buNone/>
            </a:pPr>
            <a:r>
              <a:rPr lang="en-US" sz="1400" dirty="0" smtClean="0"/>
              <a:t>Task </a:t>
            </a:r>
            <a:r>
              <a:rPr lang="en-US" sz="1400" dirty="0"/>
              <a:t>2: Perform the chi-squared independence test for the lieutenant’s position. </a:t>
            </a:r>
            <a:r>
              <a:rPr lang="en-US" sz="1400" dirty="0"/>
              <a:t>Insert the results below. </a:t>
            </a:r>
            <a:endParaRPr lang="en-US" sz="1400" dirty="0"/>
          </a:p>
          <a:p>
            <a:pPr marL="0" indent="0">
              <a:buNone/>
            </a:pPr>
            <a:r>
              <a:rPr lang="en-US" sz="1400" dirty="0" smtClean="0"/>
              <a:t>Can </a:t>
            </a:r>
            <a:r>
              <a:rPr lang="en-US" sz="1400" dirty="0"/>
              <a:t>we conclude that the lieutenant exam results are independent of race? </a:t>
            </a:r>
            <a:r>
              <a:rPr lang="en-US" sz="1400" dirty="0" smtClean="0"/>
              <a:t>What </a:t>
            </a:r>
            <a:r>
              <a:rPr lang="en-US" sz="1400" dirty="0"/>
              <a:t>does this imply about fairness in the promotion </a:t>
            </a:r>
            <a:r>
              <a:rPr lang="en-US" sz="1400" dirty="0"/>
              <a:t>exam?</a:t>
            </a:r>
          </a:p>
        </p:txBody>
      </p:sp>
      <p:graphicFrame>
        <p:nvGraphicFramePr>
          <p:cNvPr id="8" name="Table 7"/>
          <p:cNvGraphicFramePr>
            <a:graphicFrameLocks noGrp="1"/>
          </p:cNvGraphicFramePr>
          <p:nvPr>
            <p:extLst>
              <p:ext uri="{D42A27DB-BD31-4B8C-83A1-F6EECF244321}">
                <p14:modId xmlns:p14="http://schemas.microsoft.com/office/powerpoint/2010/main" val="2494679052"/>
              </p:ext>
            </p:extLst>
          </p:nvPr>
        </p:nvGraphicFramePr>
        <p:xfrm>
          <a:off x="5954156" y="2162347"/>
          <a:ext cx="5021002" cy="630936"/>
        </p:xfrm>
        <a:graphic>
          <a:graphicData uri="http://schemas.openxmlformats.org/drawingml/2006/table">
            <a:tbl>
              <a:tblPr firstRow="1" firstCol="1" bandRow="1">
                <a:tableStyleId>{5C22544A-7EE6-4342-B048-85BDC9FD1C3A}</a:tableStyleId>
              </a:tblPr>
              <a:tblGrid>
                <a:gridCol w="1520190">
                  <a:extLst>
                    <a:ext uri="{9D8B030D-6E8A-4147-A177-3AD203B41FA5}">
                      <a16:colId xmlns:a16="http://schemas.microsoft.com/office/drawing/2014/main" xmlns="" val="20000"/>
                    </a:ext>
                  </a:extLst>
                </a:gridCol>
                <a:gridCol w="1107235">
                  <a:extLst>
                    <a:ext uri="{9D8B030D-6E8A-4147-A177-3AD203B41FA5}">
                      <a16:colId xmlns:a16="http://schemas.microsoft.com/office/drawing/2014/main" xmlns="" val="20001"/>
                    </a:ext>
                  </a:extLst>
                </a:gridCol>
                <a:gridCol w="1192306">
                  <a:extLst>
                    <a:ext uri="{9D8B030D-6E8A-4147-A177-3AD203B41FA5}">
                      <a16:colId xmlns:a16="http://schemas.microsoft.com/office/drawing/2014/main" xmlns="" val="20002"/>
                    </a:ext>
                  </a:extLst>
                </a:gridCol>
                <a:gridCol w="1201271">
                  <a:extLst>
                    <a:ext uri="{9D8B030D-6E8A-4147-A177-3AD203B41FA5}">
                      <a16:colId xmlns:a16="http://schemas.microsoft.com/office/drawing/2014/main" xmlns="" val="20003"/>
                    </a:ext>
                  </a:extLst>
                </a:gridCol>
              </a:tblGrid>
              <a:tr h="0">
                <a:tc>
                  <a:txBody>
                    <a:bodyPr/>
                    <a:lstStyle/>
                    <a:p>
                      <a:pPr marL="0" marR="0" algn="ctr">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Black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Hispanic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White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0">
                <a:tc>
                  <a:txBody>
                    <a:bodyPr/>
                    <a:lstStyle/>
                    <a:p>
                      <a:pPr marL="0" marR="0" algn="ctr">
                        <a:lnSpc>
                          <a:spcPct val="115000"/>
                        </a:lnSpc>
                        <a:spcBef>
                          <a:spcPts val="0"/>
                        </a:spcBef>
                        <a:spcAft>
                          <a:spcPts val="0"/>
                        </a:spcAft>
                      </a:pPr>
                      <a:r>
                        <a:rPr lang="en-US" sz="1200" dirty="0">
                          <a:effectLst/>
                        </a:rPr>
                        <a:t>Pass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rPr>
                        <a:t>25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0">
                <a:tc>
                  <a:txBody>
                    <a:bodyPr/>
                    <a:lstStyle/>
                    <a:p>
                      <a:pPr marL="0" marR="0" algn="ctr">
                        <a:lnSpc>
                          <a:spcPct val="115000"/>
                        </a:lnSpc>
                        <a:spcBef>
                          <a:spcPts val="0"/>
                        </a:spcBef>
                        <a:spcAft>
                          <a:spcPts val="0"/>
                        </a:spcAft>
                      </a:pPr>
                      <a:r>
                        <a:rPr lang="en-US" sz="1200" dirty="0">
                          <a:effectLst/>
                        </a:rPr>
                        <a:t>Fail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dirty="0">
                          <a:effectLst/>
                        </a:rPr>
                        <a:t>18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bl>
          </a:graphicData>
        </a:graphic>
      </p:graphicFrame>
      <p:sp>
        <p:nvSpPr>
          <p:cNvPr id="9" name="Rectangle 4"/>
          <p:cNvSpPr>
            <a:spLocks noChangeArrowheads="1"/>
          </p:cNvSpPr>
          <p:nvPr/>
        </p:nvSpPr>
        <p:spPr bwMode="auto">
          <a:xfrm>
            <a:off x="2210119" y="27104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dirty="0">
              <a:latin typeface="Arial" panose="020B0604020202020204" pitchFamily="34" charset="0"/>
            </a:endParaRPr>
          </a:p>
        </p:txBody>
      </p:sp>
      <p:pic>
        <p:nvPicPr>
          <p:cNvPr id="13" name="Content Placeholder 12"/>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2628" y="2938288"/>
            <a:ext cx="4544059" cy="3086531"/>
          </a:xfrm>
          <a:prstGeom prst="rect">
            <a:avLst/>
          </a:prstGeom>
          <a:noFill/>
          <a:ln>
            <a:noFill/>
          </a:ln>
        </p:spPr>
      </p:pic>
    </p:spTree>
    <p:extLst>
      <p:ext uri="{BB962C8B-B14F-4D97-AF65-F5344CB8AC3E}">
        <p14:creationId xmlns:p14="http://schemas.microsoft.com/office/powerpoint/2010/main" val="3856740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 – Questions? </a:t>
            </a:r>
            <a:r>
              <a:rPr lang="en-US" dirty="0" err="1" smtClean="0"/>
              <a:t>Shareables</a:t>
            </a:r>
            <a:r>
              <a:rPr lang="en-US" dirty="0" smtClean="0"/>
              <a:t>?</a:t>
            </a:r>
            <a:endParaRPr lang="en-US" dirty="0"/>
          </a:p>
        </p:txBody>
      </p:sp>
      <p:sp>
        <p:nvSpPr>
          <p:cNvPr id="3" name="Content Placeholder 2"/>
          <p:cNvSpPr>
            <a:spLocks noGrp="1"/>
          </p:cNvSpPr>
          <p:nvPr>
            <p:ph idx="1"/>
          </p:nvPr>
        </p:nvSpPr>
        <p:spPr/>
        <p:txBody>
          <a:bodyPr/>
          <a:lstStyle/>
          <a:p>
            <a:r>
              <a:rPr lang="en-US" dirty="0" smtClean="0"/>
              <a:t>Feel free to email us!</a:t>
            </a:r>
          </a:p>
          <a:p>
            <a:pPr lvl="1"/>
            <a:r>
              <a:rPr lang="en-US" dirty="0" smtClean="0"/>
              <a:t>Brittany L. Mosby, </a:t>
            </a:r>
            <a:r>
              <a:rPr lang="en-US" dirty="0" smtClean="0">
                <a:hlinkClick r:id="rId2"/>
              </a:rPr>
              <a:t>blmosby@pstcc.edu</a:t>
            </a:r>
            <a:endParaRPr lang="en-US" dirty="0" smtClean="0"/>
          </a:p>
          <a:p>
            <a:pPr lvl="1"/>
            <a:r>
              <a:rPr lang="en-US" dirty="0" smtClean="0"/>
              <a:t>Sue Ann Jones Dobbyn, </a:t>
            </a:r>
            <a:r>
              <a:rPr lang="en-US" dirty="0" smtClean="0">
                <a:hlinkClick r:id="rId3"/>
              </a:rPr>
              <a:t>sadobbyn@pstcc.edu</a:t>
            </a:r>
            <a:endParaRPr lang="en-US" dirty="0" smtClean="0"/>
          </a:p>
          <a:p>
            <a:pPr lvl="1"/>
            <a:endParaRPr lang="en-US" dirty="0"/>
          </a:p>
        </p:txBody>
      </p:sp>
    </p:spTree>
    <p:extLst>
      <p:ext uri="{BB962C8B-B14F-4D97-AF65-F5344CB8AC3E}">
        <p14:creationId xmlns:p14="http://schemas.microsoft.com/office/powerpoint/2010/main" val="2345578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6"/>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41448" y="2158175"/>
            <a:ext cx="3108945" cy="3308170"/>
            <a:chOff x="7807230" y="2012810"/>
            <a:chExt cx="3251252" cy="3459865"/>
          </a:xfrm>
        </p:grpSpPr>
        <p:sp>
          <p:nvSpPr>
            <p:cNvPr id="8" name="Rectangle 7"/>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Graphic 4" descr="Books"/>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312200" y="2429494"/>
            <a:ext cx="2762372" cy="2762372"/>
          </a:xfrm>
          <a:prstGeom prst="rect">
            <a:avLst/>
          </a:prstGeom>
        </p:spPr>
      </p:pic>
      <p:sp>
        <p:nvSpPr>
          <p:cNvPr id="2" name="Title 1"/>
          <p:cNvSpPr>
            <a:spLocks noGrp="1"/>
          </p:cNvSpPr>
          <p:nvPr>
            <p:ph type="title"/>
          </p:nvPr>
        </p:nvSpPr>
        <p:spPr>
          <a:xfrm>
            <a:off x="1130270" y="953324"/>
            <a:ext cx="9603275" cy="1049235"/>
          </a:xfrm>
        </p:spPr>
        <p:txBody>
          <a:bodyPr>
            <a:normAutofit/>
          </a:bodyPr>
          <a:lstStyle/>
          <a:p>
            <a:r>
              <a:rPr lang="en-US" dirty="0"/>
              <a:t>Previous Developmental Education Model (2005 – 2010)</a:t>
            </a:r>
          </a:p>
        </p:txBody>
      </p:sp>
      <p:sp>
        <p:nvSpPr>
          <p:cNvPr id="3" name="Content Placeholder 2"/>
          <p:cNvSpPr>
            <a:spLocks noGrp="1"/>
          </p:cNvSpPr>
          <p:nvPr>
            <p:ph idx="1"/>
          </p:nvPr>
        </p:nvSpPr>
        <p:spPr>
          <a:xfrm>
            <a:off x="4734157" y="2167151"/>
            <a:ext cx="6003015" cy="3299196"/>
          </a:xfrm>
        </p:spPr>
        <p:txBody>
          <a:bodyPr>
            <a:normAutofit/>
          </a:bodyPr>
          <a:lstStyle/>
          <a:p>
            <a:pPr>
              <a:lnSpc>
                <a:spcPct val="100000"/>
              </a:lnSpc>
            </a:pPr>
            <a:r>
              <a:rPr lang="en-US" sz="1600" dirty="0"/>
              <a:t>All developmental coursework (mathematics, writing, and reading) could be completed in one academic semester</a:t>
            </a:r>
          </a:p>
          <a:p>
            <a:pPr>
              <a:lnSpc>
                <a:spcPct val="100000"/>
              </a:lnSpc>
            </a:pPr>
            <a:r>
              <a:rPr lang="en-US" sz="1600" dirty="0"/>
              <a:t>Modular – students placed based on ACT and secondary, in-house testing at the College</a:t>
            </a:r>
          </a:p>
          <a:p>
            <a:pPr lvl="1">
              <a:lnSpc>
                <a:spcPct val="100000"/>
              </a:lnSpc>
            </a:pPr>
            <a:r>
              <a:rPr lang="en-US" sz="1600" dirty="0"/>
              <a:t>Five mathematics </a:t>
            </a:r>
            <a:r>
              <a:rPr lang="en-US" sz="1600" dirty="0" smtClean="0"/>
              <a:t>competencies, </a:t>
            </a:r>
            <a:r>
              <a:rPr lang="en-US" sz="1600" dirty="0"/>
              <a:t>two writing </a:t>
            </a:r>
            <a:r>
              <a:rPr lang="en-US" sz="1600" dirty="0" smtClean="0"/>
              <a:t>competencies, </a:t>
            </a:r>
            <a:r>
              <a:rPr lang="en-US" sz="1600" dirty="0"/>
              <a:t>two reading </a:t>
            </a:r>
            <a:r>
              <a:rPr lang="en-US" sz="1600" dirty="0" smtClean="0"/>
              <a:t>competencies</a:t>
            </a:r>
            <a:endParaRPr lang="en-US" sz="1600" dirty="0"/>
          </a:p>
          <a:p>
            <a:pPr>
              <a:lnSpc>
                <a:spcPct val="100000"/>
              </a:lnSpc>
            </a:pPr>
            <a:r>
              <a:rPr lang="en-US" sz="1600" dirty="0"/>
              <a:t>Technology-centered – students were able to self-pace through content</a:t>
            </a:r>
          </a:p>
          <a:p>
            <a:pPr>
              <a:lnSpc>
                <a:spcPct val="100000"/>
              </a:lnSpc>
            </a:pPr>
            <a:r>
              <a:rPr lang="en-US" sz="1600" dirty="0"/>
              <a:t>Compartmentalized – distinct academic departments for college-level and developmental disciplines</a:t>
            </a:r>
          </a:p>
        </p:txBody>
      </p:sp>
    </p:spTree>
    <p:extLst>
      <p:ext uri="{BB962C8B-B14F-4D97-AF65-F5344CB8AC3E}">
        <p14:creationId xmlns:p14="http://schemas.microsoft.com/office/powerpoint/2010/main" val="2624031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28227" y="2158176"/>
            <a:ext cx="3108945" cy="3308170"/>
            <a:chOff x="7807230" y="2012810"/>
            <a:chExt cx="3251252" cy="3459865"/>
          </a:xfrm>
        </p:grpSpPr>
        <p:sp>
          <p:nvSpPr>
            <p:cNvPr id="12" name="Rectangle 11"/>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Graphic 8" descr="Diploma"/>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07446" y="2425559"/>
            <a:ext cx="2762372" cy="2762372"/>
          </a:xfrm>
          <a:prstGeom prst="rect">
            <a:avLst/>
          </a:prstGeom>
        </p:spPr>
      </p:pic>
      <p:sp>
        <p:nvSpPr>
          <p:cNvPr id="2" name="Title 1"/>
          <p:cNvSpPr>
            <a:spLocks noGrp="1"/>
          </p:cNvSpPr>
          <p:nvPr>
            <p:ph type="title"/>
          </p:nvPr>
        </p:nvSpPr>
        <p:spPr>
          <a:xfrm>
            <a:off x="1130270" y="953324"/>
            <a:ext cx="9603275" cy="1049235"/>
          </a:xfrm>
        </p:spPr>
        <p:txBody>
          <a:bodyPr>
            <a:normAutofit/>
          </a:bodyPr>
          <a:lstStyle/>
          <a:p>
            <a:r>
              <a:rPr lang="en-US" dirty="0"/>
              <a:t>Complete College Tennessee Act </a:t>
            </a:r>
            <a:br>
              <a:rPr lang="en-US" dirty="0"/>
            </a:br>
            <a:r>
              <a:rPr lang="en-US" dirty="0"/>
              <a:t>(2010 – today)</a:t>
            </a:r>
          </a:p>
        </p:txBody>
      </p:sp>
      <p:sp>
        <p:nvSpPr>
          <p:cNvPr id="3" name="Content Placeholder 2"/>
          <p:cNvSpPr>
            <a:spLocks noGrp="1"/>
          </p:cNvSpPr>
          <p:nvPr>
            <p:ph idx="1"/>
          </p:nvPr>
        </p:nvSpPr>
        <p:spPr>
          <a:xfrm>
            <a:off x="1130269" y="2167151"/>
            <a:ext cx="6003015" cy="3512290"/>
          </a:xfrm>
        </p:spPr>
        <p:txBody>
          <a:bodyPr>
            <a:normAutofit/>
          </a:bodyPr>
          <a:lstStyle/>
          <a:p>
            <a:pPr>
              <a:lnSpc>
                <a:spcPct val="110000"/>
              </a:lnSpc>
            </a:pPr>
            <a:r>
              <a:rPr lang="en-US" sz="1800" dirty="0"/>
              <a:t>Established the reform agenda for public education in the state:</a:t>
            </a:r>
          </a:p>
          <a:p>
            <a:pPr lvl="1">
              <a:lnSpc>
                <a:spcPct val="110000"/>
              </a:lnSpc>
            </a:pPr>
            <a:r>
              <a:rPr lang="en-US" dirty="0"/>
              <a:t>Universal transfer and articulation pathways between state universities and community colleges</a:t>
            </a:r>
          </a:p>
          <a:p>
            <a:pPr lvl="1">
              <a:lnSpc>
                <a:spcPct val="110000"/>
              </a:lnSpc>
            </a:pPr>
            <a:r>
              <a:rPr lang="en-US" dirty="0"/>
              <a:t>Outcomes-based, or Quality Assurance funding formula developed for each school</a:t>
            </a:r>
          </a:p>
          <a:p>
            <a:pPr lvl="1">
              <a:lnSpc>
                <a:spcPct val="110000"/>
              </a:lnSpc>
            </a:pPr>
            <a:r>
              <a:rPr lang="en-US" dirty="0"/>
              <a:t>State universities are no longer allowed to charge tuition for developmental courses</a:t>
            </a:r>
          </a:p>
        </p:txBody>
      </p:sp>
    </p:spTree>
    <p:extLst>
      <p:ext uri="{BB962C8B-B14F-4D97-AF65-F5344CB8AC3E}">
        <p14:creationId xmlns:p14="http://schemas.microsoft.com/office/powerpoint/2010/main" val="1571834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What is Co-Requisite Remediation?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173129"/>
              </p:ext>
            </p:extLst>
          </p:nvPr>
        </p:nvGraphicFramePr>
        <p:xfrm>
          <a:off x="1130300" y="2171700"/>
          <a:ext cx="9602788" cy="329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429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6320" y="4419600"/>
            <a:ext cx="5344159" cy="5994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9040" y="3881120"/>
            <a:ext cx="7955280" cy="5384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59280" y="3383280"/>
            <a:ext cx="6126480" cy="4978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66240" y="2844800"/>
            <a:ext cx="4714240" cy="5384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331200" y="2326640"/>
            <a:ext cx="2402345" cy="5181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TBR Mandate for Mathematics Co-requisite remediation:</a:t>
            </a:r>
          </a:p>
        </p:txBody>
      </p:sp>
      <p:sp>
        <p:nvSpPr>
          <p:cNvPr id="3" name="Content Placeholder 2"/>
          <p:cNvSpPr>
            <a:spLocks noGrp="1"/>
          </p:cNvSpPr>
          <p:nvPr>
            <p:ph idx="1"/>
          </p:nvPr>
        </p:nvSpPr>
        <p:spPr>
          <a:xfrm>
            <a:off x="1130270" y="2326640"/>
            <a:ext cx="9893330" cy="3294576"/>
          </a:xfrm>
        </p:spPr>
        <p:txBody>
          <a:bodyPr anchor="t">
            <a:normAutofit/>
          </a:bodyPr>
          <a:lstStyle/>
          <a:p>
            <a:pPr marL="0" indent="0">
              <a:buNone/>
            </a:pPr>
            <a:r>
              <a:rPr lang="en-US" sz="2800" dirty="0"/>
              <a:t>The co-requisite experience will serve the dual purpose of supporting and illuminating the skills and concepts of the college-level credit bearing course while also providing instruction for students to remediate those mathematics developmental competencies in which they have a deficiency.</a:t>
            </a:r>
          </a:p>
        </p:txBody>
      </p:sp>
    </p:spTree>
    <p:extLst>
      <p:ext uri="{BB962C8B-B14F-4D97-AF65-F5344CB8AC3E}">
        <p14:creationId xmlns:p14="http://schemas.microsoft.com/office/powerpoint/2010/main" val="2802042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Preliminary Results and Success Rates</a:t>
            </a:r>
          </a:p>
        </p:txBody>
      </p:sp>
      <p:sp>
        <p:nvSpPr>
          <p:cNvPr id="5" name="Text Placeholder 4"/>
          <p:cNvSpPr>
            <a:spLocks noGrp="1"/>
          </p:cNvSpPr>
          <p:nvPr>
            <p:ph type="body" idx="1"/>
          </p:nvPr>
        </p:nvSpPr>
        <p:spPr/>
        <p:txBody>
          <a:bodyPr/>
          <a:lstStyle/>
          <a:p>
            <a:r>
              <a:rPr lang="en-US" dirty="0"/>
              <a:t>Mathematics courses only</a:t>
            </a:r>
          </a:p>
        </p:txBody>
      </p:sp>
    </p:spTree>
    <p:extLst>
      <p:ext uri="{BB962C8B-B14F-4D97-AF65-F5344CB8AC3E}">
        <p14:creationId xmlns:p14="http://schemas.microsoft.com/office/powerpoint/2010/main" val="3987606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 Pellissippi State Community College</a:t>
            </a:r>
          </a:p>
        </p:txBody>
      </p:sp>
      <p:sp>
        <p:nvSpPr>
          <p:cNvPr id="4" name="Content Placeholder 3"/>
          <p:cNvSpPr>
            <a:spLocks noGrp="1"/>
          </p:cNvSpPr>
          <p:nvPr>
            <p:ph sz="half" idx="1"/>
          </p:nvPr>
        </p:nvSpPr>
        <p:spPr/>
        <p:txBody>
          <a:bodyPr>
            <a:normAutofit/>
          </a:bodyPr>
          <a:lstStyle/>
          <a:p>
            <a:r>
              <a:rPr lang="en-US" dirty="0"/>
              <a:t>Knoxville, TN – five urban and suburban campuses</a:t>
            </a:r>
          </a:p>
          <a:p>
            <a:r>
              <a:rPr lang="en-US" dirty="0"/>
              <a:t>10,244 students (Fall 2016)</a:t>
            </a:r>
          </a:p>
          <a:p>
            <a:pPr lvl="1"/>
            <a:r>
              <a:rPr lang="en-US" dirty="0"/>
              <a:t>50% full-time enrollment</a:t>
            </a:r>
          </a:p>
          <a:p>
            <a:r>
              <a:rPr lang="en-US" dirty="0"/>
              <a:t>3 year graduation rate – 25.4% (2013-2016 cohort)</a:t>
            </a:r>
          </a:p>
        </p:txBody>
      </p:sp>
      <p:sp>
        <p:nvSpPr>
          <p:cNvPr id="5" name="Content Placeholder 4"/>
          <p:cNvSpPr>
            <a:spLocks noGrp="1"/>
          </p:cNvSpPr>
          <p:nvPr>
            <p:ph sz="half" idx="2"/>
          </p:nvPr>
        </p:nvSpPr>
        <p:spPr/>
        <p:txBody>
          <a:bodyPr>
            <a:normAutofit/>
          </a:bodyPr>
          <a:lstStyle/>
          <a:p>
            <a:r>
              <a:rPr lang="en-US" dirty="0"/>
              <a:t>First time freshman</a:t>
            </a:r>
          </a:p>
          <a:p>
            <a:pPr lvl="1"/>
            <a:r>
              <a:rPr lang="en-US" dirty="0"/>
              <a:t>~20 mean composite ACT score</a:t>
            </a:r>
          </a:p>
          <a:p>
            <a:r>
              <a:rPr lang="en-US" dirty="0"/>
              <a:t>However (Fall 2013):</a:t>
            </a:r>
          </a:p>
          <a:p>
            <a:pPr lvl="1"/>
            <a:r>
              <a:rPr lang="en-US" dirty="0"/>
              <a:t>67% </a:t>
            </a:r>
            <a:r>
              <a:rPr lang="en-US" b="1" dirty="0"/>
              <a:t>required</a:t>
            </a:r>
            <a:r>
              <a:rPr lang="en-US" dirty="0"/>
              <a:t> to take at least one developmental course </a:t>
            </a:r>
          </a:p>
          <a:p>
            <a:pPr lvl="1"/>
            <a:r>
              <a:rPr lang="en-US" dirty="0"/>
              <a:t>61% </a:t>
            </a:r>
            <a:r>
              <a:rPr lang="en-US" b="1" dirty="0"/>
              <a:t>enrolled</a:t>
            </a:r>
            <a:r>
              <a:rPr lang="en-US" dirty="0"/>
              <a:t> in at least one developmental course</a:t>
            </a:r>
          </a:p>
        </p:txBody>
      </p:sp>
    </p:spTree>
    <p:extLst>
      <p:ext uri="{BB962C8B-B14F-4D97-AF65-F5344CB8AC3E}">
        <p14:creationId xmlns:p14="http://schemas.microsoft.com/office/powerpoint/2010/main" val="2082120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8013</TotalTime>
  <Words>1738</Words>
  <Application>Microsoft Office PowerPoint</Application>
  <PresentationFormat>Widescreen</PresentationFormat>
  <Paragraphs>254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Times New Roman</vt:lpstr>
      <vt:lpstr>Gallery</vt:lpstr>
      <vt:lpstr>A Co-Requisite Model for First Year Mathematics</vt:lpstr>
      <vt:lpstr>Presentation Outline</vt:lpstr>
      <vt:lpstr>Developmental Education in Tennessee</vt:lpstr>
      <vt:lpstr>Previous Developmental Education Model (2005 – 2010)</vt:lpstr>
      <vt:lpstr>Complete College Tennessee Act  (2010 – today)</vt:lpstr>
      <vt:lpstr>What is Co-Requisite Remediation?</vt:lpstr>
      <vt:lpstr>TBR Mandate for Mathematics Co-requisite remediation:</vt:lpstr>
      <vt:lpstr>Preliminary Results and Success Rates</vt:lpstr>
      <vt:lpstr>About Us: Pellissippi State Community College</vt:lpstr>
      <vt:lpstr>A comparison of two cohorts over three academic semesters</vt:lpstr>
      <vt:lpstr>College-Level Course Completion</vt:lpstr>
      <vt:lpstr>College-level math courses completed</vt:lpstr>
      <vt:lpstr>Other Demographics</vt:lpstr>
      <vt:lpstr>Co-Requisite Course Logistics</vt:lpstr>
      <vt:lpstr>PSCC Mathematics Courses</vt:lpstr>
      <vt:lpstr>General Education Courses – MATH 0010/1010 and MATH 0530/1530</vt:lpstr>
      <vt:lpstr>Pre-STEM Course – MATH 0030/1030</vt:lpstr>
      <vt:lpstr>Placement – College algebra is not the default.</vt:lpstr>
      <vt:lpstr>Weekly Course Contact Hours</vt:lpstr>
      <vt:lpstr>Instructional Staffing</vt:lpstr>
      <vt:lpstr>Course Completion</vt:lpstr>
      <vt:lpstr>Co-Requisite Curriculum</vt:lpstr>
      <vt:lpstr>TBR Mathematics Learning Support Curriculum</vt:lpstr>
      <vt:lpstr>Curriculum Competency Points</vt:lpstr>
      <vt:lpstr>Key Elements of PSCC Co-Requisite Model</vt:lpstr>
      <vt:lpstr>Competencies in Context</vt:lpstr>
      <vt:lpstr>Our curriculum team mapped competency points to student learning outcomes in the college-level course.</vt:lpstr>
      <vt:lpstr>Customized Support Text</vt:lpstr>
      <vt:lpstr>Competencies in context</vt:lpstr>
      <vt:lpstr>Competencies in context</vt:lpstr>
      <vt:lpstr>Competencies in Context</vt:lpstr>
      <vt:lpstr>Project-Based Learning</vt:lpstr>
      <vt:lpstr>Consumer Math: Home Sweet Home </vt:lpstr>
      <vt:lpstr>Home Geometry</vt:lpstr>
      <vt:lpstr>Statistics Capstone Project Datasets</vt:lpstr>
      <vt:lpstr>Youth Smoking Preliminary Discussion Questions:</vt:lpstr>
      <vt:lpstr>Youth Smoking Analysis</vt:lpstr>
      <vt:lpstr>Discrimination in Hiring Analysis</vt:lpstr>
      <vt:lpstr>Wrap Up – Questions? Shareables?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Co-Requisite Model for First Year Mathematics</dc:title>
  <dc:creator>Brittany</dc:creator>
  <cp:lastModifiedBy>Mosby, Brittany L</cp:lastModifiedBy>
  <cp:revision>77</cp:revision>
  <dcterms:created xsi:type="dcterms:W3CDTF">2016-12-15T05:01:00Z</dcterms:created>
  <dcterms:modified xsi:type="dcterms:W3CDTF">2017-01-23T22:27:28Z</dcterms:modified>
</cp:coreProperties>
</file>