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5" r:id="rId3"/>
    <p:sldId id="276" r:id="rId4"/>
    <p:sldId id="277" r:id="rId5"/>
    <p:sldId id="278" r:id="rId6"/>
    <p:sldId id="279" r:id="rId7"/>
    <p:sldId id="280" r:id="rId8"/>
    <p:sldId id="283" r:id="rId9"/>
    <p:sldId id="281" r:id="rId10"/>
    <p:sldId id="282"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88" d="100"/>
          <a:sy n="88"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Master Title Style</a:t>
            </a:r>
          </a:p>
        </p:txBody>
      </p:sp>
      <p:cxnSp>
        <p:nvCxnSpPr>
          <p:cNvPr id="10" name="Straight Connector 9"/>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ubtitle 2"/>
          <p:cNvSpPr>
            <a:spLocks noGrp="1"/>
          </p:cNvSpPr>
          <p:nvPr>
            <p:ph type="subTitle" idx="1" hasCustomPrompt="1"/>
          </p:nvPr>
        </p:nvSpPr>
        <p:spPr>
          <a:xfrm>
            <a:off x="914400" y="2895600"/>
            <a:ext cx="8534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Rectangle 5"/>
          <p:cNvSpPr/>
          <p:nvPr userDrawn="1"/>
        </p:nvSpPr>
        <p:spPr>
          <a:xfrm>
            <a:off x="0" y="433354"/>
            <a:ext cx="12192000" cy="92765"/>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84"/>
            <a:ext cx="12194715" cy="512315"/>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75" y="-4759"/>
            <a:ext cx="1961671" cy="511965"/>
          </a:xfrm>
          <a:prstGeom prst="rect">
            <a:avLst/>
          </a:prstGeom>
        </p:spPr>
      </p:pic>
    </p:spTree>
    <p:extLst>
      <p:ext uri="{BB962C8B-B14F-4D97-AF65-F5344CB8AC3E}">
        <p14:creationId xmlns:p14="http://schemas.microsoft.com/office/powerpoint/2010/main" val="165829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420027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224954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22599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47475" y="2401425"/>
            <a:ext cx="6031885" cy="1574226"/>
          </a:xfrm>
          <a:prstGeom prst="rect">
            <a:avLst/>
          </a:prstGeom>
        </p:spPr>
      </p:pic>
    </p:spTree>
    <p:extLst>
      <p:ext uri="{BB962C8B-B14F-4D97-AF65-F5344CB8AC3E}">
        <p14:creationId xmlns:p14="http://schemas.microsoft.com/office/powerpoint/2010/main" val="52789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19971"/>
            <a:ext cx="10515600" cy="1325563"/>
          </a:xfrm>
        </p:spPr>
        <p:txBody>
          <a:bodyPr/>
          <a:lstStyle/>
          <a:p>
            <a:r>
              <a:rPr lang="en-US" dirty="0"/>
              <a:t>Click To Edit Master Title Style</a:t>
            </a:r>
          </a:p>
        </p:txBody>
      </p:sp>
      <p:sp>
        <p:nvSpPr>
          <p:cNvPr id="3" name="Content Placeholder 2"/>
          <p:cNvSpPr>
            <a:spLocks noGrp="1"/>
          </p:cNvSpPr>
          <p:nvPr>
            <p:ph idx="1"/>
          </p:nvPr>
        </p:nvSpPr>
        <p:spPr>
          <a:xfrm>
            <a:off x="838200" y="1735313"/>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609600" y="1446367"/>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06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56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19971"/>
            <a:ext cx="10515600" cy="1325563"/>
          </a:xfr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609600" y="1446367"/>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70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19971"/>
            <a:ext cx="10515600" cy="1325563"/>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19236"/>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19236"/>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446367"/>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33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19971"/>
            <a:ext cx="10515600" cy="1325563"/>
          </a:xfrm>
        </p:spPr>
        <p:txBody>
          <a:bodyPr/>
          <a:lstStyle/>
          <a:p>
            <a:r>
              <a:rPr lang="en-US" dirty="0"/>
              <a:t>Click To Edit Master Title Style</a:t>
            </a:r>
          </a:p>
        </p:txBody>
      </p:sp>
    </p:spTree>
    <p:extLst>
      <p:ext uri="{BB962C8B-B14F-4D97-AF65-F5344CB8AC3E}">
        <p14:creationId xmlns:p14="http://schemas.microsoft.com/office/powerpoint/2010/main" val="180702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19971"/>
            <a:ext cx="10515600" cy="1325563"/>
          </a:xfrm>
        </p:spPr>
        <p:txBody>
          <a:bodyPr/>
          <a:lstStyle/>
          <a:p>
            <a:r>
              <a:rPr lang="en-US" dirty="0"/>
              <a:t>Click To Edit Master Title Style</a:t>
            </a:r>
          </a:p>
        </p:txBody>
      </p:sp>
      <p:cxnSp>
        <p:nvCxnSpPr>
          <p:cNvPr id="4" name="Straight Connector 3"/>
          <p:cNvCxnSpPr/>
          <p:nvPr userDrawn="1"/>
        </p:nvCxnSpPr>
        <p:spPr>
          <a:xfrm>
            <a:off x="609600" y="1446367"/>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0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225786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780469"/>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6697759"/>
            <a:ext cx="12192000" cy="92765"/>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rotWithShape="1">
          <a:blip r:embed="rId15">
            <a:extLst>
              <a:ext uri="{28A0092B-C50C-407E-A947-70E740481C1C}">
                <a14:useLocalDpi xmlns:a14="http://schemas.microsoft.com/office/drawing/2010/main" val="0"/>
              </a:ext>
            </a:extLst>
          </a:blip>
          <a:srcRect t="73971"/>
          <a:stretch/>
        </p:blipFill>
        <p:spPr>
          <a:xfrm>
            <a:off x="0" y="6724650"/>
            <a:ext cx="12194715" cy="133350"/>
          </a:xfrm>
          <a:prstGeom prst="rect">
            <a:avLst/>
          </a:prstGeom>
        </p:spPr>
      </p:pic>
      <p:sp>
        <p:nvSpPr>
          <p:cNvPr id="11" name="Rectangle 10"/>
          <p:cNvSpPr/>
          <p:nvPr userDrawn="1"/>
        </p:nvSpPr>
        <p:spPr>
          <a:xfrm>
            <a:off x="0" y="300834"/>
            <a:ext cx="12192000" cy="92765"/>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715" y="-8135"/>
            <a:ext cx="12194715" cy="355350"/>
          </a:xfrm>
          <a:prstGeom prst="rect">
            <a:avLst/>
          </a:prstGeom>
        </p:spPr>
      </p:pic>
    </p:spTree>
    <p:extLst>
      <p:ext uri="{BB962C8B-B14F-4D97-AF65-F5344CB8AC3E}">
        <p14:creationId xmlns:p14="http://schemas.microsoft.com/office/powerpoint/2010/main" val="2480798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General Tips for APA Reporting</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777777"/>
                </a:solidFill>
                <a:effectLst/>
                <a:latin typeface="inherit"/>
              </a:rPr>
              <a:t>Use readable </a:t>
            </a:r>
            <a:r>
              <a:rPr lang="en-US" b="1" i="0" dirty="0">
                <a:solidFill>
                  <a:srgbClr val="777777"/>
                </a:solidFill>
                <a:effectLst/>
                <a:latin typeface="inherit"/>
              </a:rPr>
              <a:t>spacing</a:t>
            </a:r>
            <a:r>
              <a:rPr lang="en-US" b="0" i="0" dirty="0">
                <a:solidFill>
                  <a:srgbClr val="777777"/>
                </a:solidFill>
                <a:effectLst/>
                <a:latin typeface="inherit"/>
              </a:rPr>
              <a:t>, placing a space after commas, variables and mathematical symbols. For example:</a:t>
            </a:r>
          </a:p>
          <a:p>
            <a:pPr marL="742950" lvl="1" indent="-285750" fontAlgn="base"/>
            <a:r>
              <a:rPr lang="en-US" b="1" i="0" dirty="0">
                <a:solidFill>
                  <a:srgbClr val="777777"/>
                </a:solidFill>
                <a:effectLst/>
                <a:latin typeface="inherit"/>
              </a:rPr>
              <a:t>Correct</a:t>
            </a:r>
            <a:r>
              <a:rPr lang="en-US" b="0" i="0" dirty="0">
                <a:solidFill>
                  <a:srgbClr val="777777"/>
                </a:solidFill>
                <a:effectLst/>
                <a:latin typeface="inherit"/>
              </a:rPr>
              <a:t>: r(55) = .49, p &lt; .001</a:t>
            </a:r>
          </a:p>
          <a:p>
            <a:pPr marL="742950" lvl="1" indent="-285750" fontAlgn="base"/>
            <a:r>
              <a:rPr lang="en-US" b="1" i="0" dirty="0">
                <a:solidFill>
                  <a:srgbClr val="777777"/>
                </a:solidFill>
                <a:effectLst/>
                <a:latin typeface="inherit"/>
              </a:rPr>
              <a:t>Incorrect</a:t>
            </a:r>
            <a:r>
              <a:rPr lang="en-US" b="0" i="0" dirty="0">
                <a:solidFill>
                  <a:srgbClr val="777777"/>
                </a:solidFill>
                <a:effectLst/>
                <a:latin typeface="inherit"/>
              </a:rPr>
              <a:t>: r(55)=.49,p&lt;.001.</a:t>
            </a:r>
          </a:p>
          <a:p>
            <a:pPr algn="l" fontAlgn="base">
              <a:buFont typeface="Arial" panose="020B0604020202020204" pitchFamily="34" charset="0"/>
              <a:buChar char="•"/>
            </a:pPr>
            <a:endParaRPr lang="en-US" b="0" i="0" dirty="0">
              <a:solidFill>
                <a:srgbClr val="777777"/>
              </a:solidFill>
              <a:effectLst/>
              <a:latin typeface="inherit"/>
            </a:endParaRPr>
          </a:p>
          <a:p>
            <a:pPr algn="l" fontAlgn="base">
              <a:buFont typeface="Arial" panose="020B0604020202020204" pitchFamily="34" charset="0"/>
              <a:buChar char="•"/>
            </a:pPr>
            <a:r>
              <a:rPr lang="en-US" b="0" i="0" dirty="0">
                <a:solidFill>
                  <a:srgbClr val="777777"/>
                </a:solidFill>
                <a:effectLst/>
                <a:latin typeface="inherit"/>
              </a:rPr>
              <a:t>APA </a:t>
            </a:r>
            <a:r>
              <a:rPr lang="en-US" b="0" i="1" dirty="0">
                <a:solidFill>
                  <a:srgbClr val="777777"/>
                </a:solidFill>
                <a:effectLst/>
                <a:latin typeface="inherit"/>
              </a:rPr>
              <a:t>suggests </a:t>
            </a:r>
            <a:r>
              <a:rPr lang="en-US" b="0" i="0" dirty="0">
                <a:solidFill>
                  <a:srgbClr val="777777"/>
                </a:solidFill>
                <a:effectLst/>
                <a:latin typeface="inherit"/>
              </a:rPr>
              <a:t>using two spaces after periods to aid readability, but this is not required.</a:t>
            </a:r>
          </a:p>
          <a:p>
            <a:pPr fontAlgn="base"/>
            <a:r>
              <a:rPr lang="en-US" b="0" i="0" dirty="0">
                <a:solidFill>
                  <a:srgbClr val="777777"/>
                </a:solidFill>
                <a:effectLst/>
                <a:latin typeface="inherit"/>
              </a:rPr>
              <a:t>If you use a </a:t>
            </a:r>
            <a:r>
              <a:rPr lang="en-US" i="0" dirty="0">
                <a:solidFill>
                  <a:srgbClr val="777777"/>
                </a:solidFill>
                <a:effectLst/>
                <a:latin typeface="inherit"/>
              </a:rPr>
              <a:t>table</a:t>
            </a:r>
            <a:r>
              <a:rPr lang="en-US" b="1" i="0" dirty="0">
                <a:solidFill>
                  <a:srgbClr val="777777"/>
                </a:solidFill>
                <a:effectLst/>
                <a:latin typeface="inherit"/>
              </a:rPr>
              <a:t> </a:t>
            </a:r>
            <a:r>
              <a:rPr lang="en-US" b="0" i="0" dirty="0">
                <a:solidFill>
                  <a:srgbClr val="777777"/>
                </a:solidFill>
                <a:effectLst/>
                <a:latin typeface="inherit"/>
              </a:rPr>
              <a:t>to report results, do not duplicate the information in the text.</a:t>
            </a:r>
          </a:p>
          <a:p>
            <a:pPr algn="l" fontAlgn="base">
              <a:buFont typeface="Arial" panose="020B0604020202020204" pitchFamily="34" charset="0"/>
              <a:buChar char="•"/>
            </a:pPr>
            <a:endParaRPr lang="en-US" b="0" i="0" dirty="0">
              <a:solidFill>
                <a:srgbClr val="777777"/>
              </a:solidFill>
              <a:effectLst/>
              <a:latin typeface="inherit"/>
            </a:endParaRPr>
          </a:p>
          <a:p>
            <a:endParaRPr lang="en-US" dirty="0"/>
          </a:p>
        </p:txBody>
      </p:sp>
    </p:spTree>
    <p:extLst>
      <p:ext uri="{BB962C8B-B14F-4D97-AF65-F5344CB8AC3E}">
        <p14:creationId xmlns:p14="http://schemas.microsoft.com/office/powerpoint/2010/main" val="391406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1440981" y="409750"/>
            <a:ext cx="9310037" cy="1325563"/>
          </a:xfrm>
        </p:spPr>
        <p:txBody>
          <a:bodyPr/>
          <a:lstStyle/>
          <a:p>
            <a:r>
              <a:rPr lang="en-US" dirty="0"/>
              <a:t>Upcoming Methods: Chi-Square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777777"/>
                    </a:solidFill>
                    <a:latin typeface="inherit"/>
                  </a:rPr>
                  <a:t>Chi-Square test of Independence: Report degrees of freedom and sample size in parentheses, then the chi-square value, followed by the significance level.</a:t>
                </a:r>
              </a:p>
              <a:p>
                <a:pPr marL="0" indent="0" fontAlgn="base">
                  <a:buNone/>
                </a:pPr>
                <a:endParaRPr lang="en-US" dirty="0">
                  <a:solidFill>
                    <a:srgbClr val="777777"/>
                  </a:solidFill>
                  <a:latin typeface="inherit"/>
                </a:endParaRPr>
              </a:p>
              <a:p>
                <a:pPr marL="0" indent="0" algn="ctr" fontAlgn="base">
                  <a:buNone/>
                </a:pPr>
                <a:r>
                  <a:rPr lang="en-US" dirty="0">
                    <a:solidFill>
                      <a:srgbClr val="777777"/>
                    </a:solidFill>
                    <a:latin typeface="inherit"/>
                  </a:rPr>
                  <a:t>“Animal response to the stimuli did not differ by species,</a:t>
                </a:r>
              </a:p>
              <a:p>
                <a:pPr marL="0" indent="0" algn="ctr" fontAlgn="base">
                  <a:buNone/>
                </a:pPr>
                <a:r>
                  <a:rPr lang="en-US" dirty="0">
                    <a:solidFill>
                      <a:srgbClr val="777777"/>
                    </a:solidFill>
                    <a:latin typeface="inherit"/>
                  </a:rPr>
                  <a:t> </a:t>
                </a:r>
                <a14:m>
                  <m:oMath xmlns:m="http://schemas.openxmlformats.org/officeDocument/2006/math">
                    <m:sSup>
                      <m:sSupPr>
                        <m:ctrlPr>
                          <a:rPr lang="en-US" i="1" smtClean="0">
                            <a:solidFill>
                              <a:srgbClr val="777777"/>
                            </a:solidFill>
                            <a:latin typeface="Cambria Math" panose="02040503050406030204" pitchFamily="18" charset="0"/>
                          </a:rPr>
                        </m:ctrlPr>
                      </m:sSupPr>
                      <m:e>
                        <m:r>
                          <m:rPr>
                            <m:sty m:val="p"/>
                          </m:rPr>
                          <a:rPr lang="el-GR" i="1" smtClean="0">
                            <a:solidFill>
                              <a:srgbClr val="777777"/>
                            </a:solidFill>
                            <a:latin typeface="Cambria Math" panose="02040503050406030204" pitchFamily="18" charset="0"/>
                            <a:ea typeface="Cambria Math" panose="02040503050406030204" pitchFamily="18" charset="0"/>
                          </a:rPr>
                          <m:t>Χ</m:t>
                        </m:r>
                      </m:e>
                      <m:sup>
                        <m:r>
                          <a:rPr lang="en-US" b="0" i="1" smtClean="0">
                            <a:solidFill>
                              <a:srgbClr val="777777"/>
                            </a:solidFill>
                            <a:latin typeface="Cambria Math" panose="02040503050406030204" pitchFamily="18" charset="0"/>
                          </a:rPr>
                          <m:t>2</m:t>
                        </m:r>
                      </m:sup>
                    </m:sSup>
                  </m:oMath>
                </a14:m>
                <a:r>
                  <a:rPr lang="en-US" dirty="0">
                    <a:solidFill>
                      <a:srgbClr val="777777"/>
                    </a:solidFill>
                    <a:latin typeface="inherit"/>
                  </a:rPr>
                  <a:t>(1, </a:t>
                </a:r>
                <a:r>
                  <a:rPr lang="en-US" i="1" dirty="0">
                    <a:solidFill>
                      <a:srgbClr val="777777"/>
                    </a:solidFill>
                    <a:latin typeface="inherit"/>
                  </a:rPr>
                  <a:t>N </a:t>
                </a:r>
                <a:r>
                  <a:rPr lang="en-US" dirty="0">
                    <a:solidFill>
                      <a:srgbClr val="777777"/>
                    </a:solidFill>
                    <a:latin typeface="inherit"/>
                  </a:rPr>
                  <a:t>= 75) = 0.89, </a:t>
                </a:r>
                <a:r>
                  <a:rPr lang="en-US" i="1" dirty="0">
                    <a:solidFill>
                      <a:srgbClr val="777777"/>
                    </a:solidFill>
                    <a:latin typeface="inherit"/>
                  </a:rPr>
                  <a:t>p</a:t>
                </a:r>
                <a:r>
                  <a:rPr lang="en-US" dirty="0">
                    <a:solidFill>
                      <a:srgbClr val="777777"/>
                    </a:solidFill>
                    <a:latin typeface="inherit"/>
                  </a:rPr>
                  <a:t> = .25.”</a:t>
                </a:r>
              </a:p>
            </p:txBody>
          </p:sp>
        </mc:Choice>
        <mc:Fallback xmlns="">
          <p:sp>
            <p:nvSpPr>
              <p:cNvPr id="3" name="Content Placeholder 2">
                <a:extLst>
                  <a:ext uri="{FF2B5EF4-FFF2-40B4-BE49-F238E27FC236}">
                    <a16:creationId xmlns:a16="http://schemas.microsoft.com/office/drawing/2014/main" id="{F734F7E5-3D55-4323-897B-F10708D89ECE}"/>
                  </a:ext>
                </a:extLst>
              </p:cNvPr>
              <p:cNvSpPr>
                <a:spLocks noGrp="1" noRot="1" noChangeAspect="1" noMove="1" noResize="1" noEditPoints="1" noAdjustHandles="1" noChangeArrowheads="1" noChangeShapeType="1" noTextEdit="1"/>
              </p:cNvSpPr>
              <p:nvPr>
                <p:ph idx="1"/>
              </p:nvPr>
            </p:nvSpPr>
            <p:spPr>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71859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1996153" y="319971"/>
            <a:ext cx="8199694" cy="1325563"/>
          </a:xfrm>
        </p:spPr>
        <p:txBody>
          <a:bodyPr/>
          <a:lstStyle/>
          <a:p>
            <a:r>
              <a:rPr lang="en-US" dirty="0"/>
              <a:t>Upcoming Methods: Regression</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777777"/>
                </a:solidFill>
                <a:latin typeface="inherit"/>
              </a:rPr>
              <a:t>Report correlations with degrees of freedom (N-2), followed by the significance level. </a:t>
            </a:r>
          </a:p>
          <a:p>
            <a:pPr algn="l" fontAlgn="base">
              <a:buFont typeface="Arial" panose="020B0604020202020204" pitchFamily="34" charset="0"/>
              <a:buChar char="•"/>
            </a:pPr>
            <a:endParaRPr lang="en-US" dirty="0">
              <a:solidFill>
                <a:srgbClr val="777777"/>
              </a:solidFill>
              <a:latin typeface="inherit"/>
            </a:endParaRPr>
          </a:p>
          <a:p>
            <a:pPr marL="0" indent="0" algn="ctr" fontAlgn="base">
              <a:buNone/>
            </a:pPr>
            <a:r>
              <a:rPr lang="en-US" dirty="0">
                <a:solidFill>
                  <a:srgbClr val="777777"/>
                </a:solidFill>
                <a:latin typeface="inherit"/>
              </a:rPr>
              <a:t>“The two sets of exam results are strongly correlated, r(55) = .49, p &lt; .001.”</a:t>
            </a:r>
          </a:p>
        </p:txBody>
      </p:sp>
    </p:spTree>
    <p:extLst>
      <p:ext uri="{BB962C8B-B14F-4D97-AF65-F5344CB8AC3E}">
        <p14:creationId xmlns:p14="http://schemas.microsoft.com/office/powerpoint/2010/main" val="385836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General Tips for APA Reporting</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777777"/>
                </a:solidFill>
                <a:effectLst/>
                <a:latin typeface="inherit"/>
              </a:rPr>
              <a:t>In general, round </a:t>
            </a:r>
            <a:r>
              <a:rPr lang="en-US" b="1" i="0" dirty="0">
                <a:solidFill>
                  <a:srgbClr val="777777"/>
                </a:solidFill>
                <a:effectLst/>
                <a:latin typeface="inherit"/>
              </a:rPr>
              <a:t>decimals</a:t>
            </a:r>
            <a:r>
              <a:rPr lang="en-US" b="0" i="0" dirty="0">
                <a:solidFill>
                  <a:srgbClr val="777777"/>
                </a:solidFill>
                <a:effectLst/>
                <a:latin typeface="inherit"/>
              </a:rPr>
              <a:t> to two places, with the exception of p values. Values in the same paragraph or table should have the same number of decimal places.</a:t>
            </a:r>
          </a:p>
          <a:p>
            <a:pPr algn="l" fontAlgn="base"/>
            <a:endParaRPr lang="en-US" b="1" i="0" dirty="0">
              <a:solidFill>
                <a:srgbClr val="777777"/>
              </a:solidFill>
              <a:effectLst/>
              <a:latin typeface="inherit"/>
            </a:endParaRPr>
          </a:p>
          <a:p>
            <a:pPr algn="l" fontAlgn="base"/>
            <a:r>
              <a:rPr lang="en-US" b="1" i="0" dirty="0">
                <a:solidFill>
                  <a:srgbClr val="777777"/>
                </a:solidFill>
                <a:effectLst/>
                <a:latin typeface="inherit"/>
              </a:rPr>
              <a:t>If the decimal is less than one:</a:t>
            </a:r>
            <a:endParaRPr lang="en-US" b="0" i="0" dirty="0">
              <a:solidFill>
                <a:srgbClr val="777777"/>
              </a:solidFill>
              <a:effectLst/>
              <a:latin typeface="inherit"/>
            </a:endParaRPr>
          </a:p>
          <a:p>
            <a:pPr lvl="1" fontAlgn="base"/>
            <a:r>
              <a:rPr lang="en-US" b="0" i="0" dirty="0">
                <a:solidFill>
                  <a:srgbClr val="777777"/>
                </a:solidFill>
                <a:effectLst/>
                <a:latin typeface="inherit"/>
              </a:rPr>
              <a:t>Place a zero before the decimal point if the statistic </a:t>
            </a:r>
            <a:r>
              <a:rPr lang="en-US" b="1" i="0" dirty="0">
                <a:solidFill>
                  <a:srgbClr val="777777"/>
                </a:solidFill>
                <a:effectLst/>
                <a:latin typeface="inherit"/>
              </a:rPr>
              <a:t>can be</a:t>
            </a:r>
            <a:r>
              <a:rPr lang="en-US" b="0" i="0" dirty="0">
                <a:solidFill>
                  <a:srgbClr val="777777"/>
                </a:solidFill>
                <a:effectLst/>
                <a:latin typeface="inherit"/>
              </a:rPr>
              <a:t> greater than one (0.26 </a:t>
            </a:r>
            <a:r>
              <a:rPr lang="en-US" b="0" i="0" dirty="0" err="1">
                <a:solidFill>
                  <a:srgbClr val="777777"/>
                </a:solidFill>
                <a:effectLst/>
                <a:latin typeface="inherit"/>
              </a:rPr>
              <a:t>lb</a:t>
            </a:r>
            <a:r>
              <a:rPr lang="en-US" b="0" i="0" dirty="0">
                <a:solidFill>
                  <a:srgbClr val="777777"/>
                </a:solidFill>
                <a:effectLst/>
                <a:latin typeface="inherit"/>
              </a:rPr>
              <a:t>).</a:t>
            </a:r>
          </a:p>
          <a:p>
            <a:pPr lvl="1" fontAlgn="base"/>
            <a:r>
              <a:rPr lang="en-US" b="0" i="0" dirty="0">
                <a:solidFill>
                  <a:srgbClr val="777777"/>
                </a:solidFill>
                <a:effectLst/>
                <a:latin typeface="inherit"/>
              </a:rPr>
              <a:t>If number </a:t>
            </a:r>
            <a:r>
              <a:rPr lang="en-US" b="1" i="0" dirty="0">
                <a:solidFill>
                  <a:srgbClr val="777777"/>
                </a:solidFill>
                <a:effectLst/>
                <a:latin typeface="inherit"/>
              </a:rPr>
              <a:t>cannot be </a:t>
            </a:r>
            <a:r>
              <a:rPr lang="en-US" i="0" dirty="0">
                <a:solidFill>
                  <a:srgbClr val="777777"/>
                </a:solidFill>
                <a:effectLst/>
                <a:latin typeface="inherit"/>
              </a:rPr>
              <a:t>greater than one</a:t>
            </a:r>
            <a:r>
              <a:rPr lang="en-US" b="0" i="0" dirty="0">
                <a:solidFill>
                  <a:srgbClr val="777777"/>
                </a:solidFill>
                <a:effectLst/>
                <a:latin typeface="inherit"/>
              </a:rPr>
              <a:t>, leave out the zero before the decimal point (p = .015).</a:t>
            </a:r>
          </a:p>
          <a:p>
            <a:pPr algn="l" fontAlgn="base">
              <a:buFont typeface="Arial" panose="020B0604020202020204" pitchFamily="34" charset="0"/>
              <a:buChar char="•"/>
            </a:pPr>
            <a:endParaRPr lang="en-US" dirty="0"/>
          </a:p>
        </p:txBody>
      </p:sp>
    </p:spTree>
    <p:extLst>
      <p:ext uri="{BB962C8B-B14F-4D97-AF65-F5344CB8AC3E}">
        <p14:creationId xmlns:p14="http://schemas.microsoft.com/office/powerpoint/2010/main" val="329018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General Tips for APA Reporting</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fontAlgn="base"/>
            <a:r>
              <a:rPr lang="en-US" b="0" i="0" dirty="0">
                <a:solidFill>
                  <a:srgbClr val="777777"/>
                </a:solidFill>
                <a:effectLst/>
                <a:latin typeface="inherit"/>
              </a:rPr>
              <a:t>Most symbols and abbreviations that are not Greek letters are </a:t>
            </a:r>
            <a:r>
              <a:rPr lang="en-US" b="0" i="1" dirty="0">
                <a:solidFill>
                  <a:srgbClr val="777777"/>
                </a:solidFill>
                <a:effectLst/>
                <a:latin typeface="inherit"/>
              </a:rPr>
              <a:t>italicized</a:t>
            </a:r>
            <a:r>
              <a:rPr lang="en-US" b="0" i="0" dirty="0">
                <a:solidFill>
                  <a:srgbClr val="777777"/>
                </a:solidFill>
                <a:effectLst/>
                <a:latin typeface="inherit"/>
              </a:rPr>
              <a:t>: </a:t>
            </a:r>
          </a:p>
          <a:p>
            <a:pPr marL="0" indent="0" algn="ctr" fontAlgn="base">
              <a:buNone/>
            </a:pPr>
            <a:r>
              <a:rPr lang="en-US" i="1" dirty="0">
                <a:solidFill>
                  <a:srgbClr val="777777"/>
                </a:solidFill>
                <a:latin typeface="inherit"/>
              </a:rPr>
              <a:t>d</a:t>
            </a:r>
            <a:r>
              <a:rPr lang="en-US" b="0" i="1" dirty="0">
                <a:solidFill>
                  <a:srgbClr val="777777"/>
                </a:solidFill>
                <a:effectLst/>
                <a:latin typeface="inherit"/>
              </a:rPr>
              <a:t>f, p, N, n, t, z, F, SD, SE, M</a:t>
            </a:r>
            <a:r>
              <a:rPr lang="en-US" b="0" i="0" dirty="0">
                <a:solidFill>
                  <a:srgbClr val="777777"/>
                </a:solidFill>
                <a:effectLst/>
                <a:latin typeface="inherit"/>
              </a:rPr>
              <a:t>. </a:t>
            </a:r>
          </a:p>
          <a:p>
            <a:pPr fontAlgn="base"/>
            <a:endParaRPr lang="en-US" b="0" i="0" dirty="0">
              <a:solidFill>
                <a:srgbClr val="777777"/>
              </a:solidFill>
              <a:effectLst/>
              <a:latin typeface="inherit"/>
            </a:endParaRPr>
          </a:p>
          <a:p>
            <a:pPr fontAlgn="base"/>
            <a:r>
              <a:rPr lang="en-US" b="0" i="0" dirty="0">
                <a:solidFill>
                  <a:srgbClr val="777777"/>
                </a:solidFill>
                <a:effectLst/>
                <a:latin typeface="inherit"/>
              </a:rPr>
              <a:t>Use an uppercase </a:t>
            </a:r>
            <a:r>
              <a:rPr lang="en-US" b="0" i="1" dirty="0">
                <a:solidFill>
                  <a:srgbClr val="777777"/>
                </a:solidFill>
                <a:effectLst/>
                <a:latin typeface="inherit"/>
              </a:rPr>
              <a:t>N</a:t>
            </a:r>
            <a:r>
              <a:rPr lang="en-US" b="0" i="0" dirty="0">
                <a:solidFill>
                  <a:srgbClr val="777777"/>
                </a:solidFill>
                <a:effectLst/>
                <a:latin typeface="inherit"/>
              </a:rPr>
              <a:t> for number in the population (</a:t>
            </a:r>
            <a:r>
              <a:rPr lang="en-US" b="0" i="1" dirty="0">
                <a:solidFill>
                  <a:srgbClr val="777777"/>
                </a:solidFill>
                <a:effectLst/>
                <a:latin typeface="inherit"/>
              </a:rPr>
              <a:t>N </a:t>
            </a:r>
            <a:r>
              <a:rPr lang="en-US" b="0" i="0" dirty="0">
                <a:solidFill>
                  <a:srgbClr val="777777"/>
                </a:solidFill>
                <a:effectLst/>
                <a:latin typeface="inherit"/>
              </a:rPr>
              <a:t>= 45) and a lowercase </a:t>
            </a:r>
            <a:r>
              <a:rPr lang="en-US" b="0" i="1" dirty="0">
                <a:solidFill>
                  <a:srgbClr val="777777"/>
                </a:solidFill>
                <a:effectLst/>
                <a:latin typeface="inherit"/>
              </a:rPr>
              <a:t>n </a:t>
            </a:r>
            <a:r>
              <a:rPr lang="en-US" b="0" i="0" dirty="0">
                <a:solidFill>
                  <a:srgbClr val="777777"/>
                </a:solidFill>
                <a:effectLst/>
                <a:latin typeface="inherit"/>
              </a:rPr>
              <a:t>for a sample (</a:t>
            </a:r>
            <a:r>
              <a:rPr lang="en-US" b="0" i="1" dirty="0">
                <a:solidFill>
                  <a:srgbClr val="777777"/>
                </a:solidFill>
                <a:effectLst/>
                <a:latin typeface="inherit"/>
              </a:rPr>
              <a:t>n</a:t>
            </a:r>
            <a:r>
              <a:rPr lang="en-US" b="0" i="0" dirty="0">
                <a:solidFill>
                  <a:srgbClr val="777777"/>
                </a:solidFill>
                <a:effectLst/>
                <a:latin typeface="inherit"/>
              </a:rPr>
              <a:t> = 20).</a:t>
            </a:r>
          </a:p>
        </p:txBody>
      </p:sp>
    </p:spTree>
    <p:extLst>
      <p:ext uri="{BB962C8B-B14F-4D97-AF65-F5344CB8AC3E}">
        <p14:creationId xmlns:p14="http://schemas.microsoft.com/office/powerpoint/2010/main" val="253605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Reporting Results</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fontAlgn="base"/>
            <a:r>
              <a:rPr lang="en-US" dirty="0">
                <a:solidFill>
                  <a:srgbClr val="777777"/>
                </a:solidFill>
                <a:latin typeface="inherit"/>
              </a:rPr>
              <a:t>The mean, standard deviation (and similar single statistics), degrees of freedom, and percentages should be reported within parentheses.</a:t>
            </a:r>
          </a:p>
          <a:p>
            <a:pPr marL="0" indent="0" algn="ctr" fontAlgn="base">
              <a:buNone/>
            </a:pPr>
            <a:endParaRPr lang="en-US" dirty="0">
              <a:solidFill>
                <a:srgbClr val="777777"/>
              </a:solidFill>
              <a:latin typeface="inherit"/>
            </a:endParaRPr>
          </a:p>
          <a:p>
            <a:pPr marL="0" indent="0" algn="ctr" fontAlgn="base">
              <a:buNone/>
            </a:pPr>
            <a:r>
              <a:rPr lang="en-US" dirty="0">
                <a:solidFill>
                  <a:srgbClr val="777777"/>
                </a:solidFill>
                <a:latin typeface="inherit"/>
              </a:rPr>
              <a:t>(</a:t>
            </a:r>
            <a:r>
              <a:rPr lang="en-US" i="1" dirty="0">
                <a:solidFill>
                  <a:srgbClr val="777777"/>
                </a:solidFill>
                <a:latin typeface="inherit"/>
              </a:rPr>
              <a:t>M</a:t>
            </a:r>
            <a:r>
              <a:rPr lang="en-US" dirty="0">
                <a:solidFill>
                  <a:srgbClr val="777777"/>
                </a:solidFill>
                <a:latin typeface="inherit"/>
              </a:rPr>
              <a:t> = 22, </a:t>
            </a:r>
            <a:r>
              <a:rPr lang="en-US" i="1" dirty="0">
                <a:solidFill>
                  <a:srgbClr val="777777"/>
                </a:solidFill>
                <a:latin typeface="inherit"/>
              </a:rPr>
              <a:t>SD</a:t>
            </a:r>
            <a:r>
              <a:rPr lang="en-US" dirty="0">
                <a:solidFill>
                  <a:srgbClr val="777777"/>
                </a:solidFill>
                <a:latin typeface="inherit"/>
              </a:rPr>
              <a:t> = 3.4)</a:t>
            </a:r>
          </a:p>
          <a:p>
            <a:pPr marL="0" indent="0" algn="ctr" fontAlgn="base">
              <a:buNone/>
            </a:pPr>
            <a:r>
              <a:rPr lang="en-US" b="0" i="1" dirty="0">
                <a:solidFill>
                  <a:srgbClr val="777777"/>
                </a:solidFill>
                <a:effectLst/>
                <a:latin typeface="inherit"/>
              </a:rPr>
              <a:t>t</a:t>
            </a:r>
            <a:r>
              <a:rPr lang="en-US" b="0" i="0" dirty="0">
                <a:solidFill>
                  <a:srgbClr val="777777"/>
                </a:solidFill>
                <a:effectLst/>
                <a:latin typeface="inherit"/>
              </a:rPr>
              <a:t>(10) = 2.16</a:t>
            </a:r>
          </a:p>
          <a:p>
            <a:pPr marL="0" indent="0" algn="ctr" fontAlgn="base">
              <a:buNone/>
            </a:pPr>
            <a:r>
              <a:rPr lang="en-US" b="0" i="0" dirty="0">
                <a:solidFill>
                  <a:srgbClr val="777777"/>
                </a:solidFill>
                <a:effectLst/>
                <a:latin typeface="inherit"/>
              </a:rPr>
              <a:t>“Almost a quarter of the sample (25.5%) was already infected with the virus.”</a:t>
            </a:r>
          </a:p>
        </p:txBody>
      </p:sp>
    </p:spTree>
    <p:extLst>
      <p:ext uri="{BB962C8B-B14F-4D97-AF65-F5344CB8AC3E}">
        <p14:creationId xmlns:p14="http://schemas.microsoft.com/office/powerpoint/2010/main" val="150945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Reporting Results</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777777"/>
                </a:solidFill>
                <a:effectLst/>
                <a:latin typeface="inherit"/>
              </a:rPr>
              <a:t>For confidence intervals use brackets: </a:t>
            </a:r>
          </a:p>
          <a:p>
            <a:pPr marL="0" indent="0" algn="ctr" fontAlgn="base">
              <a:buNone/>
            </a:pPr>
            <a:r>
              <a:rPr lang="en-US" b="0" i="0" dirty="0">
                <a:solidFill>
                  <a:srgbClr val="777777"/>
                </a:solidFill>
                <a:effectLst/>
                <a:latin typeface="inherit"/>
              </a:rPr>
              <a:t>95% CI [2.47, 2.99]</a:t>
            </a:r>
          </a:p>
          <a:p>
            <a:pPr fontAlgn="base"/>
            <a:endParaRPr lang="en-US" b="0" i="0" dirty="0">
              <a:solidFill>
                <a:srgbClr val="777777"/>
              </a:solidFill>
              <a:effectLst/>
              <a:latin typeface="inherit"/>
            </a:endParaRPr>
          </a:p>
          <a:p>
            <a:pPr fontAlgn="base"/>
            <a:r>
              <a:rPr lang="en-US" b="0" i="0" dirty="0">
                <a:solidFill>
                  <a:srgbClr val="777777"/>
                </a:solidFill>
                <a:effectLst/>
                <a:latin typeface="inherit"/>
              </a:rPr>
              <a:t>If you are reporting a list of statistics within parentheses, you do not need to use brackets within the parentheses.</a:t>
            </a:r>
          </a:p>
          <a:p>
            <a:pPr marL="0" indent="0" algn="ctr" fontAlgn="base">
              <a:buNone/>
            </a:pPr>
            <a:r>
              <a:rPr lang="en-US" b="0" i="0" dirty="0">
                <a:solidFill>
                  <a:srgbClr val="777777"/>
                </a:solidFill>
                <a:effectLst/>
                <a:latin typeface="inherit"/>
              </a:rPr>
              <a:t>(SD = 1.5, CI = -5, 5)</a:t>
            </a:r>
            <a:endParaRPr lang="en-US" dirty="0">
              <a:solidFill>
                <a:srgbClr val="777777"/>
              </a:solidFill>
              <a:latin typeface="inherit"/>
            </a:endParaRPr>
          </a:p>
        </p:txBody>
      </p:sp>
    </p:spTree>
    <p:extLst>
      <p:ext uri="{BB962C8B-B14F-4D97-AF65-F5344CB8AC3E}">
        <p14:creationId xmlns:p14="http://schemas.microsoft.com/office/powerpoint/2010/main" val="394263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Hypothesis Testing</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777777"/>
                </a:solidFill>
                <a:latin typeface="inherit"/>
              </a:rPr>
              <a:t>At the beginning of the results section, restate your research question hypothesis and then state if your results support it. This should be followed by the data and statistics to support or reject the null hypothesis.</a:t>
            </a:r>
          </a:p>
          <a:p>
            <a:pPr algn="l" fontAlgn="base">
              <a:buFont typeface="Arial" panose="020B0604020202020204" pitchFamily="34" charset="0"/>
              <a:buChar char="•"/>
            </a:pPr>
            <a:endParaRPr lang="en-US" dirty="0">
              <a:solidFill>
                <a:srgbClr val="777777"/>
              </a:solidFill>
              <a:latin typeface="inherit"/>
            </a:endParaRPr>
          </a:p>
          <a:p>
            <a:pPr fontAlgn="base"/>
            <a:r>
              <a:rPr lang="en-US" b="0" i="0" dirty="0">
                <a:solidFill>
                  <a:srgbClr val="777777"/>
                </a:solidFill>
                <a:effectLst/>
                <a:latin typeface="inherit"/>
              </a:rPr>
              <a:t>Nouns (z test, t test) are not hyphenated, but as an adjective they are (t-test results, z-test score).</a:t>
            </a:r>
          </a:p>
          <a:p>
            <a:pPr algn="l" fontAlgn="base">
              <a:buFont typeface="Arial" panose="020B0604020202020204" pitchFamily="34" charset="0"/>
              <a:buChar char="•"/>
            </a:pPr>
            <a:endParaRPr lang="en-US" dirty="0">
              <a:solidFill>
                <a:srgbClr val="777777"/>
              </a:solidFill>
              <a:latin typeface="inherit"/>
            </a:endParaRPr>
          </a:p>
        </p:txBody>
      </p:sp>
    </p:spTree>
    <p:extLst>
      <p:ext uri="{BB962C8B-B14F-4D97-AF65-F5344CB8AC3E}">
        <p14:creationId xmlns:p14="http://schemas.microsoft.com/office/powerpoint/2010/main" val="193449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Hypothesis Testing – p values</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a:xfrm>
            <a:off x="838200" y="1735313"/>
            <a:ext cx="10515600" cy="4802716"/>
          </a:xfrm>
        </p:spPr>
        <p:txBody>
          <a:bodyPr>
            <a:normAutofit fontScale="92500" lnSpcReduction="10000"/>
          </a:bodyPr>
          <a:lstStyle/>
          <a:p>
            <a:pPr fontAlgn="base"/>
            <a:r>
              <a:rPr lang="en-US" dirty="0">
                <a:solidFill>
                  <a:schemeClr val="bg2">
                    <a:lumMod val="50000"/>
                  </a:schemeClr>
                </a:solidFill>
                <a:latin typeface="inherit"/>
              </a:rPr>
              <a:t>Use the alpha level (the a priori criterion for the probability of falsely rejecting your null hypothesis), which is typically .05 or .01. </a:t>
            </a:r>
          </a:p>
          <a:p>
            <a:pPr marL="457200" lvl="1" indent="0" algn="ctr" fontAlgn="base">
              <a:buNone/>
            </a:pPr>
            <a:r>
              <a:rPr lang="en-US" i="1" dirty="0">
                <a:solidFill>
                  <a:schemeClr val="bg2">
                    <a:lumMod val="50000"/>
                  </a:schemeClr>
                </a:solidFill>
                <a:latin typeface="inherit"/>
              </a:rPr>
              <a:t>F</a:t>
            </a:r>
            <a:r>
              <a:rPr lang="en-US" dirty="0">
                <a:solidFill>
                  <a:schemeClr val="bg2">
                    <a:lumMod val="50000"/>
                  </a:schemeClr>
                </a:solidFill>
                <a:latin typeface="inherit"/>
              </a:rPr>
              <a:t>(1, 24) = 44.4, </a:t>
            </a:r>
            <a:r>
              <a:rPr lang="en-US" i="1" dirty="0">
                <a:solidFill>
                  <a:schemeClr val="bg2">
                    <a:lumMod val="50000"/>
                  </a:schemeClr>
                </a:solidFill>
                <a:latin typeface="inherit"/>
              </a:rPr>
              <a:t>p</a:t>
            </a:r>
            <a:r>
              <a:rPr lang="en-US" dirty="0">
                <a:solidFill>
                  <a:schemeClr val="bg2">
                    <a:lumMod val="50000"/>
                  </a:schemeClr>
                </a:solidFill>
                <a:latin typeface="inherit"/>
              </a:rPr>
              <a:t> &lt; .01.</a:t>
            </a:r>
          </a:p>
          <a:p>
            <a:pPr lvl="1" fontAlgn="base"/>
            <a:endParaRPr lang="en-US" dirty="0">
              <a:solidFill>
                <a:schemeClr val="bg2">
                  <a:lumMod val="50000"/>
                </a:schemeClr>
              </a:solidFill>
              <a:latin typeface="inherit"/>
            </a:endParaRPr>
          </a:p>
          <a:p>
            <a:pPr fontAlgn="base"/>
            <a:r>
              <a:rPr lang="en-US" dirty="0">
                <a:solidFill>
                  <a:schemeClr val="bg2">
                    <a:lumMod val="50000"/>
                  </a:schemeClr>
                </a:solidFill>
                <a:latin typeface="inherit"/>
              </a:rPr>
              <a:t>OR– Report the exact p value (the a posteriori probability that the result that you obtained, or one more extreme, occurred by chance). If you report exact p values, state early in the results section the alpha level used as a significance criterion for your tests. </a:t>
            </a:r>
          </a:p>
          <a:p>
            <a:pPr marL="457200" lvl="1" indent="0" algn="ctr" fontAlgn="base">
              <a:buNone/>
            </a:pPr>
            <a:r>
              <a:rPr lang="en-US" dirty="0">
                <a:solidFill>
                  <a:schemeClr val="bg2">
                    <a:lumMod val="50000"/>
                  </a:schemeClr>
                </a:solidFill>
                <a:latin typeface="inherit"/>
              </a:rPr>
              <a:t>“We used an alpha level of .05 for all statistical tests.”</a:t>
            </a:r>
          </a:p>
          <a:p>
            <a:pPr marL="457200" lvl="1" indent="0" algn="ctr" fontAlgn="base">
              <a:buNone/>
            </a:pPr>
            <a:r>
              <a:rPr lang="en-US" i="1" dirty="0">
                <a:solidFill>
                  <a:schemeClr val="bg2">
                    <a:lumMod val="50000"/>
                  </a:schemeClr>
                </a:solidFill>
                <a:latin typeface="inherit"/>
              </a:rPr>
              <a:t>t</a:t>
            </a:r>
            <a:r>
              <a:rPr lang="en-US" dirty="0">
                <a:solidFill>
                  <a:schemeClr val="bg2">
                    <a:lumMod val="50000"/>
                  </a:schemeClr>
                </a:solidFill>
                <a:latin typeface="inherit"/>
              </a:rPr>
              <a:t>(33) = 2.10, </a:t>
            </a:r>
            <a:r>
              <a:rPr lang="en-US" i="1" dirty="0">
                <a:solidFill>
                  <a:schemeClr val="bg2">
                    <a:lumMod val="50000"/>
                  </a:schemeClr>
                </a:solidFill>
                <a:latin typeface="inherit"/>
              </a:rPr>
              <a:t>p</a:t>
            </a:r>
            <a:r>
              <a:rPr lang="en-US" dirty="0">
                <a:solidFill>
                  <a:schemeClr val="bg2">
                    <a:lumMod val="50000"/>
                  </a:schemeClr>
                </a:solidFill>
                <a:latin typeface="inherit"/>
              </a:rPr>
              <a:t> = .03. </a:t>
            </a:r>
          </a:p>
          <a:p>
            <a:pPr lvl="1" fontAlgn="base"/>
            <a:endParaRPr lang="en-US" dirty="0">
              <a:solidFill>
                <a:schemeClr val="bg2">
                  <a:lumMod val="50000"/>
                </a:schemeClr>
              </a:solidFill>
              <a:latin typeface="inherit"/>
            </a:endParaRPr>
          </a:p>
          <a:p>
            <a:pPr fontAlgn="base"/>
            <a:r>
              <a:rPr lang="en-US" dirty="0">
                <a:solidFill>
                  <a:schemeClr val="bg2">
                    <a:lumMod val="50000"/>
                  </a:schemeClr>
                </a:solidFill>
                <a:latin typeface="inherit"/>
              </a:rPr>
              <a:t>If your exact p value is less than .001, it is conventional to state merely p &lt; .001. </a:t>
            </a:r>
            <a:endParaRPr lang="en-US" b="0" i="0" dirty="0">
              <a:solidFill>
                <a:schemeClr val="bg2">
                  <a:lumMod val="50000"/>
                </a:schemeClr>
              </a:solidFill>
              <a:effectLst/>
              <a:latin typeface="inherit"/>
            </a:endParaRPr>
          </a:p>
        </p:txBody>
      </p:sp>
    </p:spTree>
    <p:extLst>
      <p:ext uri="{BB962C8B-B14F-4D97-AF65-F5344CB8AC3E}">
        <p14:creationId xmlns:p14="http://schemas.microsoft.com/office/powerpoint/2010/main" val="261539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Hypothesis Testing</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777777"/>
                </a:solidFill>
                <a:effectLst/>
                <a:latin typeface="pt sans"/>
              </a:rPr>
              <a:t>Report the sample statistics, followed by the test statistic and p value:</a:t>
            </a:r>
          </a:p>
          <a:p>
            <a:pPr lvl="1" fontAlgn="base"/>
            <a:r>
              <a:rPr lang="en-US" sz="2800" dirty="0">
                <a:solidFill>
                  <a:srgbClr val="777777"/>
                </a:solidFill>
                <a:latin typeface="inherit"/>
              </a:rPr>
              <a:t>One sample: “Younger teens woke up earlier (</a:t>
            </a:r>
            <a:r>
              <a:rPr lang="en-US" sz="2800" i="1" dirty="0">
                <a:solidFill>
                  <a:srgbClr val="777777"/>
                </a:solidFill>
                <a:latin typeface="inherit"/>
              </a:rPr>
              <a:t>M </a:t>
            </a:r>
            <a:r>
              <a:rPr lang="en-US" sz="2800" dirty="0">
                <a:solidFill>
                  <a:srgbClr val="777777"/>
                </a:solidFill>
                <a:latin typeface="inherit"/>
              </a:rPr>
              <a:t>= 7:30, </a:t>
            </a:r>
            <a:r>
              <a:rPr lang="en-US" sz="2800" i="1" dirty="0">
                <a:solidFill>
                  <a:srgbClr val="777777"/>
                </a:solidFill>
                <a:latin typeface="inherit"/>
              </a:rPr>
              <a:t>SD</a:t>
            </a:r>
            <a:r>
              <a:rPr lang="en-US" sz="2800" dirty="0">
                <a:solidFill>
                  <a:srgbClr val="777777"/>
                </a:solidFill>
                <a:latin typeface="inherit"/>
              </a:rPr>
              <a:t> = .45) than teens in general, </a:t>
            </a:r>
            <a:r>
              <a:rPr lang="en-US" sz="2800" i="1" dirty="0">
                <a:solidFill>
                  <a:srgbClr val="777777"/>
                </a:solidFill>
                <a:latin typeface="inherit"/>
              </a:rPr>
              <a:t>t</a:t>
            </a:r>
            <a:r>
              <a:rPr lang="en-US" sz="2800" dirty="0">
                <a:solidFill>
                  <a:srgbClr val="777777"/>
                </a:solidFill>
                <a:latin typeface="inherit"/>
              </a:rPr>
              <a:t>(33) = 2.10, </a:t>
            </a:r>
            <a:r>
              <a:rPr lang="en-US" sz="2800" i="1" dirty="0">
                <a:solidFill>
                  <a:srgbClr val="777777"/>
                </a:solidFill>
                <a:latin typeface="inherit"/>
              </a:rPr>
              <a:t>p</a:t>
            </a:r>
            <a:r>
              <a:rPr lang="en-US" sz="2800" dirty="0">
                <a:solidFill>
                  <a:srgbClr val="777777"/>
                </a:solidFill>
                <a:latin typeface="inherit"/>
              </a:rPr>
              <a:t> </a:t>
            </a:r>
            <a:r>
              <a:rPr lang="en-US" sz="2800">
                <a:solidFill>
                  <a:srgbClr val="777777"/>
                </a:solidFill>
                <a:latin typeface="inherit"/>
              </a:rPr>
              <a:t>= 0.03″</a:t>
            </a:r>
            <a:endParaRPr lang="en-US" sz="2800" dirty="0">
              <a:solidFill>
                <a:srgbClr val="777777"/>
              </a:solidFill>
              <a:latin typeface="inherit"/>
            </a:endParaRPr>
          </a:p>
          <a:p>
            <a:pPr lvl="1" fontAlgn="base"/>
            <a:endParaRPr lang="en-US" sz="2800" dirty="0">
              <a:solidFill>
                <a:srgbClr val="777777"/>
              </a:solidFill>
              <a:latin typeface="inherit"/>
            </a:endParaRPr>
          </a:p>
          <a:p>
            <a:pPr lvl="1" fontAlgn="base"/>
            <a:r>
              <a:rPr lang="en-US" sz="2800" dirty="0">
                <a:solidFill>
                  <a:srgbClr val="777777"/>
                </a:solidFill>
                <a:latin typeface="inherit"/>
              </a:rPr>
              <a:t>Two </a:t>
            </a:r>
            <a:r>
              <a:rPr lang="en-US" sz="2800" b="0" i="0" dirty="0">
                <a:solidFill>
                  <a:srgbClr val="777777"/>
                </a:solidFill>
                <a:effectLst/>
                <a:latin typeface="inherit"/>
              </a:rPr>
              <a:t>samples: “Younger teens indicated a significant preference for video games (</a:t>
            </a:r>
            <a:r>
              <a:rPr lang="en-US" sz="2800" b="0" i="1" dirty="0">
                <a:solidFill>
                  <a:srgbClr val="777777"/>
                </a:solidFill>
                <a:effectLst/>
                <a:latin typeface="inherit"/>
              </a:rPr>
              <a:t>M</a:t>
            </a:r>
            <a:r>
              <a:rPr lang="en-US" sz="2800" b="0" i="0" dirty="0">
                <a:solidFill>
                  <a:srgbClr val="777777"/>
                </a:solidFill>
                <a:effectLst/>
                <a:latin typeface="inherit"/>
              </a:rPr>
              <a:t> = 7.45, </a:t>
            </a:r>
            <a:r>
              <a:rPr lang="en-US" sz="2800" b="0" i="1" dirty="0">
                <a:solidFill>
                  <a:srgbClr val="777777"/>
                </a:solidFill>
                <a:effectLst/>
                <a:latin typeface="inherit"/>
              </a:rPr>
              <a:t>SD</a:t>
            </a:r>
            <a:r>
              <a:rPr lang="en-US" sz="2800" b="0" i="0" dirty="0">
                <a:solidFill>
                  <a:srgbClr val="777777"/>
                </a:solidFill>
                <a:effectLst/>
                <a:latin typeface="inherit"/>
              </a:rPr>
              <a:t> = 2.51) than books (</a:t>
            </a:r>
            <a:r>
              <a:rPr lang="en-US" sz="2800" b="0" i="1" dirty="0">
                <a:solidFill>
                  <a:srgbClr val="777777"/>
                </a:solidFill>
                <a:effectLst/>
                <a:latin typeface="inherit"/>
              </a:rPr>
              <a:t>M </a:t>
            </a:r>
            <a:r>
              <a:rPr lang="en-US" sz="2800" b="0" i="0" dirty="0">
                <a:solidFill>
                  <a:srgbClr val="777777"/>
                </a:solidFill>
                <a:effectLst/>
                <a:latin typeface="inherit"/>
              </a:rPr>
              <a:t>= 4.22, </a:t>
            </a:r>
            <a:r>
              <a:rPr lang="en-US" sz="2800" b="0" i="1" dirty="0">
                <a:solidFill>
                  <a:srgbClr val="777777"/>
                </a:solidFill>
                <a:effectLst/>
                <a:latin typeface="inherit"/>
              </a:rPr>
              <a:t>SD</a:t>
            </a:r>
            <a:r>
              <a:rPr lang="en-US" sz="2800" b="0" i="0" dirty="0">
                <a:solidFill>
                  <a:srgbClr val="777777"/>
                </a:solidFill>
                <a:effectLst/>
                <a:latin typeface="inherit"/>
              </a:rPr>
              <a:t> = 2.23), </a:t>
            </a:r>
            <a:r>
              <a:rPr lang="en-US" sz="2800" b="0" i="1" dirty="0">
                <a:solidFill>
                  <a:srgbClr val="777777"/>
                </a:solidFill>
                <a:effectLst/>
                <a:latin typeface="inherit"/>
              </a:rPr>
              <a:t>t</a:t>
            </a:r>
            <a:r>
              <a:rPr lang="en-US" sz="2800" b="0" i="0" dirty="0">
                <a:solidFill>
                  <a:srgbClr val="777777"/>
                </a:solidFill>
                <a:effectLst/>
                <a:latin typeface="inherit"/>
              </a:rPr>
              <a:t>(15) = 4.00, </a:t>
            </a:r>
            <a:r>
              <a:rPr lang="en-US" sz="2800" b="0" i="1" dirty="0">
                <a:solidFill>
                  <a:srgbClr val="777777"/>
                </a:solidFill>
                <a:effectLst/>
                <a:latin typeface="inherit"/>
              </a:rPr>
              <a:t>p</a:t>
            </a:r>
            <a:r>
              <a:rPr lang="en-US" sz="2800" b="0" i="0" dirty="0">
                <a:solidFill>
                  <a:srgbClr val="777777"/>
                </a:solidFill>
                <a:effectLst/>
                <a:latin typeface="inherit"/>
              </a:rPr>
              <a:t> &lt; .001.”</a:t>
            </a:r>
          </a:p>
        </p:txBody>
      </p:sp>
    </p:spTree>
    <p:extLst>
      <p:ext uri="{BB962C8B-B14F-4D97-AF65-F5344CB8AC3E}">
        <p14:creationId xmlns:p14="http://schemas.microsoft.com/office/powerpoint/2010/main" val="138023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B8B-5FF4-4FEF-A563-C9563C17CCF9}"/>
              </a:ext>
            </a:extLst>
          </p:cNvPr>
          <p:cNvSpPr>
            <a:spLocks noGrp="1"/>
          </p:cNvSpPr>
          <p:nvPr>
            <p:ph type="title"/>
          </p:nvPr>
        </p:nvSpPr>
        <p:spPr>
          <a:xfrm>
            <a:off x="2053390" y="319971"/>
            <a:ext cx="8094847" cy="1325563"/>
          </a:xfrm>
        </p:spPr>
        <p:txBody>
          <a:bodyPr/>
          <a:lstStyle/>
          <a:p>
            <a:r>
              <a:rPr lang="en-US" dirty="0"/>
              <a:t>Upcoming Methods: ANOVA</a:t>
            </a:r>
          </a:p>
        </p:txBody>
      </p:sp>
      <p:sp>
        <p:nvSpPr>
          <p:cNvPr id="3" name="Content Placeholder 2">
            <a:extLst>
              <a:ext uri="{FF2B5EF4-FFF2-40B4-BE49-F238E27FC236}">
                <a16:creationId xmlns:a16="http://schemas.microsoft.com/office/drawing/2014/main" id="{F734F7E5-3D55-4323-897B-F10708D89ECE}"/>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777777"/>
                </a:solidFill>
                <a:latin typeface="inherit"/>
              </a:rPr>
              <a:t>One-Way/Two-Way ANOVA: State the between-groups degrees of freedom, then state the within-groups degrees of freedom, followed by the F statistic and significance level.</a:t>
            </a:r>
          </a:p>
          <a:p>
            <a:pPr marL="0" indent="0" fontAlgn="base">
              <a:buNone/>
            </a:pPr>
            <a:endParaRPr lang="en-US" dirty="0">
              <a:solidFill>
                <a:srgbClr val="777777"/>
              </a:solidFill>
              <a:latin typeface="inherit"/>
            </a:endParaRPr>
          </a:p>
          <a:p>
            <a:pPr marL="0" indent="0" algn="ctr" fontAlgn="base">
              <a:buNone/>
            </a:pPr>
            <a:r>
              <a:rPr lang="en-US" dirty="0">
                <a:solidFill>
                  <a:srgbClr val="777777"/>
                </a:solidFill>
                <a:latin typeface="inherit"/>
              </a:rPr>
              <a:t>“The main effect was significant, </a:t>
            </a:r>
            <a:r>
              <a:rPr lang="en-US" i="1" dirty="0">
                <a:solidFill>
                  <a:srgbClr val="777777"/>
                </a:solidFill>
                <a:latin typeface="inherit"/>
              </a:rPr>
              <a:t>F</a:t>
            </a:r>
            <a:r>
              <a:rPr lang="en-US" dirty="0">
                <a:solidFill>
                  <a:srgbClr val="777777"/>
                </a:solidFill>
                <a:latin typeface="inherit"/>
              </a:rPr>
              <a:t>(1, 149) = 2.12, </a:t>
            </a:r>
            <a:r>
              <a:rPr lang="en-US" i="1" dirty="0">
                <a:solidFill>
                  <a:srgbClr val="777777"/>
                </a:solidFill>
                <a:latin typeface="inherit"/>
              </a:rPr>
              <a:t>p </a:t>
            </a:r>
            <a:r>
              <a:rPr lang="en-US" dirty="0">
                <a:solidFill>
                  <a:srgbClr val="777777"/>
                </a:solidFill>
                <a:latin typeface="inherit"/>
              </a:rPr>
              <a:t>= .02.”</a:t>
            </a:r>
          </a:p>
        </p:txBody>
      </p:sp>
    </p:spTree>
    <p:extLst>
      <p:ext uri="{BB962C8B-B14F-4D97-AF65-F5344CB8AC3E}">
        <p14:creationId xmlns:p14="http://schemas.microsoft.com/office/powerpoint/2010/main" val="387404839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807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inherit</vt:lpstr>
      <vt:lpstr>pt sans</vt:lpstr>
      <vt:lpstr>1_Office Theme</vt:lpstr>
      <vt:lpstr>General Tips for APA Reporting</vt:lpstr>
      <vt:lpstr>General Tips for APA Reporting</vt:lpstr>
      <vt:lpstr>General Tips for APA Reporting</vt:lpstr>
      <vt:lpstr>Reporting Results</vt:lpstr>
      <vt:lpstr>Reporting Results</vt:lpstr>
      <vt:lpstr>Hypothesis Testing</vt:lpstr>
      <vt:lpstr>Hypothesis Testing – p values</vt:lpstr>
      <vt:lpstr>Hypothesis Testing</vt:lpstr>
      <vt:lpstr>Upcoming Methods: ANOVA</vt:lpstr>
      <vt:lpstr>Upcoming Methods: Chi-Square test</vt:lpstr>
      <vt:lpstr>Upcoming Methods: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Tips for APA Reporting</dc:title>
  <dc:creator>Brittany Mosby</dc:creator>
  <cp:lastModifiedBy>Brittany Mosby</cp:lastModifiedBy>
  <cp:revision>9</cp:revision>
  <dcterms:created xsi:type="dcterms:W3CDTF">2021-07-02T00:20:34Z</dcterms:created>
  <dcterms:modified xsi:type="dcterms:W3CDTF">2021-07-08T23:15:43Z</dcterms:modified>
</cp:coreProperties>
</file>