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jalla One"/>
      <p:regular r:id="rId19"/>
    </p:embeddedFon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5F9AD3-FF9E-4837-94EF-88AAF16FB3BD}">
  <a:tblStyle styleId="{AB5F9AD3-FF9E-4837-94EF-88AAF16FB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jalla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b5defc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6b5defc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5defc0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5defc0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5defc0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5defc0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5defc0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5defc0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5defc0be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5defc0be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917b180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917b180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17b180b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917b180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5defc0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5defc0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38825" y="455950"/>
            <a:ext cx="6347700" cy="29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38825" y="3443725"/>
            <a:ext cx="634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72500" y="1580925"/>
            <a:ext cx="6117300" cy="19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341600"/>
            <a:ext cx="68145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68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hasCustomPrompt="1" type="title"/>
          </p:nvPr>
        </p:nvSpPr>
        <p:spPr>
          <a:xfrm>
            <a:off x="311700" y="937100"/>
            <a:ext cx="8520600" cy="25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500"/>
              <a:buNone/>
              <a:defRPr sz="17500"/>
            </a:lvl9pPr>
          </a:lstStyle>
          <a:p>
            <a:r>
              <a:t>xx%</a:t>
            </a:r>
          </a:p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3533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BLANK_1">
    <p:bg>
      <p:bgPr>
        <a:solidFill>
          <a:srgbClr val="0000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1521300" y="130350"/>
            <a:ext cx="6101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8"/>
          <p:cNvSpPr/>
          <p:nvPr/>
        </p:nvSpPr>
        <p:spPr>
          <a:xfrm rot="5400000">
            <a:off x="4317300" y="2351400"/>
            <a:ext cx="509400" cy="4407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7259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jalla One"/>
              <a:buNone/>
              <a:defRPr sz="4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72594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2400"/>
              <a:buFont typeface="Average"/>
              <a:buChar char="●"/>
              <a:defRPr sz="24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1800"/>
              <a:buFont typeface="Average"/>
              <a:buChar char="○"/>
              <a:defRPr sz="18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1800"/>
              <a:buFont typeface="Average"/>
              <a:buChar char="■"/>
              <a:defRPr sz="18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1800"/>
              <a:buFont typeface="Average"/>
              <a:buChar char="●"/>
              <a:defRPr sz="18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1800"/>
              <a:buFont typeface="Average"/>
              <a:buChar char="○"/>
              <a:defRPr sz="18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1800"/>
              <a:buFont typeface="Average"/>
              <a:buChar char="■"/>
              <a:defRPr sz="18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1800"/>
              <a:buFont typeface="Average"/>
              <a:buChar char="●"/>
              <a:defRPr sz="18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1800"/>
              <a:buFont typeface="Average"/>
              <a:buChar char="○"/>
              <a:defRPr sz="18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AE37"/>
              </a:buClr>
              <a:buSzPts val="1800"/>
              <a:buFont typeface="Average"/>
              <a:buChar char="■"/>
              <a:defRPr sz="18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ctrTitle"/>
          </p:nvPr>
        </p:nvSpPr>
        <p:spPr>
          <a:xfrm>
            <a:off x="738825" y="455950"/>
            <a:ext cx="7636800" cy="29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Tweets spread like </a:t>
            </a:r>
            <a:r>
              <a:rPr lang="en">
                <a:solidFill>
                  <a:srgbClr val="E3AE37"/>
                </a:solidFill>
              </a:rPr>
              <a:t>wildfire</a:t>
            </a:r>
            <a:endParaRPr>
              <a:solidFill>
                <a:srgbClr val="E3AE37"/>
              </a:solidFill>
            </a:endParaRPr>
          </a:p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38825" y="3443725"/>
            <a:ext cx="634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Brittany Bowers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341600"/>
            <a:ext cx="68145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History: 3 years of fire</a:t>
            </a:r>
            <a:endParaRPr/>
          </a:p>
        </p:txBody>
      </p:sp>
      <p:grpSp>
        <p:nvGrpSpPr>
          <p:cNvPr id="44" name="Google Shape;44;p10"/>
          <p:cNvGrpSpPr/>
          <p:nvPr/>
        </p:nvGrpSpPr>
        <p:grpSpPr>
          <a:xfrm>
            <a:off x="166500" y="1121000"/>
            <a:ext cx="4494761" cy="1491239"/>
            <a:chOff x="3842431" y="946019"/>
            <a:chExt cx="4180395" cy="1193564"/>
          </a:xfrm>
        </p:grpSpPr>
        <p:grpSp>
          <p:nvGrpSpPr>
            <p:cNvPr id="45" name="Google Shape;45;p10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46" name="Google Shape;46;p10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980000"/>
              </a:solidFill>
              <a:ln cap="flat" cmpd="sng" w="9525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" name="Google Shape;47;p10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8" name="Google Shape;48;p10"/>
            <p:cNvSpPr txBox="1"/>
            <p:nvPr/>
          </p:nvSpPr>
          <p:spPr>
            <a:xfrm>
              <a:off x="5294626" y="1140993"/>
              <a:ext cx="27282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Australia/Scotland/California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Kincade Fire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Google Shape;49;p10"/>
            <p:cNvSpPr txBox="1"/>
            <p:nvPr/>
          </p:nvSpPr>
          <p:spPr>
            <a:xfrm>
              <a:off x="3842431" y="946019"/>
              <a:ext cx="8586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204025" y="2255750"/>
            <a:ext cx="4509786" cy="1553195"/>
            <a:chOff x="3877331" y="896338"/>
            <a:chExt cx="4194369" cy="1243153"/>
          </a:xfrm>
        </p:grpSpPr>
        <p:grpSp>
          <p:nvGrpSpPr>
            <p:cNvPr id="51" name="Google Shape;51;p10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52" name="Google Shape;52;p10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C4125"/>
              </a:solidFill>
              <a:ln cap="flat" cmpd="sng" w="9525">
                <a:solidFill>
                  <a:srgbClr val="CC412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" name="Google Shape;53;p10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412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4" name="Google Shape;54;p10"/>
            <p:cNvSpPr txBox="1"/>
            <p:nvPr/>
          </p:nvSpPr>
          <p:spPr>
            <a:xfrm>
              <a:off x="5343501" y="1145457"/>
              <a:ext cx="2728200" cy="9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Camp Fire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Shasta Fire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55;p10"/>
            <p:cNvSpPr txBox="1"/>
            <p:nvPr/>
          </p:nvSpPr>
          <p:spPr>
            <a:xfrm>
              <a:off x="3877331" y="896338"/>
              <a:ext cx="8586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CC4125"/>
                  </a:solidFill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24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" name="Google Shape;56;p10"/>
          <p:cNvGrpSpPr/>
          <p:nvPr/>
        </p:nvGrpSpPr>
        <p:grpSpPr>
          <a:xfrm>
            <a:off x="204025" y="3521177"/>
            <a:ext cx="4509786" cy="1536379"/>
            <a:chOff x="3877332" y="909796"/>
            <a:chExt cx="4194369" cy="1229694"/>
          </a:xfrm>
        </p:grpSpPr>
        <p:grpSp>
          <p:nvGrpSpPr>
            <p:cNvPr id="57" name="Google Shape;57;p10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58" name="Google Shape;58;p10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E3AE37"/>
              </a:solidFill>
              <a:ln cap="flat" cmpd="sng" w="9525">
                <a:solidFill>
                  <a:srgbClr val="E3AE3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" name="Google Shape;59;p10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AE3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0" name="Google Shape;60;p10"/>
            <p:cNvSpPr txBox="1"/>
            <p:nvPr/>
          </p:nvSpPr>
          <p:spPr>
            <a:xfrm>
              <a:off x="5343501" y="1145468"/>
              <a:ext cx="27282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Santa Rosa Fires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Santa Barbara Fires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0"/>
            <p:cNvSpPr txBox="1"/>
            <p:nvPr/>
          </p:nvSpPr>
          <p:spPr>
            <a:xfrm>
              <a:off x="3877332" y="909796"/>
              <a:ext cx="8586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E3AE37"/>
                  </a:solidFill>
                  <a:latin typeface="Roboto"/>
                  <a:ea typeface="Roboto"/>
                  <a:cs typeface="Roboto"/>
                  <a:sym typeface="Roboto"/>
                </a:rPr>
                <a:t>2017</a:t>
              </a:r>
              <a:endParaRPr sz="2400">
                <a:solidFill>
                  <a:srgbClr val="E3AE3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75" y="1625662"/>
            <a:ext cx="4657201" cy="2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475" y="1227125"/>
            <a:ext cx="4711450" cy="37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350" y="1227138"/>
            <a:ext cx="4711450" cy="37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150" y="1227125"/>
            <a:ext cx="4711449" cy="37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249" y="2869650"/>
            <a:ext cx="2192450" cy="21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>
            <p:ph type="title"/>
          </p:nvPr>
        </p:nvSpPr>
        <p:spPr>
          <a:xfrm>
            <a:off x="311700" y="341600"/>
            <a:ext cx="68145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Wrangling</a:t>
            </a:r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225800" y="2287200"/>
            <a:ext cx="26304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cleaned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775" y="1217594"/>
            <a:ext cx="5995399" cy="145888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25800" y="1429400"/>
            <a:ext cx="27879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Tweets are messy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1"/>
          <p:cNvCxnSpPr>
            <a:stCxn id="71" idx="3"/>
          </p:cNvCxnSpPr>
          <p:nvPr/>
        </p:nvCxnSpPr>
        <p:spPr>
          <a:xfrm flipH="1">
            <a:off x="6872400" y="731300"/>
            <a:ext cx="253800" cy="771900"/>
          </a:xfrm>
          <a:prstGeom prst="straightConnector1">
            <a:avLst/>
          </a:prstGeom>
          <a:noFill/>
          <a:ln cap="flat" cmpd="sng" w="28575">
            <a:solidFill>
              <a:srgbClr val="E3AE3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1"/>
          <p:cNvSpPr txBox="1"/>
          <p:nvPr/>
        </p:nvSpPr>
        <p:spPr>
          <a:xfrm>
            <a:off x="6968975" y="341600"/>
            <a:ext cx="844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hashtags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7" name="Google Shape;77;p11"/>
          <p:cNvCxnSpPr/>
          <p:nvPr/>
        </p:nvCxnSpPr>
        <p:spPr>
          <a:xfrm flipH="1">
            <a:off x="8356300" y="731300"/>
            <a:ext cx="253800" cy="771900"/>
          </a:xfrm>
          <a:prstGeom prst="straightConnector1">
            <a:avLst/>
          </a:prstGeom>
          <a:noFill/>
          <a:ln cap="flat" cmpd="sng" w="28575">
            <a:solidFill>
              <a:srgbClr val="E3AE3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1"/>
          <p:cNvSpPr txBox="1"/>
          <p:nvPr/>
        </p:nvSpPr>
        <p:spPr>
          <a:xfrm>
            <a:off x="7924650" y="341600"/>
            <a:ext cx="1084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misspelling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797800" y="543350"/>
            <a:ext cx="1258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abbreviations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0" name="Google Shape;80;p11"/>
          <p:cNvCxnSpPr/>
          <p:nvPr/>
        </p:nvCxnSpPr>
        <p:spPr>
          <a:xfrm flipH="1">
            <a:off x="4963125" y="919250"/>
            <a:ext cx="253800" cy="771900"/>
          </a:xfrm>
          <a:prstGeom prst="straightConnector1">
            <a:avLst/>
          </a:prstGeom>
          <a:noFill/>
          <a:ln cap="flat" cmpd="sng" w="28575">
            <a:solidFill>
              <a:srgbClr val="E3AE3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1"/>
          <p:cNvSpPr txBox="1"/>
          <p:nvPr/>
        </p:nvSpPr>
        <p:spPr>
          <a:xfrm>
            <a:off x="1755200" y="1159500"/>
            <a:ext cx="1258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username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2" name="Google Shape;82;p11"/>
          <p:cNvCxnSpPr/>
          <p:nvPr/>
        </p:nvCxnSpPr>
        <p:spPr>
          <a:xfrm>
            <a:off x="2727450" y="1385200"/>
            <a:ext cx="2104800" cy="0"/>
          </a:xfrm>
          <a:prstGeom prst="straightConnector1">
            <a:avLst/>
          </a:prstGeom>
          <a:noFill/>
          <a:ln cap="flat" cmpd="sng" w="28575">
            <a:solidFill>
              <a:srgbClr val="E3AE3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1"/>
          <p:cNvSpPr/>
          <p:nvPr/>
        </p:nvSpPr>
        <p:spPr>
          <a:xfrm>
            <a:off x="6571650" y="1460375"/>
            <a:ext cx="794700" cy="30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5">
            <a:alphaModFix/>
          </a:blip>
          <a:srcRect b="0" l="0" r="16373" t="0"/>
          <a:stretch/>
        </p:blipFill>
        <p:spPr>
          <a:xfrm>
            <a:off x="2045275" y="2898025"/>
            <a:ext cx="6963874" cy="21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11700" y="341600"/>
            <a:ext cx="68145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 Bag of Words</a:t>
            </a:r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311700" y="1302800"/>
            <a:ext cx="68145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TF-IDF:</a:t>
            </a:r>
            <a:r>
              <a:rPr lang="en"/>
              <a:t>    ngrams = 2,3       ω</a:t>
            </a:r>
            <a:r>
              <a:rPr lang="en" sz="1000"/>
              <a:t> i, j </a:t>
            </a:r>
            <a:r>
              <a:rPr lang="en" sz="1400"/>
              <a:t> </a:t>
            </a:r>
            <a:r>
              <a:rPr lang="en"/>
              <a:t>= tf</a:t>
            </a:r>
            <a:r>
              <a:rPr lang="en" sz="1000"/>
              <a:t> i,j </a:t>
            </a:r>
            <a:r>
              <a:rPr lang="en"/>
              <a:t> x log(N/df</a:t>
            </a:r>
            <a:r>
              <a:rPr lang="en" sz="1000"/>
              <a:t> i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800" y="167896"/>
            <a:ext cx="2017800" cy="1513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2"/>
          <p:cNvGraphicFramePr/>
          <p:nvPr/>
        </p:nvGraphicFramePr>
        <p:xfrm>
          <a:off x="158263" y="225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{AB5F9AD3-FF9E-4837-94EF-88AAF16FB3BD}</a:tableStyleId>
              </a:tblPr>
              <a:tblGrid>
                <a:gridCol w="1251050"/>
                <a:gridCol w="956725"/>
                <a:gridCol w="882225"/>
                <a:gridCol w="872350"/>
                <a:gridCol w="941025"/>
                <a:gridCol w="1009000"/>
                <a:gridCol w="929075"/>
                <a:gridCol w="914100"/>
                <a:gridCol w="1071925"/>
              </a:tblGrid>
              <a:tr h="9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Ngrams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(Words)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Tweets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(Documents)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Sad summer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Summer wildfire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Summer climate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Climate c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h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ange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Sad summer wildfire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Sad summer climate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Summer climate change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Climate change sad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“Sad summer wildfire”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“Sad summer climate change sad”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2"/>
          <p:cNvSpPr/>
          <p:nvPr/>
        </p:nvSpPr>
        <p:spPr>
          <a:xfrm>
            <a:off x="955675" y="2791875"/>
            <a:ext cx="246900" cy="1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955675" y="2351625"/>
            <a:ext cx="2469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311700" y="341600"/>
            <a:ext cx="79242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 Topic Modeling</a:t>
            </a:r>
            <a:endParaRPr/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311700" y="1152475"/>
            <a:ext cx="45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didn’t work </a:t>
            </a:r>
            <a:r>
              <a:rPr i="1" lang="en"/>
              <a:t>super</a:t>
            </a:r>
            <a:r>
              <a:rPr lang="en"/>
              <a:t> well… but it does highlight some interesting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 performed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GDSMM coming up!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550" y="1273400"/>
            <a:ext cx="3818179" cy="371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5145450" y="1535525"/>
            <a:ext cx="1172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rPr>
              <a:t>Climate Change</a:t>
            </a:r>
            <a:endParaRPr>
              <a:solidFill>
                <a:srgbClr val="E3AE3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845500" y="3738875"/>
            <a:ext cx="1172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rPr>
              <a:t>Relief Efforts</a:t>
            </a:r>
            <a:endParaRPr>
              <a:solidFill>
                <a:srgbClr val="E3AE3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563575" y="2799400"/>
            <a:ext cx="11724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rPr>
              <a:t>Gender Reveal Accident</a:t>
            </a:r>
            <a:endParaRPr>
              <a:solidFill>
                <a:srgbClr val="E3AE3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755575" y="1449625"/>
            <a:ext cx="1599900" cy="2072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5293825" y="3146225"/>
            <a:ext cx="2061600" cy="1945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6803225" y="1906675"/>
            <a:ext cx="1980300" cy="270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311700" y="341600"/>
            <a:ext cx="68145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Dive: Camp Fire Topics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11700" y="1152475"/>
            <a:ext cx="68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0" y="1217650"/>
            <a:ext cx="7151499" cy="38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50" y="1217650"/>
            <a:ext cx="7151500" cy="381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250" y="1217650"/>
            <a:ext cx="7151501" cy="38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311700" y="341600"/>
            <a:ext cx="77526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The Model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311700" y="1152475"/>
            <a:ext cx="517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GSDMM </a:t>
            </a:r>
            <a:r>
              <a:rPr lang="en"/>
              <a:t>= Gibbs Sampling algorithm for the Dirichlet Multinomial Mixture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Infers the number of clusters automatically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Balances completeness and homogeneity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Copes with sparsity of short text</a:t>
            </a:r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13" y="1834625"/>
            <a:ext cx="34194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397300" y="4709275"/>
            <a:ext cx="7441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3AE37"/>
                </a:solidFill>
                <a:latin typeface="Average"/>
                <a:ea typeface="Average"/>
                <a:cs typeface="Average"/>
                <a:sym typeface="Average"/>
              </a:rPr>
              <a:t>A Dirichlet Multinomial Mixture Model-based Approach for Short Text Clustering Jianhua Yin Jianyong Wang Tsinghua National Laboratory for Information Science and Technology (TNList), Department of Computer Science and Technology, Tsinghua University, Beijing, China</a:t>
            </a:r>
            <a:endParaRPr sz="900">
              <a:solidFill>
                <a:srgbClr val="E3AE3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11700" y="341600"/>
            <a:ext cx="68145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</a:t>
            </a:r>
            <a:r>
              <a:rPr lang="en">
                <a:solidFill>
                  <a:srgbClr val="FFFFFF"/>
                </a:solidFill>
              </a:rPr>
              <a:t>what </a:t>
            </a:r>
            <a:r>
              <a:rPr lang="en">
                <a:solidFill>
                  <a:srgbClr val="E3AE37"/>
                </a:solidFill>
              </a:rPr>
              <a:t>changed?</a:t>
            </a:r>
            <a:endParaRPr>
              <a:solidFill>
                <a:srgbClr val="E3AE37"/>
              </a:solidFill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74733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GSDMM performed better than KNN….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75" y="2264850"/>
            <a:ext cx="3696850" cy="22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300" y="2264849"/>
            <a:ext cx="3508521" cy="22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90975" y="1806163"/>
            <a:ext cx="3625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Topic: Safety, Acres Burned, Fatal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4904300" y="1806175"/>
            <a:ext cx="3417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Topic: Air quality, Wind, Power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1352975" y="2432150"/>
            <a:ext cx="1965000" cy="499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/>
          <p:nvPr/>
        </p:nvCxnSpPr>
        <p:spPr>
          <a:xfrm flipH="1" rot="10800000">
            <a:off x="5852200" y="2480600"/>
            <a:ext cx="1890000" cy="343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11700" y="341600"/>
            <a:ext cx="68145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</a:t>
            </a:r>
            <a:r>
              <a:rPr lang="en">
                <a:solidFill>
                  <a:srgbClr val="E3AE37"/>
                </a:solidFill>
              </a:rPr>
              <a:t>what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changed?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880825" y="1700125"/>
            <a:ext cx="36183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E3AE37"/>
                </a:solidFill>
              </a:rPr>
              <a:t>2017 Topics: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Death Toll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Personal Accounts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Devastation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Spain, Portugal Death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Charles Shultz Home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5145900" y="1700125"/>
            <a:ext cx="36183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E3AE37"/>
                </a:solidFill>
              </a:rPr>
              <a:t>2019 Topics: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Federal Aid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Climate Change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Gas Prices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Trump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Nasa Images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21000"/>
            <a:ext cx="78705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….but LSA was still better at selecting distinct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