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13716000" cx="24387175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f9Ms0O6rHSA8hxhSXShv+xMbc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beta release of pianissimo. The absolute latest in hobbyist music generation</a:t>
            </a:r>
            <a:endParaRPr/>
          </a:p>
        </p:txBody>
      </p:sp>
      <p:sp>
        <p:nvSpPr>
          <p:cNvPr id="25" name="Google Shape;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Before we look at the demos you’re all 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David Cope</a:t>
            </a:r>
            <a:endParaRPr/>
          </a:p>
        </p:txBody>
      </p:sp>
      <p:sp>
        <p:nvSpPr>
          <p:cNvPr id="44" name="Google Shape;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b5623a1ac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Forget Gate: Decide what to drop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Input Gate: Replace the things you drop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Output Gate: Decide what to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Self Attention: if note is incredibly far away from last...don’t predict</a:t>
            </a:r>
            <a:endParaRPr/>
          </a:p>
        </p:txBody>
      </p:sp>
      <p:sp>
        <p:nvSpPr>
          <p:cNvPr id="104" name="Google Shape;104;g7b5623a1ac_0_4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with Placeholder">
  <p:cSld name="Slide with Placehol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>
            <p:ph idx="2" type="pic"/>
          </p:nvPr>
        </p:nvSpPr>
        <p:spPr>
          <a:xfrm>
            <a:off x="0" y="0"/>
            <a:ext cx="7737487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lide with Placeholder">
  <p:cSld name="1_Slide with Placehol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/>
          <p:nvPr>
            <p:ph idx="2" type="pic"/>
          </p:nvPr>
        </p:nvSpPr>
        <p:spPr>
          <a:xfrm>
            <a:off x="16649688" y="0"/>
            <a:ext cx="7737487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Portfolio Three">
  <p:cSld name="2_Portfolio Thre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>
            <p:ph idx="2" type="pic"/>
          </p:nvPr>
        </p:nvSpPr>
        <p:spPr>
          <a:xfrm>
            <a:off x="16332202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5"/>
          <p:cNvSpPr/>
          <p:nvPr>
            <p:ph idx="3" type="pic"/>
          </p:nvPr>
        </p:nvSpPr>
        <p:spPr>
          <a:xfrm>
            <a:off x="0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5"/>
          <p:cNvSpPr/>
          <p:nvPr>
            <p:ph idx="4" type="pic"/>
          </p:nvPr>
        </p:nvSpPr>
        <p:spPr>
          <a:xfrm>
            <a:off x="8166100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Placeholder">
  <p:cSld name="3_Placehol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/>
          <p:nvPr>
            <p:ph idx="2" type="pic"/>
          </p:nvPr>
        </p:nvSpPr>
        <p:spPr>
          <a:xfrm>
            <a:off x="1755553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6"/>
          <p:cNvSpPr/>
          <p:nvPr>
            <p:ph idx="3" type="pic"/>
          </p:nvPr>
        </p:nvSpPr>
        <p:spPr>
          <a:xfrm>
            <a:off x="9080235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6"/>
          <p:cNvSpPr/>
          <p:nvPr>
            <p:ph idx="4" type="pic"/>
          </p:nvPr>
        </p:nvSpPr>
        <p:spPr>
          <a:xfrm>
            <a:off x="16404916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laceholder">
  <p:cSld name="1_Placehol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/>
          <p:nvPr>
            <p:ph idx="2" type="pic"/>
          </p:nvPr>
        </p:nvSpPr>
        <p:spPr>
          <a:xfrm>
            <a:off x="0" y="8255000"/>
            <a:ext cx="24387177" cy="5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676618" y="730250"/>
            <a:ext cx="21033937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Montserrat"/>
              <a:buNone/>
              <a:defRPr b="0" i="0" sz="6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676618" y="3651250"/>
            <a:ext cx="21033937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6.jp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hyperlink" Target="http://drive.google.com/file/d/12KRHoOOqlPvDpjc9gp1ubQwvJGg2yReo/view" TargetMode="External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gif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://drive.google.com/file/d/1mknGf-rKbxTlUZ_yv9xxu8RaQeEk3POa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11.gif"/><Relationship Id="rId7" Type="http://schemas.openxmlformats.org/officeDocument/2006/relationships/hyperlink" Target="http://drive.google.com/file/d/1YqeiAaJ-SMiOOd11b097PmJRjrLqoU-M/view" TargetMode="External"/><Relationship Id="rId8" Type="http://schemas.openxmlformats.org/officeDocument/2006/relationships/hyperlink" Target="http://drive.google.com/file/d/1B0LnZFNyDBZ97gweIizFd44o2_tgf-q1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uIT_ov0lOXo" TargetMode="Externa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2"/>
          <p:cNvCxnSpPr/>
          <p:nvPr/>
        </p:nvCxnSpPr>
        <p:spPr>
          <a:xfrm>
            <a:off x="1498741" y="-1748367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Google Shape;28;p2"/>
          <p:cNvCxnSpPr/>
          <p:nvPr/>
        </p:nvCxnSpPr>
        <p:spPr>
          <a:xfrm>
            <a:off x="1498741" y="-1748367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9" name="Google Shape;29;p2"/>
          <p:cNvSpPr/>
          <p:nvPr/>
        </p:nvSpPr>
        <p:spPr>
          <a:xfrm>
            <a:off x="8360150" y="4946400"/>
            <a:ext cx="152349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243775" spcFirstLastPara="1" rIns="243775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75"/>
              <a:buFont typeface="Montserrat"/>
              <a:buNone/>
            </a:pPr>
            <a:r>
              <a:rPr b="1" lang="en-US" sz="19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</a:t>
            </a:r>
            <a:r>
              <a:rPr b="1" lang="en-US" sz="19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-US" sz="19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n-US" sz="19900"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en-US" sz="19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ss</a:t>
            </a:r>
            <a:r>
              <a:rPr b="1" lang="en-US" sz="19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en-US" sz="19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</a:t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547535" y="7907557"/>
            <a:ext cx="106329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243775" spcFirstLastPara="1" rIns="243775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Montserrat"/>
              <a:buNone/>
            </a:pPr>
            <a:r>
              <a:rPr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Brittany Bowers</a:t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4705630" y="5258049"/>
            <a:ext cx="3511550" cy="3511547"/>
            <a:chOff x="2835275" y="1704975"/>
            <a:chExt cx="4329113" cy="4329112"/>
          </a:xfrm>
        </p:grpSpPr>
        <p:cxnSp>
          <p:nvCxnSpPr>
            <p:cNvPr id="32" name="Google Shape;32;p2"/>
            <p:cNvCxnSpPr/>
            <p:nvPr/>
          </p:nvCxnSpPr>
          <p:spPr>
            <a:xfrm flipH="1">
              <a:off x="3035300" y="1939925"/>
              <a:ext cx="3906838" cy="38925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" name="Google Shape;33;p2"/>
            <p:cNvSpPr/>
            <p:nvPr/>
          </p:nvSpPr>
          <p:spPr>
            <a:xfrm>
              <a:off x="6546850" y="1884363"/>
              <a:ext cx="438150" cy="43973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01" y="0"/>
                  </a:lnTo>
                  <a:lnTo>
                    <a:pt x="119901" y="119901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14663" y="5416550"/>
              <a:ext cx="439736" cy="438150"/>
            </a:xfrm>
            <a:custGeom>
              <a:rect b="b" l="l" r="r" t="t"/>
              <a:pathLst>
                <a:path extrusionOk="0" h="120000" w="120000">
                  <a:moveTo>
                    <a:pt x="119901" y="119901"/>
                  </a:moveTo>
                  <a:lnTo>
                    <a:pt x="0" y="119901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" name="Google Shape;35;p2"/>
            <p:cNvCxnSpPr/>
            <p:nvPr/>
          </p:nvCxnSpPr>
          <p:spPr>
            <a:xfrm>
              <a:off x="3273425" y="2143125"/>
              <a:ext cx="3452813" cy="345281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" name="Google Shape;36;p2"/>
            <p:cNvSpPr/>
            <p:nvPr/>
          </p:nvSpPr>
          <p:spPr>
            <a:xfrm>
              <a:off x="6726238" y="5595937"/>
              <a:ext cx="438150" cy="438150"/>
            </a:xfrm>
            <a:custGeom>
              <a:rect b="b" l="l" r="r" t="t"/>
              <a:pathLst>
                <a:path extrusionOk="0" h="120000" w="120000">
                  <a:moveTo>
                    <a:pt x="0" y="119901"/>
                  </a:moveTo>
                  <a:lnTo>
                    <a:pt x="0" y="0"/>
                  </a:lnTo>
                  <a:lnTo>
                    <a:pt x="119901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35275" y="1704975"/>
              <a:ext cx="439738" cy="439738"/>
            </a:xfrm>
            <a:custGeom>
              <a:rect b="b" l="l" r="r" t="t"/>
              <a:pathLst>
                <a:path extrusionOk="0" h="120000" w="120000">
                  <a:moveTo>
                    <a:pt x="119901" y="0"/>
                  </a:moveTo>
                  <a:lnTo>
                    <a:pt x="119901" y="119901"/>
                  </a:lnTo>
                  <a:lnTo>
                    <a:pt x="0" y="119901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62425" y="2479675"/>
              <a:ext cx="1665287" cy="282574"/>
            </a:xfrm>
            <a:custGeom>
              <a:rect b="b" l="l" r="r" t="t"/>
              <a:pathLst>
                <a:path extrusionOk="0" h="120000" w="120000">
                  <a:moveTo>
                    <a:pt x="119974" y="114942"/>
                  </a:moveTo>
                  <a:lnTo>
                    <a:pt x="119974" y="114942"/>
                  </a:lnTo>
                  <a:cubicBezTo>
                    <a:pt x="103757" y="43218"/>
                    <a:pt x="82663" y="0"/>
                    <a:pt x="59987" y="0"/>
                  </a:cubicBezTo>
                  <a:cubicBezTo>
                    <a:pt x="37284" y="0"/>
                    <a:pt x="17020" y="43218"/>
                    <a:pt x="0" y="119846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097587" y="3009900"/>
              <a:ext cx="292100" cy="1698625"/>
            </a:xfrm>
            <a:custGeom>
              <a:rect b="b" l="l" r="r" t="t"/>
              <a:pathLst>
                <a:path extrusionOk="0" h="120000" w="120000">
                  <a:moveTo>
                    <a:pt x="4575" y="119974"/>
                  </a:moveTo>
                  <a:lnTo>
                    <a:pt x="4575" y="119974"/>
                  </a:lnTo>
                  <a:cubicBezTo>
                    <a:pt x="78376" y="103293"/>
                    <a:pt x="119852" y="82619"/>
                    <a:pt x="119852" y="60394"/>
                  </a:cubicBezTo>
                  <a:cubicBezTo>
                    <a:pt x="119852" y="38143"/>
                    <a:pt x="73800" y="16681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11562" y="3021013"/>
              <a:ext cx="293687" cy="1676399"/>
            </a:xfrm>
            <a:custGeom>
              <a:rect b="b" l="l" r="r" t="t"/>
              <a:pathLst>
                <a:path extrusionOk="0" h="120000" w="120000">
                  <a:moveTo>
                    <a:pt x="119852" y="0"/>
                  </a:moveTo>
                  <a:lnTo>
                    <a:pt x="119852" y="0"/>
                  </a:lnTo>
                  <a:cubicBezTo>
                    <a:pt x="41572" y="16929"/>
                    <a:pt x="0" y="37852"/>
                    <a:pt x="0" y="60399"/>
                  </a:cubicBezTo>
                  <a:cubicBezTo>
                    <a:pt x="0" y="82920"/>
                    <a:pt x="41572" y="103869"/>
                    <a:pt x="110565" y="119974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140200" y="4967287"/>
              <a:ext cx="1709738" cy="292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16572" y="73800"/>
                    <a:pt x="37894" y="119852"/>
                    <a:pt x="60000" y="119852"/>
                  </a:cubicBezTo>
                  <a:cubicBezTo>
                    <a:pt x="82863" y="119852"/>
                    <a:pt x="103402" y="73800"/>
                    <a:pt x="119974" y="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/>
        </p:nvSpPr>
        <p:spPr>
          <a:xfrm>
            <a:off x="1759625" y="766750"/>
            <a:ext cx="211194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music | gener</a:t>
            </a:r>
            <a:r>
              <a:rPr b="1" lang="en-US" sz="125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-US" sz="125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/>
          </a:p>
        </p:txBody>
      </p:sp>
      <p:sp>
        <p:nvSpPr>
          <p:cNvPr id="47" name="Google Shape;47;p6"/>
          <p:cNvSpPr txBox="1"/>
          <p:nvPr/>
        </p:nvSpPr>
        <p:spPr>
          <a:xfrm>
            <a:off x="1602279" y="3071800"/>
            <a:ext cx="4036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history</a:t>
            </a:r>
            <a:endParaRPr/>
          </a:p>
        </p:txBody>
      </p:sp>
      <p:sp>
        <p:nvSpPr>
          <p:cNvPr id="48" name="Google Shape;48;p6"/>
          <p:cNvSpPr txBox="1"/>
          <p:nvPr/>
        </p:nvSpPr>
        <p:spPr>
          <a:xfrm>
            <a:off x="1759625" y="8263225"/>
            <a:ext cx="118947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if there was a  tool to assist creative inspiration? </a:t>
            </a:r>
            <a:endParaRPr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ever wonder what a composer could write given </a:t>
            </a: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infinite</a:t>
            </a: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time?</a:t>
            </a:r>
            <a:endParaRPr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9" name="Google Shape;49;p6"/>
          <p:cNvGrpSpPr/>
          <p:nvPr/>
        </p:nvGrpSpPr>
        <p:grpSpPr>
          <a:xfrm>
            <a:off x="14489109" y="5841254"/>
            <a:ext cx="9306998" cy="7084780"/>
            <a:chOff x="-1454607" y="1089729"/>
            <a:chExt cx="9900009" cy="7308418"/>
          </a:xfrm>
        </p:grpSpPr>
        <p:sp>
          <p:nvSpPr>
            <p:cNvPr id="50" name="Google Shape;50;p6"/>
            <p:cNvSpPr/>
            <p:nvPr/>
          </p:nvSpPr>
          <p:spPr>
            <a:xfrm>
              <a:off x="0" y="7128147"/>
              <a:ext cx="1269900" cy="1269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r>
                <a:rPr lang="en-US" sz="6000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</a:t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435100" y="7128147"/>
              <a:ext cx="1270000" cy="127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r>
                <a:rPr lang="en-US" sz="6000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</a:t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2870200" y="7128147"/>
              <a:ext cx="1270000" cy="127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r>
                <a:rPr lang="en-US" sz="6000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4305300" y="7128147"/>
              <a:ext cx="1270000" cy="127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r>
                <a:rPr lang="en-US" sz="6000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</a:t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7175502" y="7128152"/>
              <a:ext cx="12699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r>
                <a:rPr lang="en-US" sz="6000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</a:t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7175450" y="5618703"/>
              <a:ext cx="12699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r>
                <a:rPr lang="en-US" sz="6000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</a:t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7175399" y="4109139"/>
              <a:ext cx="12699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r>
                <a:rPr b="0" i="0" lang="en-US" sz="6000" u="none" cap="none" strike="noStrike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</a:t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7175348" y="2599498"/>
              <a:ext cx="12699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r>
                <a:rPr lang="en-US" sz="6000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</a:t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7175296" y="1089729"/>
              <a:ext cx="12699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r>
                <a:rPr lang="en-US" sz="6000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</a:t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5740400" y="7128147"/>
              <a:ext cx="1270000" cy="127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r>
                <a:rPr lang="en-US" sz="6000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</a:t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-1454607" y="7128147"/>
              <a:ext cx="1270000" cy="127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r>
                <a:rPr b="0" i="0" lang="en-US" sz="6000" u="none" cap="none" strike="noStrike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</a:t>
              </a:r>
              <a:endParaRPr/>
            </a:p>
          </p:txBody>
        </p:sp>
      </p:grpSp>
      <p:sp>
        <p:nvSpPr>
          <p:cNvPr id="61" name="Google Shape;61;p6"/>
          <p:cNvSpPr/>
          <p:nvPr/>
        </p:nvSpPr>
        <p:spPr>
          <a:xfrm>
            <a:off x="22558588" y="4379659"/>
            <a:ext cx="1237500" cy="12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Montserrat"/>
              <a:buNone/>
            </a:pPr>
            <a:r>
              <a:rPr lang="en-US" sz="6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endParaRPr/>
          </a:p>
        </p:txBody>
      </p:sp>
      <p:sp>
        <p:nvSpPr>
          <p:cNvPr id="62" name="Google Shape;62;p6"/>
          <p:cNvSpPr txBox="1"/>
          <p:nvPr/>
        </p:nvSpPr>
        <p:spPr>
          <a:xfrm>
            <a:off x="1759625" y="10578525"/>
            <a:ext cx="127296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goal</a:t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neural nets to generate new songs and patterns from existing composers and styles using classical music dataset from </a:t>
            </a:r>
            <a:r>
              <a:rPr lang="en-US" sz="2700">
                <a:solidFill>
                  <a:srgbClr val="D621AD"/>
                </a:solidFill>
                <a:latin typeface="Montserrat"/>
                <a:ea typeface="Montserrat"/>
                <a:cs typeface="Montserrat"/>
                <a:sym typeface="Montserrat"/>
              </a:rPr>
              <a:t>Magenta</a:t>
            </a:r>
            <a:endParaRPr sz="2400">
              <a:solidFill>
                <a:srgbClr val="D621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262237" y="6065417"/>
            <a:ext cx="1584900" cy="984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/>
        </p:nvSpPr>
        <p:spPr>
          <a:xfrm>
            <a:off x="1261325" y="6325602"/>
            <a:ext cx="45576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Montserrat"/>
                <a:ea typeface="Montserrat"/>
                <a:cs typeface="Montserrat"/>
                <a:sym typeface="Montserrat"/>
              </a:rPr>
              <a:t>1700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Montserrat"/>
                <a:ea typeface="Montserrat"/>
                <a:cs typeface="Montserrat"/>
                <a:sym typeface="Montserrat"/>
              </a:rPr>
              <a:t>musical dice game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6"/>
          <p:cNvSpPr txBox="1"/>
          <p:nvPr/>
        </p:nvSpPr>
        <p:spPr>
          <a:xfrm>
            <a:off x="6813300" y="6274550"/>
            <a:ext cx="45576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Montserrat"/>
                <a:ea typeface="Montserrat"/>
                <a:cs typeface="Montserrat"/>
                <a:sym typeface="Montserrat"/>
              </a:rPr>
              <a:t>1900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Montserrat"/>
                <a:ea typeface="Montserrat"/>
                <a:cs typeface="Montserrat"/>
                <a:sym typeface="Montserrat"/>
              </a:rPr>
              <a:t>markov chains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12365325" y="6274553"/>
            <a:ext cx="45576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Montserrat"/>
                <a:ea typeface="Montserrat"/>
                <a:cs typeface="Montserrat"/>
                <a:sym typeface="Montserrat"/>
              </a:rPr>
              <a:t>1989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Montserrat"/>
                <a:ea typeface="Montserrat"/>
                <a:cs typeface="Montserrat"/>
                <a:sym typeface="Montserrat"/>
              </a:rPr>
              <a:t>first RNN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11054804" y="6065417"/>
            <a:ext cx="1584900" cy="984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16606737" y="6065417"/>
            <a:ext cx="1584900" cy="984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 txBox="1"/>
          <p:nvPr/>
        </p:nvSpPr>
        <p:spPr>
          <a:xfrm>
            <a:off x="17488588" y="7101339"/>
            <a:ext cx="4557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Montserrat"/>
                <a:ea typeface="Montserrat"/>
                <a:cs typeface="Montserrat"/>
                <a:sym typeface="Montserrat"/>
              </a:rPr>
              <a:t>2018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Montserrat"/>
                <a:ea typeface="Montserrat"/>
                <a:cs typeface="Montserrat"/>
                <a:sym typeface="Montserrat"/>
              </a:rPr>
              <a:t>Google launches Magenta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" name="Google Shape;70;p6"/>
          <p:cNvPicPr preferRelativeResize="0"/>
          <p:nvPr/>
        </p:nvPicPr>
        <p:blipFill rotWithShape="1">
          <a:blip r:embed="rId3">
            <a:alphaModFix/>
          </a:blip>
          <a:srcRect b="0" l="22683" r="22683" t="0"/>
          <a:stretch/>
        </p:blipFill>
        <p:spPr>
          <a:xfrm>
            <a:off x="2608775" y="4450100"/>
            <a:ext cx="1862700" cy="17139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6650" y="4407095"/>
            <a:ext cx="1862700" cy="1983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p6"/>
          <p:cNvPicPr preferRelativeResize="0"/>
          <p:nvPr/>
        </p:nvPicPr>
        <p:blipFill rotWithShape="1">
          <a:blip r:embed="rId5">
            <a:alphaModFix/>
          </a:blip>
          <a:srcRect b="0" l="0" r="80067" t="0"/>
          <a:stretch/>
        </p:blipFill>
        <p:spPr>
          <a:xfrm>
            <a:off x="13654212" y="4481137"/>
            <a:ext cx="1584900" cy="17139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6"/>
          <p:cNvPicPr preferRelativeResize="0"/>
          <p:nvPr/>
        </p:nvPicPr>
        <p:blipFill rotWithShape="1">
          <a:blip r:embed="rId6">
            <a:alphaModFix/>
          </a:blip>
          <a:srcRect b="13217" l="0" r="0" t="0"/>
          <a:stretch/>
        </p:blipFill>
        <p:spPr>
          <a:xfrm>
            <a:off x="18619713" y="4290700"/>
            <a:ext cx="2295374" cy="22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4763" y="0"/>
            <a:ext cx="7734465" cy="1371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8619400" y="2868300"/>
            <a:ext cx="71484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MIDI Files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b="1" lang="en-U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Musical Instrument Digital Interface</a:t>
            </a:r>
            <a:endParaRPr b="1"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b="1" lang="en-U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(i.e. </a:t>
            </a:r>
            <a:r>
              <a:rPr b="1" lang="en-U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instrument</a:t>
            </a:r>
            <a:r>
              <a:rPr b="1" lang="en-U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instructions)</a:t>
            </a:r>
            <a:endParaRPr b="1"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Char char="●"/>
            </a:pPr>
            <a:r>
              <a:rPr lang="en-U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pretty midi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Char char="●"/>
            </a:pPr>
            <a:r>
              <a:rPr lang="en-U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music21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Char char="●"/>
            </a:pPr>
            <a:r>
              <a:rPr lang="en-U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librosa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Char char="●"/>
            </a:pPr>
            <a:r>
              <a:rPr lang="en-U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mir eval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 b="0" l="31326" r="31322" t="0"/>
          <a:stretch/>
        </p:blipFill>
        <p:spPr>
          <a:xfrm>
            <a:off x="0" y="0"/>
            <a:ext cx="7737487" cy="137159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/>
        </p:nvSpPr>
        <p:spPr>
          <a:xfrm>
            <a:off x="8533125" y="652200"/>
            <a:ext cx="154977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visu</a:t>
            </a:r>
            <a:r>
              <a:rPr b="1" lang="en-US" sz="125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b="1" lang="en-US" sz="125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ze</a:t>
            </a: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| für elise</a:t>
            </a:r>
            <a:endParaRPr/>
          </a:p>
        </p:txBody>
      </p:sp>
      <p:pic>
        <p:nvPicPr>
          <p:cNvPr id="82" name="Google Shape;8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1419" y="2574725"/>
            <a:ext cx="7889406" cy="48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0221" y="7462925"/>
            <a:ext cx="15760600" cy="6011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" title="fur_elise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89663" y="5244575"/>
            <a:ext cx="1643725" cy="16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/>
        </p:nvSpPr>
        <p:spPr>
          <a:xfrm>
            <a:off x="1574950" y="3050922"/>
            <a:ext cx="13831800" cy="18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piano roll array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binary array of every time point in the piece by frame</a:t>
            </a:r>
            <a:endParaRPr sz="2700"/>
          </a:p>
        </p:txBody>
      </p:sp>
      <p:sp>
        <p:nvSpPr>
          <p:cNvPr id="90" name="Google Shape;90;p4"/>
          <p:cNvSpPr txBox="1"/>
          <p:nvPr/>
        </p:nvSpPr>
        <p:spPr>
          <a:xfrm>
            <a:off x="1575100" y="7082600"/>
            <a:ext cx="138315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shifting windows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en-US" sz="2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separate</a:t>
            </a:r>
            <a:r>
              <a:rPr lang="en-US" sz="2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dictionary on increments of 50 and convert to integers representing unique notes or chords </a:t>
            </a:r>
            <a:endParaRPr sz="2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3">
            <a:alphaModFix/>
          </a:blip>
          <a:srcRect b="0" l="36785" r="36785" t="0"/>
          <a:stretch/>
        </p:blipFill>
        <p:spPr>
          <a:xfrm>
            <a:off x="16649688" y="0"/>
            <a:ext cx="7737489" cy="1371600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92" name="Google Shape;92;p4"/>
          <p:cNvSpPr txBox="1"/>
          <p:nvPr/>
        </p:nvSpPr>
        <p:spPr>
          <a:xfrm>
            <a:off x="1701755" y="593116"/>
            <a:ext cx="132507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neur</a:t>
            </a:r>
            <a:r>
              <a:rPr b="1" lang="en-US" sz="125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 | </a:t>
            </a:r>
            <a:r>
              <a:rPr b="1" lang="en-US" sz="125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nputs</a:t>
            </a:r>
            <a:endParaRPr/>
          </a:p>
        </p:txBody>
      </p:sp>
      <p:pic>
        <p:nvPicPr>
          <p:cNvPr id="93" name="Google Shape;9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0800" y="8704991"/>
            <a:ext cx="9472400" cy="49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/>
          <p:nvPr/>
        </p:nvSpPr>
        <p:spPr>
          <a:xfrm>
            <a:off x="9109700" y="8875250"/>
            <a:ext cx="629400" cy="1258800"/>
          </a:xfrm>
          <a:prstGeom prst="ellipse">
            <a:avLst/>
          </a:prstGeom>
          <a:noFill/>
          <a:ln cap="flat" cmpd="sng" w="7620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9917725" y="10542675"/>
            <a:ext cx="629400" cy="1258800"/>
          </a:xfrm>
          <a:prstGeom prst="ellipse">
            <a:avLst/>
          </a:prstGeom>
          <a:noFill/>
          <a:ln cap="flat" cmpd="sng" w="7620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10782300" y="12170938"/>
            <a:ext cx="629400" cy="1258800"/>
          </a:xfrm>
          <a:prstGeom prst="ellipse">
            <a:avLst/>
          </a:prstGeom>
          <a:noFill/>
          <a:ln cap="flat" cmpd="sng" w="7620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 txBox="1"/>
          <p:nvPr/>
        </p:nvSpPr>
        <p:spPr>
          <a:xfrm>
            <a:off x="1574950" y="5066759"/>
            <a:ext cx="13831800" cy="18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b="1" lang="en-US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 notes dictionary</a:t>
            </a:r>
            <a:endParaRPr b="1"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convert binary vectors into string of notes at every time point</a:t>
            </a:r>
            <a:endParaRPr sz="2700"/>
          </a:p>
        </p:txBody>
      </p:sp>
      <p:sp>
        <p:nvSpPr>
          <p:cNvPr id="98" name="Google Shape;98;p4"/>
          <p:cNvSpPr txBox="1"/>
          <p:nvPr/>
        </p:nvSpPr>
        <p:spPr>
          <a:xfrm>
            <a:off x="4381000" y="10891075"/>
            <a:ext cx="16035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4638725" y="12512650"/>
            <a:ext cx="13746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A72A1E"/>
                </a:solidFill>
                <a:latin typeface="Montserrat"/>
                <a:ea typeface="Montserrat"/>
                <a:cs typeface="Montserrat"/>
                <a:sym typeface="Montserrat"/>
              </a:rPr>
              <a:t>target</a:t>
            </a:r>
            <a:endParaRPr sz="2700">
              <a:solidFill>
                <a:srgbClr val="A72A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" name="Google Shape;100;p4"/>
          <p:cNvCxnSpPr>
            <a:stCxn id="98" idx="3"/>
          </p:cNvCxnSpPr>
          <p:nvPr/>
        </p:nvCxnSpPr>
        <p:spPr>
          <a:xfrm>
            <a:off x="5984500" y="11178775"/>
            <a:ext cx="13746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4"/>
          <p:cNvCxnSpPr>
            <a:stCxn id="99" idx="3"/>
            <a:endCxn id="96" idx="2"/>
          </p:cNvCxnSpPr>
          <p:nvPr/>
        </p:nvCxnSpPr>
        <p:spPr>
          <a:xfrm>
            <a:off x="6013325" y="12800350"/>
            <a:ext cx="4769100" cy="0"/>
          </a:xfrm>
          <a:prstGeom prst="straightConnector1">
            <a:avLst/>
          </a:prstGeom>
          <a:noFill/>
          <a:ln cap="flat" cmpd="sng" w="38100">
            <a:solidFill>
              <a:srgbClr val="A72A1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5623a1ac_0_452"/>
          <p:cNvSpPr/>
          <p:nvPr/>
        </p:nvSpPr>
        <p:spPr>
          <a:xfrm>
            <a:off x="4763" y="0"/>
            <a:ext cx="7734600" cy="1371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7b5623a1ac_0_452"/>
          <p:cNvSpPr txBox="1"/>
          <p:nvPr/>
        </p:nvSpPr>
        <p:spPr>
          <a:xfrm>
            <a:off x="8619400" y="3070325"/>
            <a:ext cx="58410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</a:pPr>
            <a:r>
              <a:rPr b="1" lang="en-US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recurrent neural net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en-US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long-term dependency fails when the gaps are too big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g7b5623a1ac_0_452"/>
          <p:cNvPicPr preferRelativeResize="0"/>
          <p:nvPr/>
        </p:nvPicPr>
        <p:blipFill rotWithShape="1">
          <a:blip r:embed="rId3">
            <a:alphaModFix/>
          </a:blip>
          <a:srcRect b="0" l="36799" r="36799" t="0"/>
          <a:stretch/>
        </p:blipFill>
        <p:spPr>
          <a:xfrm>
            <a:off x="54700" y="0"/>
            <a:ext cx="7737488" cy="1371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7b5623a1ac_0_452"/>
          <p:cNvSpPr txBox="1"/>
          <p:nvPr/>
        </p:nvSpPr>
        <p:spPr>
          <a:xfrm>
            <a:off x="8322100" y="450550"/>
            <a:ext cx="155772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rch</a:t>
            </a:r>
            <a:r>
              <a:rPr b="1" lang="en-US" sz="125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tecture | lstm</a:t>
            </a:r>
            <a:endParaRPr/>
          </a:p>
        </p:txBody>
      </p:sp>
      <p:pic>
        <p:nvPicPr>
          <p:cNvPr id="110" name="Google Shape;110;g7b5623a1ac_0_4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99109" y="2666650"/>
            <a:ext cx="9038175" cy="30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7b5623a1ac_0_4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51509" y="2819050"/>
            <a:ext cx="9038175" cy="302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7b5623a1ac_0_452"/>
          <p:cNvSpPr txBox="1"/>
          <p:nvPr/>
        </p:nvSpPr>
        <p:spPr>
          <a:xfrm>
            <a:off x="8751625" y="6552900"/>
            <a:ext cx="5841000" cy="3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</a:pPr>
            <a:r>
              <a:rPr b="1" lang="en-US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forget gate</a:t>
            </a:r>
            <a:endParaRPr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en-US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input gate</a:t>
            </a:r>
            <a:endParaRPr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output gate</a:t>
            </a:r>
            <a:endParaRPr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g7b5623a1ac_0_4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51500" y="5994900"/>
            <a:ext cx="9447801" cy="411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7b5623a1ac_0_4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40900" y="6799775"/>
            <a:ext cx="3269000" cy="22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7b5623a1ac_0_452"/>
          <p:cNvSpPr/>
          <p:nvPr/>
        </p:nvSpPr>
        <p:spPr>
          <a:xfrm>
            <a:off x="17724850" y="6870700"/>
            <a:ext cx="2949300" cy="2216100"/>
          </a:xfrm>
          <a:prstGeom prst="rect">
            <a:avLst/>
          </a:prstGeom>
          <a:noFill/>
          <a:ln cap="flat" cmpd="sng" w="3810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g7b5623a1ac_0_452"/>
          <p:cNvCxnSpPr>
            <a:stCxn id="115" idx="2"/>
          </p:cNvCxnSpPr>
          <p:nvPr/>
        </p:nvCxnSpPr>
        <p:spPr>
          <a:xfrm>
            <a:off x="19199500" y="9086800"/>
            <a:ext cx="14400" cy="14793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g7b5623a1ac_0_452"/>
          <p:cNvSpPr txBox="1"/>
          <p:nvPr/>
        </p:nvSpPr>
        <p:spPr>
          <a:xfrm>
            <a:off x="18154375" y="10451650"/>
            <a:ext cx="43239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gated recurrent unit</a:t>
            </a:r>
            <a:endParaRPr sz="27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g7b5623a1ac_0_452"/>
          <p:cNvSpPr txBox="1"/>
          <p:nvPr/>
        </p:nvSpPr>
        <p:spPr>
          <a:xfrm>
            <a:off x="13190200" y="11151075"/>
            <a:ext cx="107091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</a:pPr>
            <a:r>
              <a:rPr b="1" lang="en-US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self attention</a:t>
            </a:r>
            <a:endParaRPr b="1"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</a:pPr>
            <a:r>
              <a:rPr lang="en-US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helps the output follow a meaningful path by telling it what to focus on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g7b5623a1ac_0_4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19400" y="9600350"/>
            <a:ext cx="4648085" cy="41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1759625" y="766750"/>
            <a:ext cx="214917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pi</a:t>
            </a:r>
            <a:r>
              <a:rPr b="1" lang="en-US" sz="125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niss</a:t>
            </a:r>
            <a:r>
              <a:rPr b="1" lang="en-US" sz="125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 | performance</a:t>
            </a:r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700" y="7181800"/>
            <a:ext cx="13333250" cy="65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 title="random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41925" y="3563888"/>
            <a:ext cx="2463200" cy="22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8125" y="6457200"/>
            <a:ext cx="8916725" cy="68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/>
        </p:nvSpPr>
        <p:spPr>
          <a:xfrm>
            <a:off x="16456675" y="2657025"/>
            <a:ext cx="44337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Montserrat"/>
                <a:ea typeface="Montserrat"/>
                <a:cs typeface="Montserrat"/>
                <a:sym typeface="Montserrat"/>
              </a:rPr>
              <a:t>Random: 40 songs, self attention, 2 epochs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12216775" y="6361050"/>
            <a:ext cx="102711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Montserrat"/>
                <a:ea typeface="Montserrat"/>
                <a:cs typeface="Montserrat"/>
                <a:sym typeface="Montserrat"/>
              </a:rPr>
              <a:t>Sonata of the Future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7" title="brahms_seq.mp3">
            <a:hlinkClick r:id="rId7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0675" y="3611975"/>
            <a:ext cx="2216100" cy="22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/>
          <p:nvPr/>
        </p:nvSpPr>
        <p:spPr>
          <a:xfrm>
            <a:off x="9249975" y="2657025"/>
            <a:ext cx="44337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Montserrat"/>
                <a:ea typeface="Montserrat"/>
                <a:cs typeface="Montserrat"/>
                <a:sym typeface="Montserrat"/>
              </a:rPr>
              <a:t>Brahms: 30</a:t>
            </a:r>
            <a:r>
              <a:rPr b="1" lang="en-US" sz="2700">
                <a:latin typeface="Montserrat"/>
                <a:ea typeface="Montserrat"/>
                <a:cs typeface="Montserrat"/>
                <a:sym typeface="Montserrat"/>
              </a:rPr>
              <a:t> songs, self attention, 5 epochs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2673225" y="2657025"/>
            <a:ext cx="44337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Montserrat"/>
                <a:ea typeface="Montserrat"/>
                <a:cs typeface="Montserrat"/>
                <a:sym typeface="Montserrat"/>
              </a:rPr>
              <a:t>Sonata</a:t>
            </a:r>
            <a:r>
              <a:rPr b="1" lang="en-US" sz="2700">
                <a:latin typeface="Montserrat"/>
                <a:ea typeface="Montserrat"/>
                <a:cs typeface="Montserrat"/>
                <a:sym typeface="Montserrat"/>
              </a:rPr>
              <a:t>: 100 songs, 5 epochs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7" title="sonata_1-Copy1.mp3">
            <a:hlinkClick r:id="rId8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9430" y="3611975"/>
            <a:ext cx="2216100" cy="22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/>
        </p:nvSpPr>
        <p:spPr>
          <a:xfrm>
            <a:off x="1759630" y="766741"/>
            <a:ext cx="19754126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ny quest</a:t>
            </a:r>
            <a:r>
              <a:rPr b="1" lang="en-US" sz="125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ons? </a:t>
            </a:r>
            <a:endParaRPr/>
          </a:p>
        </p:txBody>
      </p:sp>
      <p:pic>
        <p:nvPicPr>
          <p:cNvPr descr="This is the lengthy and nonsensical fiddle scene from the movie Darby O'Gill and the Little People.  http://www.90lostminutes.com/2010/06/darby-ogill-and-little-people.html" id="139" name="Google Shape;139;p8" title="Darby O'Gill and the Little People - WTF fiddle scen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225" y="3285476"/>
            <a:ext cx="13074900" cy="98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