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1"/>
  </p:sldMasterIdLst>
  <p:sldIdLst>
    <p:sldId id="256" r:id="rId2"/>
    <p:sldId id="270" r:id="rId3"/>
    <p:sldId id="257" r:id="rId4"/>
    <p:sldId id="260" r:id="rId5"/>
    <p:sldId id="259" r:id="rId6"/>
    <p:sldId id="261" r:id="rId7"/>
    <p:sldId id="263" r:id="rId8"/>
    <p:sldId id="262" r:id="rId9"/>
    <p:sldId id="264" r:id="rId10"/>
    <p:sldId id="265" r:id="rId11"/>
    <p:sldId id="266" r:id="rId12"/>
    <p:sldId id="26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76932-4F08-4A99-A62D-19196877C66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9B80DCB-24AA-46FB-BA91-B68A0380AAFB}">
      <dgm:prSet/>
      <dgm:spPr/>
      <dgm:t>
        <a:bodyPr/>
        <a:lstStyle/>
        <a:p>
          <a:r>
            <a:rPr lang="en-US"/>
            <a:t>Efficiency </a:t>
          </a:r>
        </a:p>
      </dgm:t>
    </dgm:pt>
    <dgm:pt modelId="{383DBE8D-2A2F-4F6E-822B-374937398301}" type="parTrans" cxnId="{6A5DA2A7-483C-4A06-93EE-511059CCF96A}">
      <dgm:prSet/>
      <dgm:spPr/>
      <dgm:t>
        <a:bodyPr/>
        <a:lstStyle/>
        <a:p>
          <a:endParaRPr lang="en-US"/>
        </a:p>
      </dgm:t>
    </dgm:pt>
    <dgm:pt modelId="{3F4DA0DC-3858-45C2-9B0A-B8E95B583BD8}" type="sibTrans" cxnId="{6A5DA2A7-483C-4A06-93EE-511059CCF96A}">
      <dgm:prSet/>
      <dgm:spPr/>
      <dgm:t>
        <a:bodyPr/>
        <a:lstStyle/>
        <a:p>
          <a:endParaRPr lang="en-US"/>
        </a:p>
      </dgm:t>
    </dgm:pt>
    <dgm:pt modelId="{4A82E763-9488-418B-8024-48CCF60F3C36}">
      <dgm:prSet/>
      <dgm:spPr/>
      <dgm:t>
        <a:bodyPr/>
        <a:lstStyle/>
        <a:p>
          <a:r>
            <a:rPr lang="en-US"/>
            <a:t>Shareability</a:t>
          </a:r>
        </a:p>
      </dgm:t>
    </dgm:pt>
    <dgm:pt modelId="{9828C8A6-872F-44DC-AA27-03464F574DCC}" type="parTrans" cxnId="{3D447FF2-F25E-4055-92B7-AA50D2AC3518}">
      <dgm:prSet/>
      <dgm:spPr/>
      <dgm:t>
        <a:bodyPr/>
        <a:lstStyle/>
        <a:p>
          <a:endParaRPr lang="en-US"/>
        </a:p>
      </dgm:t>
    </dgm:pt>
    <dgm:pt modelId="{EDFB740F-0EB3-4DD6-A6AE-02977F3A5D93}" type="sibTrans" cxnId="{3D447FF2-F25E-4055-92B7-AA50D2AC3518}">
      <dgm:prSet/>
      <dgm:spPr/>
      <dgm:t>
        <a:bodyPr/>
        <a:lstStyle/>
        <a:p>
          <a:endParaRPr lang="en-US"/>
        </a:p>
      </dgm:t>
    </dgm:pt>
    <dgm:pt modelId="{AEAB39AC-54AC-49B4-A346-3F9F7E1FC3EA}">
      <dgm:prSet/>
      <dgm:spPr/>
      <dgm:t>
        <a:bodyPr/>
        <a:lstStyle/>
        <a:p>
          <a:r>
            <a:rPr lang="en-US" dirty="0"/>
            <a:t>Transparency </a:t>
          </a:r>
        </a:p>
      </dgm:t>
    </dgm:pt>
    <dgm:pt modelId="{94DFAE63-33CA-462B-9034-FAF764C2F027}" type="parTrans" cxnId="{D5A5FC9E-2976-435D-BF54-E3A41559F8D6}">
      <dgm:prSet/>
      <dgm:spPr/>
      <dgm:t>
        <a:bodyPr/>
        <a:lstStyle/>
        <a:p>
          <a:endParaRPr lang="en-US"/>
        </a:p>
      </dgm:t>
    </dgm:pt>
    <dgm:pt modelId="{0BB4A6DA-2718-4F50-89FC-DA4DC661263E}" type="sibTrans" cxnId="{D5A5FC9E-2976-435D-BF54-E3A41559F8D6}">
      <dgm:prSet/>
      <dgm:spPr/>
      <dgm:t>
        <a:bodyPr/>
        <a:lstStyle/>
        <a:p>
          <a:endParaRPr lang="en-US"/>
        </a:p>
      </dgm:t>
    </dgm:pt>
    <dgm:pt modelId="{B85B151B-2C69-4335-95CB-1F93ADABC789}">
      <dgm:prSet/>
      <dgm:spPr/>
      <dgm:t>
        <a:bodyPr/>
        <a:lstStyle/>
        <a:p>
          <a:r>
            <a:rPr lang="en-US" dirty="0"/>
            <a:t>Reproducibility </a:t>
          </a:r>
        </a:p>
      </dgm:t>
    </dgm:pt>
    <dgm:pt modelId="{61F02150-07CD-417D-AD73-09B2BB265F49}" type="parTrans" cxnId="{412F34F0-549C-4BF9-86C7-CA5B82A1404F}">
      <dgm:prSet/>
      <dgm:spPr/>
      <dgm:t>
        <a:bodyPr/>
        <a:lstStyle/>
        <a:p>
          <a:endParaRPr lang="en-US"/>
        </a:p>
      </dgm:t>
    </dgm:pt>
    <dgm:pt modelId="{A5B887F8-6C0F-4EBD-AD22-C8F1D662C079}" type="sibTrans" cxnId="{412F34F0-549C-4BF9-86C7-CA5B82A1404F}">
      <dgm:prSet/>
      <dgm:spPr/>
      <dgm:t>
        <a:bodyPr/>
        <a:lstStyle/>
        <a:p>
          <a:endParaRPr lang="en-US"/>
        </a:p>
      </dgm:t>
    </dgm:pt>
    <dgm:pt modelId="{0BF8F128-FF76-C946-A33C-667C32B3A561}" type="pres">
      <dgm:prSet presAssocID="{68B76932-4F08-4A99-A62D-19196877C668}" presName="vert0" presStyleCnt="0">
        <dgm:presLayoutVars>
          <dgm:dir/>
          <dgm:animOne val="branch"/>
          <dgm:animLvl val="lvl"/>
        </dgm:presLayoutVars>
      </dgm:prSet>
      <dgm:spPr/>
    </dgm:pt>
    <dgm:pt modelId="{898037C4-8E05-6E4A-BD13-6270928FDC5B}" type="pres">
      <dgm:prSet presAssocID="{19B80DCB-24AA-46FB-BA91-B68A0380AAFB}" presName="thickLine" presStyleLbl="alignNode1" presStyleIdx="0" presStyleCnt="4"/>
      <dgm:spPr/>
    </dgm:pt>
    <dgm:pt modelId="{12D55B12-AE4D-9C48-AFFC-71A2BB2E4817}" type="pres">
      <dgm:prSet presAssocID="{19B80DCB-24AA-46FB-BA91-B68A0380AAFB}" presName="horz1" presStyleCnt="0"/>
      <dgm:spPr/>
    </dgm:pt>
    <dgm:pt modelId="{E23757CC-BAB8-1642-BB01-FE64AC0A8BD4}" type="pres">
      <dgm:prSet presAssocID="{19B80DCB-24AA-46FB-BA91-B68A0380AAFB}" presName="tx1" presStyleLbl="revTx" presStyleIdx="0" presStyleCnt="4"/>
      <dgm:spPr/>
    </dgm:pt>
    <dgm:pt modelId="{62F98CD4-1C7C-3747-B6A8-02BA1EF76767}" type="pres">
      <dgm:prSet presAssocID="{19B80DCB-24AA-46FB-BA91-B68A0380AAFB}" presName="vert1" presStyleCnt="0"/>
      <dgm:spPr/>
    </dgm:pt>
    <dgm:pt modelId="{633532F9-76B7-C546-9856-02BB639EBD5C}" type="pres">
      <dgm:prSet presAssocID="{4A82E763-9488-418B-8024-48CCF60F3C36}" presName="thickLine" presStyleLbl="alignNode1" presStyleIdx="1" presStyleCnt="4"/>
      <dgm:spPr/>
    </dgm:pt>
    <dgm:pt modelId="{F549DDCA-63ED-034F-A607-4FD3EED8CE17}" type="pres">
      <dgm:prSet presAssocID="{4A82E763-9488-418B-8024-48CCF60F3C36}" presName="horz1" presStyleCnt="0"/>
      <dgm:spPr/>
    </dgm:pt>
    <dgm:pt modelId="{4221FA23-CE11-9F4F-A6D1-872CA4FD8E97}" type="pres">
      <dgm:prSet presAssocID="{4A82E763-9488-418B-8024-48CCF60F3C36}" presName="tx1" presStyleLbl="revTx" presStyleIdx="1" presStyleCnt="4"/>
      <dgm:spPr/>
    </dgm:pt>
    <dgm:pt modelId="{627573A4-956E-784D-87FB-A5CF6C7E4C49}" type="pres">
      <dgm:prSet presAssocID="{4A82E763-9488-418B-8024-48CCF60F3C36}" presName="vert1" presStyleCnt="0"/>
      <dgm:spPr/>
    </dgm:pt>
    <dgm:pt modelId="{49266ECB-4701-DE45-B8FD-F9FEF77D1097}" type="pres">
      <dgm:prSet presAssocID="{AEAB39AC-54AC-49B4-A346-3F9F7E1FC3EA}" presName="thickLine" presStyleLbl="alignNode1" presStyleIdx="2" presStyleCnt="4"/>
      <dgm:spPr/>
    </dgm:pt>
    <dgm:pt modelId="{86E9D20B-2FB3-AC48-8F40-C1ECDA20BAD2}" type="pres">
      <dgm:prSet presAssocID="{AEAB39AC-54AC-49B4-A346-3F9F7E1FC3EA}" presName="horz1" presStyleCnt="0"/>
      <dgm:spPr/>
    </dgm:pt>
    <dgm:pt modelId="{E11F2F96-51B4-244C-BE35-68D08C595478}" type="pres">
      <dgm:prSet presAssocID="{AEAB39AC-54AC-49B4-A346-3F9F7E1FC3EA}" presName="tx1" presStyleLbl="revTx" presStyleIdx="2" presStyleCnt="4"/>
      <dgm:spPr/>
    </dgm:pt>
    <dgm:pt modelId="{79FA0B67-DF30-9E45-B001-7F6B0829B1DD}" type="pres">
      <dgm:prSet presAssocID="{AEAB39AC-54AC-49B4-A346-3F9F7E1FC3EA}" presName="vert1" presStyleCnt="0"/>
      <dgm:spPr/>
    </dgm:pt>
    <dgm:pt modelId="{6B86190C-8E17-F44F-B154-9303B040EF8C}" type="pres">
      <dgm:prSet presAssocID="{B85B151B-2C69-4335-95CB-1F93ADABC789}" presName="thickLine" presStyleLbl="alignNode1" presStyleIdx="3" presStyleCnt="4"/>
      <dgm:spPr/>
    </dgm:pt>
    <dgm:pt modelId="{0B17F835-8F72-1545-971D-84E1DEE8038C}" type="pres">
      <dgm:prSet presAssocID="{B85B151B-2C69-4335-95CB-1F93ADABC789}" presName="horz1" presStyleCnt="0"/>
      <dgm:spPr/>
    </dgm:pt>
    <dgm:pt modelId="{943CB38A-922C-AB40-AB7E-B67AF8385BB0}" type="pres">
      <dgm:prSet presAssocID="{B85B151B-2C69-4335-95CB-1F93ADABC789}" presName="tx1" presStyleLbl="revTx" presStyleIdx="3" presStyleCnt="4"/>
      <dgm:spPr/>
    </dgm:pt>
    <dgm:pt modelId="{CE94AEC3-B38D-3F47-B096-46D075EA5E1B}" type="pres">
      <dgm:prSet presAssocID="{B85B151B-2C69-4335-95CB-1F93ADABC789}" presName="vert1" presStyleCnt="0"/>
      <dgm:spPr/>
    </dgm:pt>
  </dgm:ptLst>
  <dgm:cxnLst>
    <dgm:cxn modelId="{DD89D222-7E9E-7C41-9762-CBB025212381}" type="presOf" srcId="{4A82E763-9488-418B-8024-48CCF60F3C36}" destId="{4221FA23-CE11-9F4F-A6D1-872CA4FD8E97}" srcOrd="0" destOrd="0" presId="urn:microsoft.com/office/officeart/2008/layout/LinedList"/>
    <dgm:cxn modelId="{57E4D188-DD06-3F41-B407-DC9D50AD093A}" type="presOf" srcId="{19B80DCB-24AA-46FB-BA91-B68A0380AAFB}" destId="{E23757CC-BAB8-1642-BB01-FE64AC0A8BD4}" srcOrd="0" destOrd="0" presId="urn:microsoft.com/office/officeart/2008/layout/LinedList"/>
    <dgm:cxn modelId="{D5A5FC9E-2976-435D-BF54-E3A41559F8D6}" srcId="{68B76932-4F08-4A99-A62D-19196877C668}" destId="{AEAB39AC-54AC-49B4-A346-3F9F7E1FC3EA}" srcOrd="2" destOrd="0" parTransId="{94DFAE63-33CA-462B-9034-FAF764C2F027}" sibTransId="{0BB4A6DA-2718-4F50-89FC-DA4DC661263E}"/>
    <dgm:cxn modelId="{6A5DA2A7-483C-4A06-93EE-511059CCF96A}" srcId="{68B76932-4F08-4A99-A62D-19196877C668}" destId="{19B80DCB-24AA-46FB-BA91-B68A0380AAFB}" srcOrd="0" destOrd="0" parTransId="{383DBE8D-2A2F-4F6E-822B-374937398301}" sibTransId="{3F4DA0DC-3858-45C2-9B0A-B8E95B583BD8}"/>
    <dgm:cxn modelId="{FB04C7DE-35B3-9144-A003-054EA2C88FAE}" type="presOf" srcId="{68B76932-4F08-4A99-A62D-19196877C668}" destId="{0BF8F128-FF76-C946-A33C-667C32B3A561}" srcOrd="0" destOrd="0" presId="urn:microsoft.com/office/officeart/2008/layout/LinedList"/>
    <dgm:cxn modelId="{200D0EEA-7154-0A41-800C-35878246BCC0}" type="presOf" srcId="{AEAB39AC-54AC-49B4-A346-3F9F7E1FC3EA}" destId="{E11F2F96-51B4-244C-BE35-68D08C595478}" srcOrd="0" destOrd="0" presId="urn:microsoft.com/office/officeart/2008/layout/LinedList"/>
    <dgm:cxn modelId="{412F34F0-549C-4BF9-86C7-CA5B82A1404F}" srcId="{68B76932-4F08-4A99-A62D-19196877C668}" destId="{B85B151B-2C69-4335-95CB-1F93ADABC789}" srcOrd="3" destOrd="0" parTransId="{61F02150-07CD-417D-AD73-09B2BB265F49}" sibTransId="{A5B887F8-6C0F-4EBD-AD22-C8F1D662C079}"/>
    <dgm:cxn modelId="{3D447FF2-F25E-4055-92B7-AA50D2AC3518}" srcId="{68B76932-4F08-4A99-A62D-19196877C668}" destId="{4A82E763-9488-418B-8024-48CCF60F3C36}" srcOrd="1" destOrd="0" parTransId="{9828C8A6-872F-44DC-AA27-03464F574DCC}" sibTransId="{EDFB740F-0EB3-4DD6-A6AE-02977F3A5D93}"/>
    <dgm:cxn modelId="{D138ECF9-FB4E-A64E-9A3E-B4A967D20DF8}" type="presOf" srcId="{B85B151B-2C69-4335-95CB-1F93ADABC789}" destId="{943CB38A-922C-AB40-AB7E-B67AF8385BB0}" srcOrd="0" destOrd="0" presId="urn:microsoft.com/office/officeart/2008/layout/LinedList"/>
    <dgm:cxn modelId="{4E171946-EEE6-7C4C-8A7B-699806E0A6D3}" type="presParOf" srcId="{0BF8F128-FF76-C946-A33C-667C32B3A561}" destId="{898037C4-8E05-6E4A-BD13-6270928FDC5B}" srcOrd="0" destOrd="0" presId="urn:microsoft.com/office/officeart/2008/layout/LinedList"/>
    <dgm:cxn modelId="{A2A9C506-340E-4647-9511-14A7C8F9BE37}" type="presParOf" srcId="{0BF8F128-FF76-C946-A33C-667C32B3A561}" destId="{12D55B12-AE4D-9C48-AFFC-71A2BB2E4817}" srcOrd="1" destOrd="0" presId="urn:microsoft.com/office/officeart/2008/layout/LinedList"/>
    <dgm:cxn modelId="{1A94FC7D-B5F5-FB40-8558-2081E69377C5}" type="presParOf" srcId="{12D55B12-AE4D-9C48-AFFC-71A2BB2E4817}" destId="{E23757CC-BAB8-1642-BB01-FE64AC0A8BD4}" srcOrd="0" destOrd="0" presId="urn:microsoft.com/office/officeart/2008/layout/LinedList"/>
    <dgm:cxn modelId="{1BDBCF95-4DA2-B64A-B468-B1C23F51197D}" type="presParOf" srcId="{12D55B12-AE4D-9C48-AFFC-71A2BB2E4817}" destId="{62F98CD4-1C7C-3747-B6A8-02BA1EF76767}" srcOrd="1" destOrd="0" presId="urn:microsoft.com/office/officeart/2008/layout/LinedList"/>
    <dgm:cxn modelId="{212C373E-2174-CC49-80BD-D11BDB67495C}" type="presParOf" srcId="{0BF8F128-FF76-C946-A33C-667C32B3A561}" destId="{633532F9-76B7-C546-9856-02BB639EBD5C}" srcOrd="2" destOrd="0" presId="urn:microsoft.com/office/officeart/2008/layout/LinedList"/>
    <dgm:cxn modelId="{60735BDF-5BA6-9E4E-B5CB-06F50BEFED12}" type="presParOf" srcId="{0BF8F128-FF76-C946-A33C-667C32B3A561}" destId="{F549DDCA-63ED-034F-A607-4FD3EED8CE17}" srcOrd="3" destOrd="0" presId="urn:microsoft.com/office/officeart/2008/layout/LinedList"/>
    <dgm:cxn modelId="{6F5231B9-B6A5-EE4A-B135-8E01760BF9B5}" type="presParOf" srcId="{F549DDCA-63ED-034F-A607-4FD3EED8CE17}" destId="{4221FA23-CE11-9F4F-A6D1-872CA4FD8E97}" srcOrd="0" destOrd="0" presId="urn:microsoft.com/office/officeart/2008/layout/LinedList"/>
    <dgm:cxn modelId="{FD93BE5E-94E9-6847-BC59-3D9586471854}" type="presParOf" srcId="{F549DDCA-63ED-034F-A607-4FD3EED8CE17}" destId="{627573A4-956E-784D-87FB-A5CF6C7E4C49}" srcOrd="1" destOrd="0" presId="urn:microsoft.com/office/officeart/2008/layout/LinedList"/>
    <dgm:cxn modelId="{88A24B12-96BD-2A41-8BDB-4741DEF91671}" type="presParOf" srcId="{0BF8F128-FF76-C946-A33C-667C32B3A561}" destId="{49266ECB-4701-DE45-B8FD-F9FEF77D1097}" srcOrd="4" destOrd="0" presId="urn:microsoft.com/office/officeart/2008/layout/LinedList"/>
    <dgm:cxn modelId="{F8ADA0D5-D7CC-5440-B4ED-9D2DDF8DAA0F}" type="presParOf" srcId="{0BF8F128-FF76-C946-A33C-667C32B3A561}" destId="{86E9D20B-2FB3-AC48-8F40-C1ECDA20BAD2}" srcOrd="5" destOrd="0" presId="urn:microsoft.com/office/officeart/2008/layout/LinedList"/>
    <dgm:cxn modelId="{29B37903-8D36-3F4A-A7E5-59A1D53A7A4A}" type="presParOf" srcId="{86E9D20B-2FB3-AC48-8F40-C1ECDA20BAD2}" destId="{E11F2F96-51B4-244C-BE35-68D08C595478}" srcOrd="0" destOrd="0" presId="urn:microsoft.com/office/officeart/2008/layout/LinedList"/>
    <dgm:cxn modelId="{64C2D364-2560-464A-AB43-50E225ED0B2B}" type="presParOf" srcId="{86E9D20B-2FB3-AC48-8F40-C1ECDA20BAD2}" destId="{79FA0B67-DF30-9E45-B001-7F6B0829B1DD}" srcOrd="1" destOrd="0" presId="urn:microsoft.com/office/officeart/2008/layout/LinedList"/>
    <dgm:cxn modelId="{09968241-03D6-084E-8708-821F4CD2FC68}" type="presParOf" srcId="{0BF8F128-FF76-C946-A33C-667C32B3A561}" destId="{6B86190C-8E17-F44F-B154-9303B040EF8C}" srcOrd="6" destOrd="0" presId="urn:microsoft.com/office/officeart/2008/layout/LinedList"/>
    <dgm:cxn modelId="{1A5E8110-6281-744E-BB38-E7C41867CD68}" type="presParOf" srcId="{0BF8F128-FF76-C946-A33C-667C32B3A561}" destId="{0B17F835-8F72-1545-971D-84E1DEE8038C}" srcOrd="7" destOrd="0" presId="urn:microsoft.com/office/officeart/2008/layout/LinedList"/>
    <dgm:cxn modelId="{7D6844AB-A07A-2746-8619-E6D6DA6271E0}" type="presParOf" srcId="{0B17F835-8F72-1545-971D-84E1DEE8038C}" destId="{943CB38A-922C-AB40-AB7E-B67AF8385BB0}" srcOrd="0" destOrd="0" presId="urn:microsoft.com/office/officeart/2008/layout/LinedList"/>
    <dgm:cxn modelId="{730E1990-2E33-8947-AAB2-6D9D384B5274}" type="presParOf" srcId="{0B17F835-8F72-1545-971D-84E1DEE8038C}" destId="{CE94AEC3-B38D-3F47-B096-46D075EA5E1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037C4-8E05-6E4A-BD13-6270928FDC5B}">
      <dsp:nvSpPr>
        <dsp:cNvPr id="0" name=""/>
        <dsp:cNvSpPr/>
      </dsp:nvSpPr>
      <dsp:spPr>
        <a:xfrm>
          <a:off x="0" y="0"/>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3757CC-BAB8-1642-BB01-FE64AC0A8BD4}">
      <dsp:nvSpPr>
        <dsp:cNvPr id="0" name=""/>
        <dsp:cNvSpPr/>
      </dsp:nvSpPr>
      <dsp:spPr>
        <a:xfrm>
          <a:off x="0" y="0"/>
          <a:ext cx="10058399" cy="90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Efficiency </a:t>
          </a:r>
        </a:p>
      </dsp:txBody>
      <dsp:txXfrm>
        <a:off x="0" y="0"/>
        <a:ext cx="10058399" cy="904461"/>
      </dsp:txXfrm>
    </dsp:sp>
    <dsp:sp modelId="{633532F9-76B7-C546-9856-02BB639EBD5C}">
      <dsp:nvSpPr>
        <dsp:cNvPr id="0" name=""/>
        <dsp:cNvSpPr/>
      </dsp:nvSpPr>
      <dsp:spPr>
        <a:xfrm>
          <a:off x="0" y="904461"/>
          <a:ext cx="10058399" cy="0"/>
        </a:xfrm>
        <a:prstGeom prst="line">
          <a:avLst/>
        </a:prstGeom>
        <a:solidFill>
          <a:schemeClr val="accent2">
            <a:hueOff val="-4884219"/>
            <a:satOff val="8531"/>
            <a:lumOff val="4902"/>
            <a:alphaOff val="0"/>
          </a:schemeClr>
        </a:solidFill>
        <a:ln w="12700" cap="flat" cmpd="sng" algn="ctr">
          <a:solidFill>
            <a:schemeClr val="accent2">
              <a:hueOff val="-4884219"/>
              <a:satOff val="8531"/>
              <a:lumOff val="4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21FA23-CE11-9F4F-A6D1-872CA4FD8E97}">
      <dsp:nvSpPr>
        <dsp:cNvPr id="0" name=""/>
        <dsp:cNvSpPr/>
      </dsp:nvSpPr>
      <dsp:spPr>
        <a:xfrm>
          <a:off x="0" y="904461"/>
          <a:ext cx="10058399" cy="90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Shareability</a:t>
          </a:r>
        </a:p>
      </dsp:txBody>
      <dsp:txXfrm>
        <a:off x="0" y="904461"/>
        <a:ext cx="10058399" cy="904461"/>
      </dsp:txXfrm>
    </dsp:sp>
    <dsp:sp modelId="{49266ECB-4701-DE45-B8FD-F9FEF77D1097}">
      <dsp:nvSpPr>
        <dsp:cNvPr id="0" name=""/>
        <dsp:cNvSpPr/>
      </dsp:nvSpPr>
      <dsp:spPr>
        <a:xfrm>
          <a:off x="0" y="1808922"/>
          <a:ext cx="10058399" cy="0"/>
        </a:xfrm>
        <a:prstGeom prst="line">
          <a:avLst/>
        </a:prstGeom>
        <a:solidFill>
          <a:schemeClr val="accent2">
            <a:hueOff val="-9768439"/>
            <a:satOff val="17062"/>
            <a:lumOff val="9804"/>
            <a:alphaOff val="0"/>
          </a:schemeClr>
        </a:solidFill>
        <a:ln w="12700" cap="flat" cmpd="sng" algn="ctr">
          <a:solidFill>
            <a:schemeClr val="accent2">
              <a:hueOff val="-9768439"/>
              <a:satOff val="17062"/>
              <a:lumOff val="9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1F2F96-51B4-244C-BE35-68D08C595478}">
      <dsp:nvSpPr>
        <dsp:cNvPr id="0" name=""/>
        <dsp:cNvSpPr/>
      </dsp:nvSpPr>
      <dsp:spPr>
        <a:xfrm>
          <a:off x="0" y="1808922"/>
          <a:ext cx="10058399" cy="90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Transparency </a:t>
          </a:r>
        </a:p>
      </dsp:txBody>
      <dsp:txXfrm>
        <a:off x="0" y="1808922"/>
        <a:ext cx="10058399" cy="904461"/>
      </dsp:txXfrm>
    </dsp:sp>
    <dsp:sp modelId="{6B86190C-8E17-F44F-B154-9303B040EF8C}">
      <dsp:nvSpPr>
        <dsp:cNvPr id="0" name=""/>
        <dsp:cNvSpPr/>
      </dsp:nvSpPr>
      <dsp:spPr>
        <a:xfrm>
          <a:off x="0" y="2713383"/>
          <a:ext cx="10058399" cy="0"/>
        </a:xfrm>
        <a:prstGeom prst="line">
          <a:avLst/>
        </a:prstGeom>
        <a:solidFill>
          <a:schemeClr val="accent2">
            <a:hueOff val="-14652658"/>
            <a:satOff val="25593"/>
            <a:lumOff val="14706"/>
            <a:alphaOff val="0"/>
          </a:schemeClr>
        </a:solidFill>
        <a:ln w="12700" cap="flat" cmpd="sng" algn="ctr">
          <a:solidFill>
            <a:schemeClr val="accent2">
              <a:hueOff val="-14652658"/>
              <a:satOff val="25593"/>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CB38A-922C-AB40-AB7E-B67AF8385BB0}">
      <dsp:nvSpPr>
        <dsp:cNvPr id="0" name=""/>
        <dsp:cNvSpPr/>
      </dsp:nvSpPr>
      <dsp:spPr>
        <a:xfrm>
          <a:off x="0" y="2713383"/>
          <a:ext cx="10058399" cy="90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Reproducibility </a:t>
          </a:r>
        </a:p>
      </dsp:txBody>
      <dsp:txXfrm>
        <a:off x="0" y="2713383"/>
        <a:ext cx="10058399" cy="9044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9CB49-C8BB-5C4F-B3FF-DE2DC25A101F}"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CBFF7AED-52E6-3742-A40C-A118687C6D6F}" type="slidenum">
              <a:rPr lang="en-US" smtClean="0"/>
              <a:t>‹#›</a:t>
            </a:fld>
            <a:endParaRPr lang="en-US"/>
          </a:p>
        </p:txBody>
      </p:sp>
    </p:spTree>
    <p:extLst>
      <p:ext uri="{BB962C8B-B14F-4D97-AF65-F5344CB8AC3E}">
        <p14:creationId xmlns:p14="http://schemas.microsoft.com/office/powerpoint/2010/main" val="77637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9CB49-C8BB-5C4F-B3FF-DE2DC25A101F}"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406330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9CB49-C8BB-5C4F-B3FF-DE2DC25A101F}"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335278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9CB49-C8BB-5C4F-B3FF-DE2DC25A101F}"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266705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0359CB49-C8BB-5C4F-B3FF-DE2DC25A101F}" type="datetimeFigureOut">
              <a:rPr lang="en-US" smtClean="0"/>
              <a:t>1/25/21</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BFF7AED-52E6-3742-A40C-A118687C6D6F}" type="slidenum">
              <a:rPr lang="en-US" smtClean="0"/>
              <a:t>‹#›</a:t>
            </a:fld>
            <a:endParaRPr lang="en-US"/>
          </a:p>
        </p:txBody>
      </p:sp>
    </p:spTree>
    <p:extLst>
      <p:ext uri="{BB962C8B-B14F-4D97-AF65-F5344CB8AC3E}">
        <p14:creationId xmlns:p14="http://schemas.microsoft.com/office/powerpoint/2010/main" val="381603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9CB49-C8BB-5C4F-B3FF-DE2DC25A101F}"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118195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9CB49-C8BB-5C4F-B3FF-DE2DC25A101F}" type="datetimeFigureOut">
              <a:rPr lang="en-US" smtClean="0"/>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FF7AED-52E6-3742-A40C-A118687C6D6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751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9CB49-C8BB-5C4F-B3FF-DE2DC25A101F}"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F7AED-52E6-3742-A40C-A118687C6D6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155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9CB49-C8BB-5C4F-B3FF-DE2DC25A101F}" type="datetimeFigureOut">
              <a:rPr lang="en-US" smtClean="0"/>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291809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9CB49-C8BB-5C4F-B3FF-DE2DC25A101F}"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419388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0359CB49-C8BB-5C4F-B3FF-DE2DC25A101F}" type="datetimeFigureOut">
              <a:rPr lang="en-US" smtClean="0"/>
              <a:t>1/25/21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BFF7AED-52E6-3742-A40C-A118687C6D6F}" type="slidenum">
              <a:rPr lang="en-US" smtClean="0"/>
              <a:t>‹#›</a:t>
            </a:fld>
            <a:endParaRPr lang="en-US"/>
          </a:p>
        </p:txBody>
      </p:sp>
    </p:spTree>
    <p:extLst>
      <p:ext uri="{BB962C8B-B14F-4D97-AF65-F5344CB8AC3E}">
        <p14:creationId xmlns:p14="http://schemas.microsoft.com/office/powerpoint/2010/main" val="403793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0359CB49-C8BB-5C4F-B3FF-DE2DC25A101F}" type="datetimeFigureOut">
              <a:rPr lang="en-US" smtClean="0"/>
              <a:t>1/25/21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BFF7AED-52E6-3742-A40C-A118687C6D6F}" type="slidenum">
              <a:rPr lang="en-US" smtClean="0"/>
              <a:t>‹#›</a:t>
            </a:fld>
            <a:endParaRPr lang="en-US"/>
          </a:p>
        </p:txBody>
      </p:sp>
    </p:spTree>
    <p:extLst>
      <p:ext uri="{BB962C8B-B14F-4D97-AF65-F5344CB8AC3E}">
        <p14:creationId xmlns:p14="http://schemas.microsoft.com/office/powerpoint/2010/main" val="311357847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9BB0DFC8-54B2-F641-82D0-645E88157F4A}"/>
              </a:ext>
            </a:extLst>
          </p:cNvPr>
          <p:cNvSpPr>
            <a:spLocks noGrp="1"/>
          </p:cNvSpPr>
          <p:nvPr>
            <p:ph type="subTitle" idx="1"/>
          </p:nvPr>
        </p:nvSpPr>
        <p:spPr>
          <a:xfrm>
            <a:off x="7937524" y="2064730"/>
            <a:ext cx="3695676" cy="2728536"/>
          </a:xfrm>
        </p:spPr>
        <p:txBody>
          <a:bodyPr anchor="ctr">
            <a:normAutofit/>
          </a:bodyPr>
          <a:lstStyle/>
          <a:p>
            <a:r>
              <a:rPr lang="en-US" sz="2400" dirty="0" err="1">
                <a:solidFill>
                  <a:schemeClr val="accent1"/>
                </a:solidFill>
              </a:rPr>
              <a:t>BioFrass</a:t>
            </a:r>
            <a:r>
              <a:rPr lang="en-US" sz="2400" dirty="0">
                <a:solidFill>
                  <a:schemeClr val="accent1"/>
                </a:solidFill>
              </a:rPr>
              <a:t> </a:t>
            </a:r>
          </a:p>
          <a:p>
            <a:r>
              <a:rPr lang="en-US" dirty="0">
                <a:solidFill>
                  <a:schemeClr val="accent1"/>
                </a:solidFill>
              </a:rPr>
              <a:t>January 29</a:t>
            </a:r>
            <a:r>
              <a:rPr lang="en-US" baseline="30000" dirty="0">
                <a:solidFill>
                  <a:schemeClr val="accent1"/>
                </a:solidFill>
              </a:rPr>
              <a:t>th</a:t>
            </a:r>
            <a:r>
              <a:rPr lang="en-US" dirty="0">
                <a:solidFill>
                  <a:schemeClr val="accent1"/>
                </a:solidFill>
              </a:rPr>
              <a:t>, 2021</a:t>
            </a: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A681D76-BD99-504A-A4C0-8A5572EBD67F}"/>
              </a:ext>
            </a:extLst>
          </p:cNvPr>
          <p:cNvSpPr>
            <a:spLocks noGrp="1"/>
          </p:cNvSpPr>
          <p:nvPr>
            <p:ph type="ctrTitle"/>
          </p:nvPr>
        </p:nvSpPr>
        <p:spPr>
          <a:xfrm>
            <a:off x="1717507" y="1316890"/>
            <a:ext cx="4606394" cy="4224216"/>
          </a:xfrm>
        </p:spPr>
        <p:txBody>
          <a:bodyPr>
            <a:normAutofit/>
          </a:bodyPr>
          <a:lstStyle/>
          <a:p>
            <a:pPr algn="ctr"/>
            <a:r>
              <a:rPr lang="en-US" sz="6000" dirty="0">
                <a:solidFill>
                  <a:srgbClr val="FFFFFF"/>
                </a:solidFill>
              </a:rPr>
              <a:t>Custom Functions </a:t>
            </a:r>
            <a:br>
              <a:rPr lang="en-US" sz="6000" dirty="0">
                <a:solidFill>
                  <a:srgbClr val="FFFFFF"/>
                </a:solidFill>
              </a:rPr>
            </a:br>
            <a:r>
              <a:rPr lang="en-US" sz="6000" dirty="0">
                <a:solidFill>
                  <a:srgbClr val="FFFFFF"/>
                </a:solidFill>
              </a:rPr>
              <a:t>in R</a:t>
            </a: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189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5" name="Title 1">
            <a:extLst>
              <a:ext uri="{FF2B5EF4-FFF2-40B4-BE49-F238E27FC236}">
                <a16:creationId xmlns:a16="http://schemas.microsoft.com/office/drawing/2014/main" id="{EA765F25-2077-9749-AD56-EB5DD7D688C7}"/>
              </a:ext>
            </a:extLst>
          </p:cNvPr>
          <p:cNvSpPr>
            <a:spLocks noGrp="1"/>
          </p:cNvSpPr>
          <p:nvPr>
            <p:ph type="title"/>
          </p:nvPr>
        </p:nvSpPr>
        <p:spPr>
          <a:xfrm>
            <a:off x="643468" y="643466"/>
            <a:ext cx="3686312" cy="5528734"/>
          </a:xfrm>
        </p:spPr>
        <p:txBody>
          <a:bodyPr vert="horz" lIns="91440" tIns="45720" rIns="91440" bIns="45720" rtlCol="0" anchor="ctr">
            <a:normAutofit/>
          </a:bodyPr>
          <a:lstStyle/>
          <a:p>
            <a:pPr algn="r"/>
            <a:r>
              <a:rPr lang="en-US" sz="4000" dirty="0">
                <a:solidFill>
                  <a:srgbClr val="FFFFFF"/>
                </a:solidFill>
              </a:rPr>
              <a:t>Challenge #1 Pseudo-Code</a:t>
            </a:r>
            <a:br>
              <a:rPr lang="en-US" sz="4000" dirty="0">
                <a:solidFill>
                  <a:srgbClr val="FFFFFF"/>
                </a:solidFill>
              </a:rPr>
            </a:br>
            <a:br>
              <a:rPr lang="en-US" sz="4000" dirty="0">
                <a:solidFill>
                  <a:srgbClr val="FFFFFF"/>
                </a:solidFill>
              </a:rPr>
            </a:br>
            <a:br>
              <a:rPr lang="en-US" sz="4000" dirty="0">
                <a:solidFill>
                  <a:srgbClr val="FFFFFF"/>
                </a:solidFill>
              </a:rPr>
            </a:br>
            <a:r>
              <a:rPr lang="en-US" sz="2400" dirty="0">
                <a:solidFill>
                  <a:srgbClr val="FFFFFF"/>
                </a:solidFill>
              </a:rPr>
              <a:t>First solve the problem, then write the code. </a:t>
            </a:r>
            <a:br>
              <a:rPr lang="en-US" sz="2400" dirty="0">
                <a:solidFill>
                  <a:srgbClr val="FFFFFF"/>
                </a:solidFill>
              </a:rPr>
            </a:br>
            <a:r>
              <a:rPr lang="en-US" sz="2400" dirty="0">
                <a:solidFill>
                  <a:srgbClr val="FFFFFF"/>
                </a:solidFill>
              </a:rPr>
              <a:t>– John Johnson</a:t>
            </a:r>
            <a:endParaRPr lang="en-US" sz="4000" cap="all" dirty="0">
              <a:solidFill>
                <a:srgbClr val="FFFFFF"/>
              </a:solidFill>
            </a:endParaRPr>
          </a:p>
        </p:txBody>
      </p:sp>
      <p:sp>
        <p:nvSpPr>
          <p:cNvPr id="8" name="TextBox 7">
            <a:extLst>
              <a:ext uri="{FF2B5EF4-FFF2-40B4-BE49-F238E27FC236}">
                <a16:creationId xmlns:a16="http://schemas.microsoft.com/office/drawing/2014/main" id="{EEB0A62C-9D2E-9740-93B0-2B8FE9749DFF}"/>
              </a:ext>
            </a:extLst>
          </p:cNvPr>
          <p:cNvSpPr txBox="1"/>
          <p:nvPr/>
        </p:nvSpPr>
        <p:spPr>
          <a:xfrm>
            <a:off x="5053780" y="599768"/>
            <a:ext cx="6377138" cy="5572432"/>
          </a:xfrm>
          <a:prstGeom prst="rect">
            <a:avLst/>
          </a:prstGeom>
        </p:spPr>
        <p:txBody>
          <a:bodyPr vert="horz" lIns="91440" tIns="45720" rIns="91440" bIns="45720" rtlCol="0" anchor="ctr">
            <a:normAutofit/>
          </a:bodyPr>
          <a:lstStyle/>
          <a:p>
            <a:pPr>
              <a:lnSpc>
                <a:spcPct val="90000"/>
              </a:lnSpc>
              <a:spcAft>
                <a:spcPts val="600"/>
              </a:spcAft>
              <a:buClr>
                <a:schemeClr val="accent1">
                  <a:lumMod val="75000"/>
                </a:schemeClr>
              </a:buClr>
              <a:buSzPct val="85000"/>
            </a:pPr>
            <a:r>
              <a:rPr lang="en-US" i="1" dirty="0">
                <a:solidFill>
                  <a:schemeClr val="tx2">
                    <a:lumMod val="50000"/>
                  </a:schemeClr>
                </a:solidFill>
              </a:rPr>
              <a:t># Create the function</a:t>
            </a:r>
          </a:p>
          <a:p>
            <a:pPr>
              <a:lnSpc>
                <a:spcPct val="90000"/>
              </a:lnSpc>
              <a:spcAft>
                <a:spcPts val="600"/>
              </a:spcAft>
              <a:buClr>
                <a:schemeClr val="accent1">
                  <a:lumMod val="75000"/>
                </a:schemeClr>
              </a:buClr>
              <a:buSzPct val="85000"/>
            </a:pPr>
            <a:r>
              <a:rPr lang="en-US" dirty="0" err="1"/>
              <a:t>lakeTemp</a:t>
            </a:r>
            <a:r>
              <a:rPr lang="en-US" dirty="0"/>
              <a:t>&lt;- </a:t>
            </a:r>
            <a:r>
              <a:rPr lang="en-US" b="1" dirty="0">
                <a:solidFill>
                  <a:schemeClr val="accent4">
                    <a:lumMod val="75000"/>
                  </a:schemeClr>
                </a:solidFill>
              </a:rPr>
              <a:t>function</a:t>
            </a:r>
            <a:r>
              <a:rPr lang="en-US" dirty="0"/>
              <a:t>(</a:t>
            </a:r>
            <a:r>
              <a:rPr lang="en-US" dirty="0" err="1"/>
              <a:t>lakeID</a:t>
            </a:r>
            <a:r>
              <a:rPr lang="en-US" dirty="0"/>
              <a:t>, depth){   </a:t>
            </a:r>
            <a:r>
              <a:rPr lang="en-US" i="1" dirty="0">
                <a:solidFill>
                  <a:schemeClr val="tx2">
                    <a:lumMod val="50000"/>
                  </a:schemeClr>
                </a:solidFill>
              </a:rPr>
              <a:t># Define inputs</a:t>
            </a:r>
          </a:p>
          <a:p>
            <a:pPr>
              <a:lnSpc>
                <a:spcPct val="90000"/>
              </a:lnSpc>
              <a:spcAft>
                <a:spcPts val="600"/>
              </a:spcAft>
              <a:buClr>
                <a:schemeClr val="accent1">
                  <a:lumMod val="75000"/>
                </a:schemeClr>
              </a:buClr>
              <a:buSzPct val="85000"/>
            </a:pPr>
            <a:r>
              <a:rPr lang="en-US" i="1" dirty="0">
                <a:solidFill>
                  <a:schemeClr val="tx2">
                    <a:lumMod val="50000"/>
                  </a:schemeClr>
                </a:solidFill>
              </a:rPr>
              <a:t>	</a:t>
            </a:r>
          </a:p>
          <a:p>
            <a:pPr>
              <a:lnSpc>
                <a:spcPct val="90000"/>
              </a:lnSpc>
              <a:spcAft>
                <a:spcPts val="600"/>
              </a:spcAft>
              <a:buClr>
                <a:schemeClr val="accent1">
                  <a:lumMod val="75000"/>
                </a:schemeClr>
              </a:buClr>
              <a:buSzPct val="85000"/>
            </a:pPr>
            <a:r>
              <a:rPr lang="en-US" i="1" dirty="0">
                <a:solidFill>
                  <a:schemeClr val="tx2">
                    <a:lumMod val="50000"/>
                  </a:schemeClr>
                </a:solidFill>
              </a:rPr>
              <a:t>	# Read in csv</a:t>
            </a:r>
          </a:p>
          <a:p>
            <a:pPr>
              <a:lnSpc>
                <a:spcPct val="90000"/>
              </a:lnSpc>
              <a:spcAft>
                <a:spcPts val="600"/>
              </a:spcAft>
              <a:buClr>
                <a:schemeClr val="accent1">
                  <a:lumMod val="75000"/>
                </a:schemeClr>
              </a:buClr>
              <a:buSzPct val="85000"/>
            </a:pPr>
            <a:r>
              <a:rPr lang="en-US" i="1" dirty="0">
                <a:solidFill>
                  <a:schemeClr val="tx2">
                    <a:lumMod val="50000"/>
                  </a:schemeClr>
                </a:solidFill>
              </a:rPr>
              <a:t>	# Subset to only </a:t>
            </a:r>
            <a:r>
              <a:rPr lang="en-US" i="1">
                <a:solidFill>
                  <a:schemeClr val="tx2">
                    <a:lumMod val="50000"/>
                  </a:schemeClr>
                </a:solidFill>
              </a:rPr>
              <a:t>observations at depth</a:t>
            </a:r>
            <a:endParaRPr lang="en-US" i="1" dirty="0">
              <a:solidFill>
                <a:schemeClr val="tx2">
                  <a:lumMod val="50000"/>
                </a:schemeClr>
              </a:solidFill>
            </a:endParaRPr>
          </a:p>
          <a:p>
            <a:pPr>
              <a:lnSpc>
                <a:spcPct val="90000"/>
              </a:lnSpc>
              <a:spcAft>
                <a:spcPts val="600"/>
              </a:spcAft>
              <a:buClr>
                <a:schemeClr val="accent1">
                  <a:lumMod val="75000"/>
                </a:schemeClr>
              </a:buClr>
              <a:buSzPct val="85000"/>
            </a:pPr>
            <a:r>
              <a:rPr lang="en-US" i="1" dirty="0">
                <a:solidFill>
                  <a:schemeClr val="tx2">
                    <a:lumMod val="50000"/>
                  </a:schemeClr>
                </a:solidFill>
              </a:rPr>
              <a:t>	# Calculate mean temperature</a:t>
            </a:r>
          </a:p>
          <a:p>
            <a:pPr>
              <a:lnSpc>
                <a:spcPct val="90000"/>
              </a:lnSpc>
              <a:spcAft>
                <a:spcPts val="600"/>
              </a:spcAft>
              <a:buClr>
                <a:schemeClr val="accent1">
                  <a:lumMod val="75000"/>
                </a:schemeClr>
              </a:buClr>
              <a:buSzPct val="85000"/>
            </a:pPr>
            <a:r>
              <a:rPr lang="en-US" i="1" dirty="0">
                <a:solidFill>
                  <a:schemeClr val="tx2">
                    <a:lumMod val="50000"/>
                  </a:schemeClr>
                </a:solidFill>
              </a:rPr>
              <a:t>	# Create </a:t>
            </a:r>
            <a:r>
              <a:rPr lang="en-US" i="1" dirty="0" err="1">
                <a:solidFill>
                  <a:schemeClr val="tx2">
                    <a:lumMod val="50000"/>
                  </a:schemeClr>
                </a:solidFill>
              </a:rPr>
              <a:t>dataframe</a:t>
            </a:r>
            <a:endParaRPr lang="en-US" i="1" dirty="0">
              <a:solidFill>
                <a:schemeClr val="tx2">
                  <a:lumMod val="50000"/>
                </a:schemeClr>
              </a:solidFill>
            </a:endParaRPr>
          </a:p>
          <a:p>
            <a:pPr>
              <a:lnSpc>
                <a:spcPct val="90000"/>
              </a:lnSpc>
              <a:spcAft>
                <a:spcPts val="600"/>
              </a:spcAft>
              <a:buClr>
                <a:schemeClr val="accent1">
                  <a:lumMod val="75000"/>
                </a:schemeClr>
              </a:buClr>
              <a:buSzPct val="85000"/>
            </a:pPr>
            <a:endParaRPr lang="en-US" i="1" dirty="0">
              <a:solidFill>
                <a:schemeClr val="tx2">
                  <a:lumMod val="50000"/>
                </a:schemeClr>
              </a:solidFill>
            </a:endParaRPr>
          </a:p>
          <a:p>
            <a:pPr>
              <a:lnSpc>
                <a:spcPct val="90000"/>
              </a:lnSpc>
              <a:spcAft>
                <a:spcPts val="600"/>
              </a:spcAft>
              <a:buClr>
                <a:schemeClr val="accent1">
                  <a:lumMod val="75000"/>
                </a:schemeClr>
              </a:buClr>
              <a:buSzPct val="85000"/>
            </a:pPr>
            <a:r>
              <a:rPr lang="en-US" i="1" dirty="0">
                <a:solidFill>
                  <a:schemeClr val="tx2">
                    <a:lumMod val="50000"/>
                  </a:schemeClr>
                </a:solidFill>
              </a:rPr>
              <a:t>	# Return </a:t>
            </a:r>
            <a:r>
              <a:rPr lang="en-US" i="1" dirty="0" err="1">
                <a:solidFill>
                  <a:schemeClr val="tx2">
                    <a:lumMod val="50000"/>
                  </a:schemeClr>
                </a:solidFill>
              </a:rPr>
              <a:t>dataframe</a:t>
            </a:r>
            <a:r>
              <a:rPr lang="en-US" i="1" dirty="0">
                <a:solidFill>
                  <a:schemeClr val="tx2">
                    <a:lumMod val="50000"/>
                  </a:schemeClr>
                </a:solidFill>
              </a:rPr>
              <a:t> to user</a:t>
            </a:r>
          </a:p>
          <a:p>
            <a:pPr>
              <a:lnSpc>
                <a:spcPct val="90000"/>
              </a:lnSpc>
              <a:spcAft>
                <a:spcPts val="600"/>
              </a:spcAft>
              <a:buClr>
                <a:schemeClr val="accent1">
                  <a:lumMod val="75000"/>
                </a:schemeClr>
              </a:buClr>
              <a:buSzPct val="85000"/>
            </a:pPr>
            <a:r>
              <a:rPr lang="en-US" dirty="0"/>
              <a:t>}</a:t>
            </a:r>
          </a:p>
          <a:p>
            <a:pPr indent="-182880">
              <a:lnSpc>
                <a:spcPct val="90000"/>
              </a:lnSpc>
              <a:buClr>
                <a:schemeClr val="accent1">
                  <a:lumMod val="75000"/>
                </a:schemeClr>
              </a:buClr>
              <a:buSzPct val="85000"/>
              <a:buFont typeface="Wingdings" pitchFamily="2" charset="2"/>
              <a:buChar char="§"/>
            </a:pPr>
            <a:endParaRPr lang="en-US" dirty="0"/>
          </a:p>
        </p:txBody>
      </p:sp>
      <p:sp>
        <p:nvSpPr>
          <p:cNvPr id="17" name="Oval 1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4455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7D363B2-19B2-F74A-A076-A17AD3D0BE2D}"/>
              </a:ext>
            </a:extLst>
          </p:cNvPr>
          <p:cNvSpPr>
            <a:spLocks noGrp="1"/>
          </p:cNvSpPr>
          <p:nvPr>
            <p:ph type="title"/>
          </p:nvPr>
        </p:nvSpPr>
        <p:spPr>
          <a:xfrm>
            <a:off x="643468" y="643466"/>
            <a:ext cx="3686312" cy="5528734"/>
          </a:xfrm>
        </p:spPr>
        <p:txBody>
          <a:bodyPr>
            <a:normAutofit/>
          </a:bodyPr>
          <a:lstStyle/>
          <a:p>
            <a:pPr algn="r"/>
            <a:r>
              <a:rPr lang="en-US" sz="4000" dirty="0">
                <a:solidFill>
                  <a:srgbClr val="FFFFFF"/>
                </a:solidFill>
              </a:rPr>
              <a:t>Challenge #2</a:t>
            </a:r>
          </a:p>
        </p:txBody>
      </p:sp>
      <p:sp>
        <p:nvSpPr>
          <p:cNvPr id="3" name="Content Placeholder 2">
            <a:extLst>
              <a:ext uri="{FF2B5EF4-FFF2-40B4-BE49-F238E27FC236}">
                <a16:creationId xmlns:a16="http://schemas.microsoft.com/office/drawing/2014/main" id="{AA4DFDFC-4099-4140-83A9-85857FDBBAAD}"/>
              </a:ext>
            </a:extLst>
          </p:cNvPr>
          <p:cNvSpPr>
            <a:spLocks noGrp="1"/>
          </p:cNvSpPr>
          <p:nvPr>
            <p:ph idx="1"/>
          </p:nvPr>
        </p:nvSpPr>
        <p:spPr>
          <a:xfrm>
            <a:off x="5053780" y="599768"/>
            <a:ext cx="6494752" cy="5572432"/>
          </a:xfrm>
        </p:spPr>
        <p:txBody>
          <a:bodyPr anchor="ctr">
            <a:normAutofit/>
          </a:bodyPr>
          <a:lstStyle/>
          <a:p>
            <a:r>
              <a:rPr lang="en-US" dirty="0"/>
              <a:t>Modify your custom function from Challenge 1 to calculate the average water temperature of every lake in the </a:t>
            </a:r>
            <a:r>
              <a:rPr lang="en-US" b="1" dirty="0">
                <a:solidFill>
                  <a:schemeClr val="accent4">
                    <a:lumMod val="75000"/>
                  </a:schemeClr>
                </a:solidFill>
              </a:rPr>
              <a:t>data</a:t>
            </a:r>
            <a:r>
              <a:rPr lang="en-US" dirty="0"/>
              <a:t> directory.</a:t>
            </a:r>
          </a:p>
          <a:p>
            <a:endParaRPr lang="en-US" dirty="0"/>
          </a:p>
          <a:p>
            <a:r>
              <a:rPr lang="en-US" dirty="0"/>
              <a:t>Hint 1: Pass the directory name as an argument </a:t>
            </a:r>
          </a:p>
          <a:p>
            <a:r>
              <a:rPr lang="en-US" dirty="0"/>
              <a:t>Hint 2: Use a </a:t>
            </a:r>
            <a:r>
              <a:rPr lang="en-US" b="1" dirty="0">
                <a:solidFill>
                  <a:schemeClr val="accent4">
                    <a:lumMod val="75000"/>
                  </a:schemeClr>
                </a:solidFill>
              </a:rPr>
              <a:t>for loop </a:t>
            </a:r>
            <a:r>
              <a:rPr lang="en-US" dirty="0"/>
              <a:t>to loop through every lake in the directory</a:t>
            </a:r>
          </a:p>
          <a:p>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0607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7" name="TextBox 6">
            <a:extLst>
              <a:ext uri="{FF2B5EF4-FFF2-40B4-BE49-F238E27FC236}">
                <a16:creationId xmlns:a16="http://schemas.microsoft.com/office/drawing/2014/main" id="{BDC0EEDF-374A-D94F-9570-6C089985895B}"/>
              </a:ext>
            </a:extLst>
          </p:cNvPr>
          <p:cNvSpPr txBox="1"/>
          <p:nvPr/>
        </p:nvSpPr>
        <p:spPr>
          <a:xfrm>
            <a:off x="5053780" y="599768"/>
            <a:ext cx="7134876" cy="5572432"/>
          </a:xfrm>
          <a:prstGeom prst="rect">
            <a:avLst/>
          </a:prstGeom>
        </p:spPr>
        <p:txBody>
          <a:bodyPr vert="horz" lIns="91440" tIns="45720" rIns="91440" bIns="45720" rtlCol="0" anchor="ctr">
            <a:normAutofit/>
          </a:bodyPr>
          <a:lstStyle/>
          <a:p>
            <a:pPr>
              <a:lnSpc>
                <a:spcPct val="90000"/>
              </a:lnSpc>
              <a:spcAft>
                <a:spcPts val="600"/>
              </a:spcAft>
              <a:buClr>
                <a:schemeClr val="accent1">
                  <a:lumMod val="75000"/>
                </a:schemeClr>
              </a:buClr>
              <a:buSzPct val="85000"/>
            </a:pPr>
            <a:r>
              <a:rPr lang="en-US" i="1" dirty="0">
                <a:solidFill>
                  <a:schemeClr val="accent1">
                    <a:lumMod val="75000"/>
                  </a:schemeClr>
                </a:solidFill>
              </a:rPr>
              <a:t># Create the function</a:t>
            </a:r>
          </a:p>
          <a:p>
            <a:pPr>
              <a:lnSpc>
                <a:spcPct val="90000"/>
              </a:lnSpc>
              <a:spcAft>
                <a:spcPts val="600"/>
              </a:spcAft>
              <a:buClr>
                <a:schemeClr val="accent1">
                  <a:lumMod val="75000"/>
                </a:schemeClr>
              </a:buClr>
              <a:buSzPct val="85000"/>
            </a:pPr>
            <a:r>
              <a:rPr lang="en-US" dirty="0" err="1"/>
              <a:t>lakeTemp</a:t>
            </a:r>
            <a:r>
              <a:rPr lang="en-US" dirty="0"/>
              <a:t>&lt;- </a:t>
            </a:r>
            <a:r>
              <a:rPr lang="en-US" b="1" dirty="0">
                <a:solidFill>
                  <a:schemeClr val="accent4">
                    <a:lumMod val="75000"/>
                  </a:schemeClr>
                </a:solidFill>
              </a:rPr>
              <a:t>function</a:t>
            </a:r>
            <a:r>
              <a:rPr lang="en-US" dirty="0"/>
              <a:t>(</a:t>
            </a:r>
            <a:r>
              <a:rPr lang="en-US" dirty="0" err="1"/>
              <a:t>dir</a:t>
            </a:r>
            <a:r>
              <a:rPr lang="en-US" dirty="0"/>
              <a:t>, depth){  </a:t>
            </a:r>
            <a:r>
              <a:rPr lang="en-US" dirty="0">
                <a:solidFill>
                  <a:schemeClr val="accent1">
                    <a:lumMod val="75000"/>
                  </a:schemeClr>
                </a:solidFill>
              </a:rPr>
              <a:t> </a:t>
            </a:r>
            <a:r>
              <a:rPr lang="en-US" i="1" dirty="0">
                <a:solidFill>
                  <a:schemeClr val="accent1">
                    <a:lumMod val="75000"/>
                  </a:schemeClr>
                </a:solidFill>
              </a:rPr>
              <a:t># Define inputs</a:t>
            </a:r>
          </a:p>
          <a:p>
            <a:pPr>
              <a:lnSpc>
                <a:spcPct val="90000"/>
              </a:lnSpc>
              <a:spcAft>
                <a:spcPts val="600"/>
              </a:spcAft>
              <a:buClr>
                <a:schemeClr val="accent1">
                  <a:lumMod val="75000"/>
                </a:schemeClr>
              </a:buClr>
              <a:buSzPct val="85000"/>
            </a:pPr>
            <a:r>
              <a:rPr lang="en-US" i="1" dirty="0">
                <a:solidFill>
                  <a:schemeClr val="accent1">
                    <a:lumMod val="75000"/>
                  </a:schemeClr>
                </a:solidFill>
              </a:rPr>
              <a:t>	# Get vector of every file in the directory</a:t>
            </a:r>
          </a:p>
          <a:p>
            <a:pPr>
              <a:lnSpc>
                <a:spcPct val="90000"/>
              </a:lnSpc>
              <a:spcAft>
                <a:spcPts val="600"/>
              </a:spcAft>
              <a:buClr>
                <a:schemeClr val="accent1">
                  <a:lumMod val="75000"/>
                </a:schemeClr>
              </a:buClr>
              <a:buSzPct val="85000"/>
            </a:pPr>
            <a:r>
              <a:rPr lang="en-US" i="1" dirty="0">
                <a:solidFill>
                  <a:schemeClr val="accent1">
                    <a:lumMod val="75000"/>
                  </a:schemeClr>
                </a:solidFill>
              </a:rPr>
              <a:t>	# Create your output </a:t>
            </a:r>
            <a:r>
              <a:rPr lang="en-US" i="1" dirty="0" err="1">
                <a:solidFill>
                  <a:schemeClr val="accent1">
                    <a:lumMod val="75000"/>
                  </a:schemeClr>
                </a:solidFill>
              </a:rPr>
              <a:t>dataframe</a:t>
            </a:r>
            <a:r>
              <a:rPr lang="en-US" i="1" dirty="0">
                <a:solidFill>
                  <a:schemeClr val="accent1">
                    <a:lumMod val="75000"/>
                  </a:schemeClr>
                </a:solidFill>
              </a:rPr>
              <a:t> </a:t>
            </a:r>
          </a:p>
          <a:p>
            <a:pPr>
              <a:lnSpc>
                <a:spcPct val="90000"/>
              </a:lnSpc>
              <a:spcAft>
                <a:spcPts val="600"/>
              </a:spcAft>
              <a:buClr>
                <a:schemeClr val="accent1">
                  <a:lumMod val="75000"/>
                </a:schemeClr>
              </a:buClr>
              <a:buSzPct val="85000"/>
            </a:pPr>
            <a:r>
              <a:rPr lang="en-US" i="1" dirty="0">
                <a:solidFill>
                  <a:schemeClr val="accent1">
                    <a:lumMod val="75000"/>
                  </a:schemeClr>
                </a:solidFill>
              </a:rPr>
              <a:t>	# Use a for loop to loop through every file</a:t>
            </a:r>
          </a:p>
          <a:p>
            <a:pPr>
              <a:lnSpc>
                <a:spcPct val="90000"/>
              </a:lnSpc>
              <a:spcAft>
                <a:spcPts val="600"/>
              </a:spcAft>
              <a:buClr>
                <a:schemeClr val="accent1">
                  <a:lumMod val="75000"/>
                </a:schemeClr>
              </a:buClr>
              <a:buSzPct val="85000"/>
            </a:pPr>
            <a:r>
              <a:rPr lang="en-US" i="1" dirty="0">
                <a:solidFill>
                  <a:schemeClr val="accent1">
                    <a:lumMod val="75000"/>
                  </a:schemeClr>
                </a:solidFill>
              </a:rPr>
              <a:t>		# Read in file for the </a:t>
            </a:r>
            <a:r>
              <a:rPr lang="en-US" i="1" dirty="0" err="1">
                <a:solidFill>
                  <a:schemeClr val="accent1">
                    <a:lumMod val="75000"/>
                  </a:schemeClr>
                </a:solidFill>
              </a:rPr>
              <a:t>ith</a:t>
            </a:r>
            <a:r>
              <a:rPr lang="en-US" i="1" dirty="0">
                <a:solidFill>
                  <a:schemeClr val="accent1">
                    <a:lumMod val="75000"/>
                  </a:schemeClr>
                </a:solidFill>
              </a:rPr>
              <a:t> lake</a:t>
            </a:r>
          </a:p>
          <a:p>
            <a:pPr>
              <a:lnSpc>
                <a:spcPct val="90000"/>
              </a:lnSpc>
              <a:spcAft>
                <a:spcPts val="600"/>
              </a:spcAft>
              <a:buClr>
                <a:schemeClr val="accent1">
                  <a:lumMod val="75000"/>
                </a:schemeClr>
              </a:buClr>
              <a:buSzPct val="85000"/>
            </a:pPr>
            <a:r>
              <a:rPr lang="en-US" i="1" dirty="0">
                <a:solidFill>
                  <a:schemeClr val="accent1">
                    <a:lumMod val="75000"/>
                  </a:schemeClr>
                </a:solidFill>
              </a:rPr>
              <a:t>		# Subset to only observations at depth</a:t>
            </a:r>
          </a:p>
          <a:p>
            <a:pPr>
              <a:lnSpc>
                <a:spcPct val="90000"/>
              </a:lnSpc>
              <a:spcAft>
                <a:spcPts val="600"/>
              </a:spcAft>
              <a:buClr>
                <a:schemeClr val="accent1">
                  <a:lumMod val="75000"/>
                </a:schemeClr>
              </a:buClr>
              <a:buSzPct val="85000"/>
            </a:pPr>
            <a:r>
              <a:rPr lang="en-US" i="1" dirty="0">
                <a:solidFill>
                  <a:schemeClr val="accent1">
                    <a:lumMod val="75000"/>
                  </a:schemeClr>
                </a:solidFill>
              </a:rPr>
              <a:t>		# Calculate mean temperature</a:t>
            </a:r>
          </a:p>
          <a:p>
            <a:pPr>
              <a:lnSpc>
                <a:spcPct val="90000"/>
              </a:lnSpc>
              <a:spcAft>
                <a:spcPts val="600"/>
              </a:spcAft>
              <a:buClr>
                <a:schemeClr val="accent1">
                  <a:lumMod val="75000"/>
                </a:schemeClr>
              </a:buClr>
              <a:buSzPct val="85000"/>
            </a:pPr>
            <a:r>
              <a:rPr lang="en-US" i="1" dirty="0">
                <a:solidFill>
                  <a:schemeClr val="accent1">
                    <a:lumMod val="75000"/>
                  </a:schemeClr>
                </a:solidFill>
              </a:rPr>
              <a:t>		# Create row</a:t>
            </a:r>
          </a:p>
          <a:p>
            <a:pPr>
              <a:lnSpc>
                <a:spcPct val="90000"/>
              </a:lnSpc>
              <a:spcAft>
                <a:spcPts val="600"/>
              </a:spcAft>
              <a:buClr>
                <a:schemeClr val="accent1">
                  <a:lumMod val="75000"/>
                </a:schemeClr>
              </a:buClr>
              <a:buSzPct val="85000"/>
            </a:pPr>
            <a:r>
              <a:rPr lang="en-US" i="1" dirty="0">
                <a:solidFill>
                  <a:schemeClr val="accent1">
                    <a:lumMod val="75000"/>
                  </a:schemeClr>
                </a:solidFill>
              </a:rPr>
              <a:t>		# Add the row to the bottom of the output</a:t>
            </a:r>
          </a:p>
          <a:p>
            <a:pPr>
              <a:lnSpc>
                <a:spcPct val="90000"/>
              </a:lnSpc>
              <a:spcAft>
                <a:spcPts val="600"/>
              </a:spcAft>
              <a:buClr>
                <a:schemeClr val="accent1">
                  <a:lumMod val="75000"/>
                </a:schemeClr>
              </a:buClr>
              <a:buSzPct val="85000"/>
            </a:pPr>
            <a:r>
              <a:rPr lang="en-US" i="1" dirty="0">
                <a:solidFill>
                  <a:schemeClr val="accent1">
                    <a:lumMod val="75000"/>
                  </a:schemeClr>
                </a:solidFill>
              </a:rPr>
              <a:t>	# Return </a:t>
            </a:r>
            <a:r>
              <a:rPr lang="en-US" i="1" dirty="0" err="1">
                <a:solidFill>
                  <a:schemeClr val="accent1">
                    <a:lumMod val="75000"/>
                  </a:schemeClr>
                </a:solidFill>
              </a:rPr>
              <a:t>dataframe</a:t>
            </a:r>
            <a:r>
              <a:rPr lang="en-US" i="1" dirty="0">
                <a:solidFill>
                  <a:schemeClr val="accent1">
                    <a:lumMod val="75000"/>
                  </a:schemeClr>
                </a:solidFill>
              </a:rPr>
              <a:t> to user</a:t>
            </a:r>
          </a:p>
          <a:p>
            <a:pPr>
              <a:lnSpc>
                <a:spcPct val="90000"/>
              </a:lnSpc>
              <a:spcAft>
                <a:spcPts val="600"/>
              </a:spcAft>
              <a:buClr>
                <a:schemeClr val="accent1">
                  <a:lumMod val="75000"/>
                </a:schemeClr>
              </a:buClr>
              <a:buSzPct val="85000"/>
            </a:pPr>
            <a:r>
              <a:rPr lang="en-US" dirty="0"/>
              <a:t>}</a:t>
            </a:r>
          </a:p>
          <a:p>
            <a:pPr indent="-182880">
              <a:lnSpc>
                <a:spcPct val="90000"/>
              </a:lnSpc>
              <a:buClr>
                <a:schemeClr val="accent1">
                  <a:lumMod val="75000"/>
                </a:schemeClr>
              </a:buClr>
              <a:buSzPct val="85000"/>
              <a:buFont typeface="Wingdings" pitchFamily="2" charset="2"/>
              <a:buChar char="§"/>
            </a:pPr>
            <a:endParaRPr lang="en-US" dirty="0"/>
          </a:p>
        </p:txBody>
      </p:sp>
      <p:sp>
        <p:nvSpPr>
          <p:cNvPr id="16" name="Oval 15">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Title 1">
            <a:extLst>
              <a:ext uri="{FF2B5EF4-FFF2-40B4-BE49-F238E27FC236}">
                <a16:creationId xmlns:a16="http://schemas.microsoft.com/office/drawing/2014/main" id="{A60E7B40-78F8-9744-8602-E9F5F811CCFB}"/>
              </a:ext>
            </a:extLst>
          </p:cNvPr>
          <p:cNvSpPr txBox="1">
            <a:spLocks/>
          </p:cNvSpPr>
          <p:nvPr/>
        </p:nvSpPr>
        <p:spPr>
          <a:xfrm>
            <a:off x="643468" y="643466"/>
            <a:ext cx="3686312" cy="5528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r>
              <a:rPr lang="en-US" sz="4000" dirty="0">
                <a:solidFill>
                  <a:srgbClr val="FFFFFF"/>
                </a:solidFill>
              </a:rPr>
              <a:t>Challenge #2 Pseudo-Code</a:t>
            </a:r>
            <a:br>
              <a:rPr lang="en-US" sz="4000" dirty="0">
                <a:solidFill>
                  <a:srgbClr val="FFFFFF"/>
                </a:solidFill>
              </a:rPr>
            </a:br>
            <a:br>
              <a:rPr lang="en-US" sz="4000" dirty="0">
                <a:solidFill>
                  <a:srgbClr val="FFFFFF"/>
                </a:solidFill>
              </a:rPr>
            </a:br>
            <a:br>
              <a:rPr lang="en-US" sz="4000" dirty="0">
                <a:solidFill>
                  <a:srgbClr val="FFFFFF"/>
                </a:solidFill>
              </a:rPr>
            </a:br>
            <a:r>
              <a:rPr lang="en-US" sz="2400" dirty="0">
                <a:solidFill>
                  <a:srgbClr val="FFFFFF"/>
                </a:solidFill>
              </a:rPr>
              <a:t>First solve the problem, then write the code. </a:t>
            </a:r>
            <a:br>
              <a:rPr lang="en-US" sz="2400" dirty="0">
                <a:solidFill>
                  <a:srgbClr val="FFFFFF"/>
                </a:solidFill>
              </a:rPr>
            </a:br>
            <a:r>
              <a:rPr lang="en-US" sz="2400" dirty="0">
                <a:solidFill>
                  <a:srgbClr val="FFFFFF"/>
                </a:solidFill>
              </a:rPr>
              <a:t>– John Johnson</a:t>
            </a:r>
            <a:endParaRPr lang="en-US" sz="4000" cap="all" dirty="0">
              <a:solidFill>
                <a:srgbClr val="FFFFFF"/>
              </a:solidFill>
            </a:endParaRPr>
          </a:p>
        </p:txBody>
      </p:sp>
    </p:spTree>
    <p:extLst>
      <p:ext uri="{BB962C8B-B14F-4D97-AF65-F5344CB8AC3E}">
        <p14:creationId xmlns:p14="http://schemas.microsoft.com/office/powerpoint/2010/main" val="215223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966C-ED28-4F4C-B5D3-67105D63FB52}"/>
              </a:ext>
            </a:extLst>
          </p:cNvPr>
          <p:cNvSpPr>
            <a:spLocks noGrp="1"/>
          </p:cNvSpPr>
          <p:nvPr>
            <p:ph type="ctrTitle"/>
          </p:nvPr>
        </p:nvSpPr>
        <p:spPr>
          <a:xfrm>
            <a:off x="1051560" y="1432223"/>
            <a:ext cx="9966960" cy="3035808"/>
          </a:xfrm>
        </p:spPr>
        <p:txBody>
          <a:bodyPr/>
          <a:lstStyle/>
          <a:p>
            <a:r>
              <a:rPr lang="en-US" sz="6600" dirty="0"/>
              <a:t>COMMENT YOUR CODE!</a:t>
            </a:r>
          </a:p>
        </p:txBody>
      </p:sp>
      <p:sp>
        <p:nvSpPr>
          <p:cNvPr id="4" name="Rectangle 3">
            <a:extLst>
              <a:ext uri="{FF2B5EF4-FFF2-40B4-BE49-F238E27FC236}">
                <a16:creationId xmlns:a16="http://schemas.microsoft.com/office/drawing/2014/main" id="{1CCB4FFD-1D22-4A47-BDAE-F78904ED11EC}"/>
              </a:ext>
            </a:extLst>
          </p:cNvPr>
          <p:cNvSpPr/>
          <p:nvPr/>
        </p:nvSpPr>
        <p:spPr>
          <a:xfrm>
            <a:off x="4741195" y="4696931"/>
            <a:ext cx="4887997" cy="1015663"/>
          </a:xfrm>
          <a:prstGeom prst="rect">
            <a:avLst/>
          </a:prstGeom>
        </p:spPr>
        <p:txBody>
          <a:bodyPr wrap="square">
            <a:spAutoFit/>
          </a:bodyPr>
          <a:lstStyle/>
          <a:p>
            <a:r>
              <a:rPr lang="en-US" sz="2000" dirty="0"/>
              <a:t>I’m not a great programmer. I’m just a good programmer with great habits. </a:t>
            </a:r>
          </a:p>
          <a:p>
            <a:r>
              <a:rPr lang="en-US" sz="2000" dirty="0"/>
              <a:t>                                        - Kent Beck</a:t>
            </a:r>
          </a:p>
        </p:txBody>
      </p:sp>
    </p:spTree>
    <p:extLst>
      <p:ext uri="{BB962C8B-B14F-4D97-AF65-F5344CB8AC3E}">
        <p14:creationId xmlns:p14="http://schemas.microsoft.com/office/powerpoint/2010/main" val="232667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F652-823A-A14E-952D-A86F2CA7A1DA}"/>
              </a:ext>
            </a:extLst>
          </p:cNvPr>
          <p:cNvSpPr>
            <a:spLocks noGrp="1"/>
          </p:cNvSpPr>
          <p:nvPr>
            <p:ph type="title"/>
          </p:nvPr>
        </p:nvSpPr>
        <p:spPr/>
        <p:txBody>
          <a:bodyPr>
            <a:normAutofit/>
          </a:bodyPr>
          <a:lstStyle/>
          <a:p>
            <a:r>
              <a:rPr lang="en-US" sz="6600" dirty="0"/>
              <a:t>Download repository from GitHub</a:t>
            </a:r>
          </a:p>
        </p:txBody>
      </p:sp>
      <p:sp>
        <p:nvSpPr>
          <p:cNvPr id="3" name="Text Placeholder 2">
            <a:extLst>
              <a:ext uri="{FF2B5EF4-FFF2-40B4-BE49-F238E27FC236}">
                <a16:creationId xmlns:a16="http://schemas.microsoft.com/office/drawing/2014/main" id="{808AD228-A0EA-4D4E-8A02-696EF25F7E3B}"/>
              </a:ext>
            </a:extLst>
          </p:cNvPr>
          <p:cNvSpPr>
            <a:spLocks noGrp="1"/>
          </p:cNvSpPr>
          <p:nvPr>
            <p:ph type="body" idx="1"/>
          </p:nvPr>
        </p:nvSpPr>
        <p:spPr/>
        <p:txBody>
          <a:bodyPr/>
          <a:lstStyle/>
          <a:p>
            <a:endParaRPr lang="en-US" dirty="0"/>
          </a:p>
          <a:p>
            <a:r>
              <a:rPr lang="en-US" dirty="0"/>
              <a:t>https://</a:t>
            </a:r>
            <a:r>
              <a:rPr lang="en-US" dirty="0" err="1"/>
              <a:t>github.com</a:t>
            </a:r>
            <a:r>
              <a:rPr lang="en-US" dirty="0"/>
              <a:t>/</a:t>
            </a:r>
            <a:r>
              <a:rPr lang="en-US" dirty="0" err="1"/>
              <a:t>brittnibertolet</a:t>
            </a:r>
            <a:r>
              <a:rPr lang="en-US" dirty="0"/>
              <a:t>/BioFrass2021_functions</a:t>
            </a:r>
          </a:p>
        </p:txBody>
      </p:sp>
    </p:spTree>
    <p:extLst>
      <p:ext uri="{BB962C8B-B14F-4D97-AF65-F5344CB8AC3E}">
        <p14:creationId xmlns:p14="http://schemas.microsoft.com/office/powerpoint/2010/main" val="423273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3A4AE5-991F-944C-ACFF-BBECF4F3E3DC}"/>
              </a:ext>
            </a:extLst>
          </p:cNvPr>
          <p:cNvSpPr>
            <a:spLocks noGrp="1"/>
          </p:cNvSpPr>
          <p:nvPr>
            <p:ph type="title"/>
          </p:nvPr>
        </p:nvSpPr>
        <p:spPr>
          <a:xfrm>
            <a:off x="1285456" y="4162031"/>
            <a:ext cx="4932464" cy="1767141"/>
          </a:xfrm>
        </p:spPr>
        <p:txBody>
          <a:bodyPr>
            <a:normAutofit/>
          </a:bodyPr>
          <a:lstStyle/>
          <a:p>
            <a:r>
              <a:rPr lang="en-US" sz="5400" dirty="0"/>
              <a:t>What are </a:t>
            </a:r>
            <a:r>
              <a:rPr lang="en-US" sz="5400" dirty="0">
                <a:solidFill>
                  <a:schemeClr val="accent4">
                    <a:lumMod val="75000"/>
                  </a:schemeClr>
                </a:solidFill>
              </a:rPr>
              <a:t>functions</a:t>
            </a:r>
            <a:r>
              <a:rPr lang="en-US" sz="5400" dirty="0"/>
              <a:t>?</a:t>
            </a:r>
          </a:p>
        </p:txBody>
      </p:sp>
      <p:sp>
        <p:nvSpPr>
          <p:cNvPr id="3" name="Content Placeholder 2">
            <a:extLst>
              <a:ext uri="{FF2B5EF4-FFF2-40B4-BE49-F238E27FC236}">
                <a16:creationId xmlns:a16="http://schemas.microsoft.com/office/drawing/2014/main" id="{4D5E4CB2-8B1F-704F-A49B-DEEBD13E0C3A}"/>
              </a:ext>
            </a:extLst>
          </p:cNvPr>
          <p:cNvSpPr>
            <a:spLocks noGrp="1"/>
          </p:cNvSpPr>
          <p:nvPr>
            <p:ph idx="1"/>
          </p:nvPr>
        </p:nvSpPr>
        <p:spPr>
          <a:xfrm>
            <a:off x="6217920" y="4170410"/>
            <a:ext cx="4699221" cy="1767141"/>
          </a:xfrm>
        </p:spPr>
        <p:txBody>
          <a:bodyPr anchor="ctr">
            <a:normAutofit/>
          </a:bodyPr>
          <a:lstStyle/>
          <a:p>
            <a:r>
              <a:rPr lang="en-US" dirty="0"/>
              <a:t>Tools that “do stuff”</a:t>
            </a:r>
          </a:p>
          <a:p>
            <a:r>
              <a:rPr lang="en-US" dirty="0"/>
              <a:t>They take arguments in the form of data or instructions  </a:t>
            </a:r>
          </a:p>
          <a:p>
            <a:r>
              <a:rPr lang="en-US" dirty="0"/>
              <a:t>They return some output</a:t>
            </a:r>
          </a:p>
        </p:txBody>
      </p:sp>
      <p:sp>
        <p:nvSpPr>
          <p:cNvPr id="37" name="Rectangle 3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FE4E45C4-B2CF-9540-BE58-721D4C9629D3}"/>
              </a:ext>
            </a:extLst>
          </p:cNvPr>
          <p:cNvGrpSpPr/>
          <p:nvPr/>
        </p:nvGrpSpPr>
        <p:grpSpPr>
          <a:xfrm>
            <a:off x="984502" y="725588"/>
            <a:ext cx="10222994" cy="2560320"/>
            <a:chOff x="2341418" y="3429000"/>
            <a:chExt cx="7315200" cy="1787530"/>
          </a:xfrm>
        </p:grpSpPr>
        <p:sp>
          <p:nvSpPr>
            <p:cNvPr id="7" name="Right Arrow 6">
              <a:extLst>
                <a:ext uri="{FF2B5EF4-FFF2-40B4-BE49-F238E27FC236}">
                  <a16:creationId xmlns:a16="http://schemas.microsoft.com/office/drawing/2014/main" id="{F5E51482-E39B-9847-A029-584E046CDF5D}"/>
                </a:ext>
              </a:extLst>
            </p:cNvPr>
            <p:cNvSpPr/>
            <p:nvPr/>
          </p:nvSpPr>
          <p:spPr>
            <a:xfrm>
              <a:off x="4398818" y="4069080"/>
              <a:ext cx="914400" cy="2743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Right Arrow 7">
              <a:extLst>
                <a:ext uri="{FF2B5EF4-FFF2-40B4-BE49-F238E27FC236}">
                  <a16:creationId xmlns:a16="http://schemas.microsoft.com/office/drawing/2014/main" id="{AF5DF6E2-A107-FD4F-82C0-84A3AF1D8713}"/>
                </a:ext>
              </a:extLst>
            </p:cNvPr>
            <p:cNvSpPr/>
            <p:nvPr/>
          </p:nvSpPr>
          <p:spPr>
            <a:xfrm>
              <a:off x="6684818" y="4069080"/>
              <a:ext cx="914400" cy="2743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a:extLst>
                <a:ext uri="{FF2B5EF4-FFF2-40B4-BE49-F238E27FC236}">
                  <a16:creationId xmlns:a16="http://schemas.microsoft.com/office/drawing/2014/main" id="{A6F9EA6F-04CF-6B4D-8614-437404AD2F2D}"/>
                </a:ext>
              </a:extLst>
            </p:cNvPr>
            <p:cNvSpPr/>
            <p:nvPr/>
          </p:nvSpPr>
          <p:spPr>
            <a:xfrm>
              <a:off x="2341418" y="3429000"/>
              <a:ext cx="1828800" cy="17875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000" b="1" u="sng" dirty="0"/>
                <a:t>INPUTS</a:t>
              </a:r>
            </a:p>
            <a:p>
              <a:pPr algn="ctr">
                <a:lnSpc>
                  <a:spcPct val="90000"/>
                </a:lnSpc>
                <a:spcAft>
                  <a:spcPts val="600"/>
                </a:spcAft>
              </a:pPr>
              <a:endParaRPr lang="en-US" sz="500" u="sng" dirty="0"/>
            </a:p>
            <a:p>
              <a:pPr algn="ctr">
                <a:lnSpc>
                  <a:spcPct val="90000"/>
                </a:lnSpc>
                <a:spcAft>
                  <a:spcPts val="600"/>
                </a:spcAft>
              </a:pPr>
              <a:r>
                <a:rPr lang="en-US" sz="2000" dirty="0"/>
                <a:t>data and other</a:t>
              </a:r>
            </a:p>
            <a:p>
              <a:pPr algn="ctr">
                <a:lnSpc>
                  <a:spcPct val="90000"/>
                </a:lnSpc>
                <a:spcAft>
                  <a:spcPts val="600"/>
                </a:spcAft>
              </a:pPr>
              <a:r>
                <a:rPr lang="en-US" sz="2000" dirty="0"/>
                <a:t>instructions</a:t>
              </a:r>
            </a:p>
          </p:txBody>
        </p:sp>
        <p:sp>
          <p:nvSpPr>
            <p:cNvPr id="10" name="Rectangle 9">
              <a:extLst>
                <a:ext uri="{FF2B5EF4-FFF2-40B4-BE49-F238E27FC236}">
                  <a16:creationId xmlns:a16="http://schemas.microsoft.com/office/drawing/2014/main" id="{A12E95A9-0634-4D4B-B9DA-261D62FFBEDF}"/>
                </a:ext>
              </a:extLst>
            </p:cNvPr>
            <p:cNvSpPr/>
            <p:nvPr/>
          </p:nvSpPr>
          <p:spPr>
            <a:xfrm>
              <a:off x="7827818" y="3429000"/>
              <a:ext cx="1828800" cy="17875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000" b="1" u="sng" dirty="0"/>
                <a:t>OUTPUTS</a:t>
              </a:r>
            </a:p>
            <a:p>
              <a:pPr algn="ctr">
                <a:lnSpc>
                  <a:spcPct val="90000"/>
                </a:lnSpc>
                <a:spcAft>
                  <a:spcPts val="600"/>
                </a:spcAft>
              </a:pPr>
              <a:endParaRPr lang="en-US" sz="500" u="sng" dirty="0"/>
            </a:p>
            <a:p>
              <a:pPr algn="ctr">
                <a:lnSpc>
                  <a:spcPct val="90000"/>
                </a:lnSpc>
                <a:spcAft>
                  <a:spcPts val="600"/>
                </a:spcAft>
              </a:pPr>
              <a:r>
                <a:rPr lang="en-US" sz="2000" dirty="0"/>
                <a:t>often data,</a:t>
              </a:r>
            </a:p>
            <a:p>
              <a:pPr algn="ctr">
                <a:lnSpc>
                  <a:spcPct val="90000"/>
                </a:lnSpc>
                <a:spcAft>
                  <a:spcPts val="600"/>
                </a:spcAft>
              </a:pPr>
              <a:r>
                <a:rPr lang="en-US" sz="2000" dirty="0"/>
                <a:t>but doesn’t have to be</a:t>
              </a:r>
            </a:p>
          </p:txBody>
        </p:sp>
      </p:grpSp>
      <p:grpSp>
        <p:nvGrpSpPr>
          <p:cNvPr id="13" name="Group 12">
            <a:extLst>
              <a:ext uri="{FF2B5EF4-FFF2-40B4-BE49-F238E27FC236}">
                <a16:creationId xmlns:a16="http://schemas.microsoft.com/office/drawing/2014/main" id="{7203B3CC-DA87-4B42-8B59-7FCD1DE640ED}"/>
              </a:ext>
            </a:extLst>
          </p:cNvPr>
          <p:cNvGrpSpPr/>
          <p:nvPr/>
        </p:nvGrpSpPr>
        <p:grpSpPr>
          <a:xfrm>
            <a:off x="4789742" y="725588"/>
            <a:ext cx="2560320" cy="2560320"/>
            <a:chOff x="4789742" y="725588"/>
            <a:chExt cx="2560320" cy="2560320"/>
          </a:xfrm>
          <a:solidFill>
            <a:schemeClr val="accent4">
              <a:lumMod val="75000"/>
            </a:schemeClr>
          </a:solidFill>
        </p:grpSpPr>
        <p:sp>
          <p:nvSpPr>
            <p:cNvPr id="12" name="Trapezoid 11">
              <a:extLst>
                <a:ext uri="{FF2B5EF4-FFF2-40B4-BE49-F238E27FC236}">
                  <a16:creationId xmlns:a16="http://schemas.microsoft.com/office/drawing/2014/main" id="{56DD9A40-EBAB-3E45-A509-D54FB4BE042F}"/>
                </a:ext>
              </a:extLst>
            </p:cNvPr>
            <p:cNvSpPr/>
            <p:nvPr/>
          </p:nvSpPr>
          <p:spPr>
            <a:xfrm>
              <a:off x="4789742" y="2005748"/>
              <a:ext cx="2560320" cy="1280160"/>
            </a:xfrm>
            <a:prstGeom prst="trapezoid">
              <a:avLst>
                <a:gd name="adj" fmla="val 444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a:extLst>
                <a:ext uri="{FF2B5EF4-FFF2-40B4-BE49-F238E27FC236}">
                  <a16:creationId xmlns:a16="http://schemas.microsoft.com/office/drawing/2014/main" id="{73F13B41-63FB-A14D-9D7C-294B13566AAA}"/>
                </a:ext>
              </a:extLst>
            </p:cNvPr>
            <p:cNvSpPr/>
            <p:nvPr/>
          </p:nvSpPr>
          <p:spPr>
            <a:xfrm rot="10800000">
              <a:off x="4789742" y="725588"/>
              <a:ext cx="2560320" cy="1280160"/>
            </a:xfrm>
            <a:prstGeom prst="trapezoid">
              <a:avLst>
                <a:gd name="adj" fmla="val 444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28738C1-C79B-3847-9E5D-84332D2F14E0}"/>
              </a:ext>
            </a:extLst>
          </p:cNvPr>
          <p:cNvSpPr/>
          <p:nvPr/>
        </p:nvSpPr>
        <p:spPr>
          <a:xfrm>
            <a:off x="5225128" y="1355499"/>
            <a:ext cx="1741742" cy="1126462"/>
          </a:xfrm>
          <a:prstGeom prst="rect">
            <a:avLst/>
          </a:prstGeom>
        </p:spPr>
        <p:txBody>
          <a:bodyPr wrap="square">
            <a:spAutoFit/>
          </a:bodyPr>
          <a:lstStyle/>
          <a:p>
            <a:pPr algn="ctr">
              <a:lnSpc>
                <a:spcPct val="90000"/>
              </a:lnSpc>
              <a:spcAft>
                <a:spcPts val="600"/>
              </a:spcAft>
            </a:pPr>
            <a:r>
              <a:rPr lang="en-US" b="1" u="sng" dirty="0">
                <a:solidFill>
                  <a:schemeClr val="bg1"/>
                </a:solidFill>
              </a:rPr>
              <a:t>FUNCTION</a:t>
            </a:r>
          </a:p>
          <a:p>
            <a:pPr algn="ctr">
              <a:lnSpc>
                <a:spcPct val="90000"/>
              </a:lnSpc>
              <a:spcAft>
                <a:spcPts val="600"/>
              </a:spcAft>
            </a:pPr>
            <a:endParaRPr lang="en-US" sz="400" u="sng" dirty="0">
              <a:solidFill>
                <a:schemeClr val="bg1"/>
              </a:solidFill>
            </a:endParaRPr>
          </a:p>
          <a:p>
            <a:pPr algn="ctr">
              <a:lnSpc>
                <a:spcPct val="90000"/>
              </a:lnSpc>
              <a:spcAft>
                <a:spcPts val="600"/>
              </a:spcAft>
            </a:pPr>
            <a:r>
              <a:rPr lang="en-US" dirty="0">
                <a:solidFill>
                  <a:schemeClr val="bg1"/>
                </a:solidFill>
              </a:rPr>
              <a:t>code to </a:t>
            </a:r>
          </a:p>
          <a:p>
            <a:pPr algn="ctr">
              <a:lnSpc>
                <a:spcPct val="90000"/>
              </a:lnSpc>
              <a:spcAft>
                <a:spcPts val="600"/>
              </a:spcAft>
            </a:pPr>
            <a:r>
              <a:rPr lang="en-US" dirty="0">
                <a:solidFill>
                  <a:schemeClr val="bg1"/>
                </a:solidFill>
              </a:rPr>
              <a:t>“do stuff”</a:t>
            </a:r>
          </a:p>
        </p:txBody>
      </p:sp>
    </p:spTree>
    <p:extLst>
      <p:ext uri="{BB962C8B-B14F-4D97-AF65-F5344CB8AC3E}">
        <p14:creationId xmlns:p14="http://schemas.microsoft.com/office/powerpoint/2010/main" val="324166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B6628C4-F314-4080-8D76-BCABDD6BC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98F76-E058-1644-97E1-D02FE2914AFE}"/>
              </a:ext>
            </a:extLst>
          </p:cNvPr>
          <p:cNvSpPr>
            <a:spLocks noGrp="1"/>
          </p:cNvSpPr>
          <p:nvPr>
            <p:ph type="title"/>
          </p:nvPr>
        </p:nvSpPr>
        <p:spPr>
          <a:xfrm>
            <a:off x="369277" y="185693"/>
            <a:ext cx="5299586" cy="1609344"/>
          </a:xfrm>
          <a:ln>
            <a:noFill/>
          </a:ln>
        </p:spPr>
        <p:txBody>
          <a:bodyPr>
            <a:normAutofit/>
          </a:bodyPr>
          <a:lstStyle/>
          <a:p>
            <a:pPr algn="ctr"/>
            <a:r>
              <a:rPr lang="en-US" sz="4000" dirty="0"/>
              <a:t>mean()</a:t>
            </a:r>
          </a:p>
        </p:txBody>
      </p:sp>
      <p:pic>
        <p:nvPicPr>
          <p:cNvPr id="13" name="Content Placeholder 12">
            <a:extLst>
              <a:ext uri="{FF2B5EF4-FFF2-40B4-BE49-F238E27FC236}">
                <a16:creationId xmlns:a16="http://schemas.microsoft.com/office/drawing/2014/main" id="{F218D483-5B49-5547-8154-86C4553A4BEB}"/>
              </a:ext>
            </a:extLst>
          </p:cNvPr>
          <p:cNvPicPr>
            <a:picLocks noChangeAspect="1"/>
          </p:cNvPicPr>
          <p:nvPr/>
        </p:nvPicPr>
        <p:blipFill>
          <a:blip r:embed="rId4"/>
          <a:stretch>
            <a:fillRect/>
          </a:stretch>
        </p:blipFill>
        <p:spPr>
          <a:xfrm>
            <a:off x="6946988" y="524234"/>
            <a:ext cx="4364524" cy="5507289"/>
          </a:xfrm>
          <a:prstGeom prst="rect">
            <a:avLst/>
          </a:prstGeom>
          <a:ln>
            <a:solidFill>
              <a:schemeClr val="accent1"/>
            </a:solidFill>
          </a:ln>
        </p:spPr>
      </p:pic>
      <p:sp>
        <p:nvSpPr>
          <p:cNvPr id="34" name="Content Placeholder 33">
            <a:extLst>
              <a:ext uri="{FF2B5EF4-FFF2-40B4-BE49-F238E27FC236}">
                <a16:creationId xmlns:a16="http://schemas.microsoft.com/office/drawing/2014/main" id="{AE331B05-E142-4979-94C2-07FA53DDAD38}"/>
              </a:ext>
            </a:extLst>
          </p:cNvPr>
          <p:cNvSpPr>
            <a:spLocks noGrp="1"/>
          </p:cNvSpPr>
          <p:nvPr>
            <p:ph idx="1"/>
          </p:nvPr>
        </p:nvSpPr>
        <p:spPr>
          <a:xfrm>
            <a:off x="181550" y="1778859"/>
            <a:ext cx="5675039" cy="4490407"/>
          </a:xfrm>
        </p:spPr>
        <p:txBody>
          <a:bodyPr>
            <a:normAutofit/>
          </a:bodyPr>
          <a:lstStyle/>
          <a:p>
            <a:pPr marL="0" indent="0" algn="ctr">
              <a:buNone/>
            </a:pPr>
            <a:r>
              <a:rPr lang="en-US" sz="1800" dirty="0"/>
              <a:t>What is the </a:t>
            </a:r>
            <a:r>
              <a:rPr lang="en-US" sz="1800" b="1" dirty="0"/>
              <a:t>mean</a:t>
            </a:r>
            <a:r>
              <a:rPr lang="en-US" sz="1800" dirty="0"/>
              <a:t> of this set of numbers?</a:t>
            </a:r>
          </a:p>
          <a:p>
            <a:pPr marL="0" indent="0" algn="ctr">
              <a:buNone/>
            </a:pPr>
            <a:r>
              <a:rPr lang="en-US" sz="1800" dirty="0"/>
              <a:t>5, 5, 7, 12, 18, 10 </a:t>
            </a:r>
          </a:p>
          <a:p>
            <a:pPr algn="ctr"/>
            <a:endParaRPr lang="en-US" sz="1800" dirty="0"/>
          </a:p>
          <a:p>
            <a:pPr marL="0" indent="0" algn="ctr">
              <a:buNone/>
            </a:pPr>
            <a:r>
              <a:rPr lang="en-US" sz="1800" b="1" dirty="0"/>
              <a:t>A human: </a:t>
            </a:r>
          </a:p>
          <a:p>
            <a:pPr marL="0" indent="0">
              <a:buNone/>
            </a:pPr>
            <a:endParaRPr lang="en-US" sz="1800" dirty="0"/>
          </a:p>
          <a:p>
            <a:pPr marL="0" indent="0">
              <a:buNone/>
            </a:pPr>
            <a:endParaRPr lang="en-US" sz="1800" dirty="0"/>
          </a:p>
        </p:txBody>
      </p:sp>
      <p:grpSp>
        <p:nvGrpSpPr>
          <p:cNvPr id="39" name="Group 38">
            <a:extLst>
              <a:ext uri="{FF2B5EF4-FFF2-40B4-BE49-F238E27FC236}">
                <a16:creationId xmlns:a16="http://schemas.microsoft.com/office/drawing/2014/main" id="{AC051C96-CCC6-4B6F-804C-54DDBDD6A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5E4E8D1A-E723-4074-A77C-129268478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A92EF4C7-EA57-4269-959A-1BF8E9B48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 name="Rectangle 21">
            <a:extLst>
              <a:ext uri="{FF2B5EF4-FFF2-40B4-BE49-F238E27FC236}">
                <a16:creationId xmlns:a16="http://schemas.microsoft.com/office/drawing/2014/main" id="{044EAF5E-AB7C-674B-95C4-66FCAFCAFFE2}"/>
              </a:ext>
            </a:extLst>
          </p:cNvPr>
          <p:cNvSpPr/>
          <p:nvPr/>
        </p:nvSpPr>
        <p:spPr>
          <a:xfrm>
            <a:off x="929394" y="4599566"/>
            <a:ext cx="3557271" cy="1200329"/>
          </a:xfrm>
          <a:prstGeom prst="rect">
            <a:avLst/>
          </a:prstGeom>
        </p:spPr>
        <p:txBody>
          <a:bodyPr wrap="square">
            <a:spAutoFit/>
          </a:bodyPr>
          <a:lstStyle/>
          <a:p>
            <a:r>
              <a:rPr lang="en-US" dirty="0"/>
              <a:t>n = c(5, 5, 7, 12, 18, 10)</a:t>
            </a:r>
          </a:p>
          <a:p>
            <a:r>
              <a:rPr lang="en-US" dirty="0"/>
              <a:t>mean(x = n)</a:t>
            </a:r>
          </a:p>
          <a:p>
            <a:endParaRPr lang="en-US" dirty="0"/>
          </a:p>
          <a:p>
            <a:r>
              <a:rPr lang="en-US" dirty="0"/>
              <a:t>[1] 9.5</a:t>
            </a:r>
          </a:p>
        </p:txBody>
      </p:sp>
      <p:sp>
        <p:nvSpPr>
          <p:cNvPr id="23" name="Rectangle 22">
            <a:extLst>
              <a:ext uri="{FF2B5EF4-FFF2-40B4-BE49-F238E27FC236}">
                <a16:creationId xmlns:a16="http://schemas.microsoft.com/office/drawing/2014/main" id="{7D8BBD5D-9994-B84A-AAE5-E0F2525ED394}"/>
              </a:ext>
            </a:extLst>
          </p:cNvPr>
          <p:cNvSpPr/>
          <p:nvPr/>
        </p:nvSpPr>
        <p:spPr>
          <a:xfrm>
            <a:off x="929394" y="3428999"/>
            <a:ext cx="4179349" cy="369332"/>
          </a:xfrm>
          <a:prstGeom prst="rect">
            <a:avLst/>
          </a:prstGeom>
        </p:spPr>
        <p:txBody>
          <a:bodyPr wrap="none">
            <a:spAutoFit/>
          </a:bodyPr>
          <a:lstStyle/>
          <a:p>
            <a:r>
              <a:rPr lang="en-US" dirty="0"/>
              <a:t>(5 + 5 + 7 + 12 + 18 + 10) / 6 =  9.5</a:t>
            </a:r>
          </a:p>
        </p:txBody>
      </p:sp>
      <p:sp>
        <p:nvSpPr>
          <p:cNvPr id="24" name="TextBox 23">
            <a:extLst>
              <a:ext uri="{FF2B5EF4-FFF2-40B4-BE49-F238E27FC236}">
                <a16:creationId xmlns:a16="http://schemas.microsoft.com/office/drawing/2014/main" id="{32B488E8-BB18-E847-8748-9177439153D3}"/>
              </a:ext>
            </a:extLst>
          </p:cNvPr>
          <p:cNvSpPr txBox="1"/>
          <p:nvPr/>
        </p:nvSpPr>
        <p:spPr>
          <a:xfrm>
            <a:off x="2806510" y="4130195"/>
            <a:ext cx="442750" cy="369332"/>
          </a:xfrm>
          <a:prstGeom prst="rect">
            <a:avLst/>
          </a:prstGeom>
          <a:noFill/>
        </p:spPr>
        <p:txBody>
          <a:bodyPr wrap="none" rtlCol="0">
            <a:spAutoFit/>
          </a:bodyPr>
          <a:lstStyle/>
          <a:p>
            <a:r>
              <a:rPr lang="en-US" b="1" dirty="0"/>
              <a:t>R:</a:t>
            </a:r>
          </a:p>
        </p:txBody>
      </p:sp>
    </p:spTree>
    <p:extLst>
      <p:ext uri="{BB962C8B-B14F-4D97-AF65-F5344CB8AC3E}">
        <p14:creationId xmlns:p14="http://schemas.microsoft.com/office/powerpoint/2010/main" val="220576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2"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0B5A03B0-26F3-C84E-B0AE-1374874B21B7}"/>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cap="all" dirty="0">
                <a:solidFill>
                  <a:srgbClr val="FFFFFF"/>
                </a:solidFill>
              </a:rPr>
              <a:t>Defining a custom function:</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1582DE0-5E7B-AD4F-9B88-5BD03CDF8DED}"/>
              </a:ext>
            </a:extLst>
          </p:cNvPr>
          <p:cNvSpPr/>
          <p:nvPr/>
        </p:nvSpPr>
        <p:spPr>
          <a:xfrm>
            <a:off x="5542056" y="725392"/>
            <a:ext cx="6754359" cy="5407212"/>
          </a:xfrm>
          <a:prstGeom prst="rect">
            <a:avLst/>
          </a:prstGeom>
        </p:spPr>
        <p:txBody>
          <a:bodyPr vert="horz" lIns="91440" tIns="45720" rIns="91440" bIns="45720" rtlCol="0" anchor="ctr">
            <a:normAutofit/>
          </a:bodyPr>
          <a:lstStyle/>
          <a:p>
            <a:pPr>
              <a:lnSpc>
                <a:spcPct val="90000"/>
              </a:lnSpc>
              <a:spcAft>
                <a:spcPts val="600"/>
              </a:spcAft>
              <a:buClr>
                <a:schemeClr val="accent1">
                  <a:lumMod val="75000"/>
                </a:schemeClr>
              </a:buClr>
              <a:buSzPct val="85000"/>
            </a:pPr>
            <a:r>
              <a:rPr lang="en-US" i="1" dirty="0">
                <a:solidFill>
                  <a:schemeClr val="accent1"/>
                </a:solidFill>
                <a:cs typeface="Courier New" panose="02070309020205020404" pitchFamily="49" charset="0"/>
              </a:rPr>
              <a:t># Create the function</a:t>
            </a:r>
          </a:p>
          <a:p>
            <a:pPr>
              <a:lnSpc>
                <a:spcPct val="90000"/>
              </a:lnSpc>
              <a:spcAft>
                <a:spcPts val="600"/>
              </a:spcAft>
              <a:buClr>
                <a:schemeClr val="accent1">
                  <a:lumMod val="75000"/>
                </a:schemeClr>
              </a:buClr>
              <a:buSzPct val="85000"/>
            </a:pPr>
            <a:endParaRPr lang="en-US" sz="500" i="1" dirty="0">
              <a:solidFill>
                <a:schemeClr val="accent1"/>
              </a:solidFill>
              <a:cs typeface="Courier New" panose="02070309020205020404" pitchFamily="49" charset="0"/>
            </a:endParaRPr>
          </a:p>
          <a:p>
            <a:pPr>
              <a:lnSpc>
                <a:spcPct val="90000"/>
              </a:lnSpc>
              <a:spcAft>
                <a:spcPts val="600"/>
              </a:spcAft>
              <a:buClr>
                <a:schemeClr val="accent1">
                  <a:lumMod val="75000"/>
                </a:schemeClr>
              </a:buClr>
              <a:buSzPct val="85000"/>
            </a:pPr>
            <a:r>
              <a:rPr lang="en-US" dirty="0">
                <a:cs typeface="Courier New" panose="02070309020205020404" pitchFamily="49" charset="0"/>
              </a:rPr>
              <a:t>NAME &lt;- </a:t>
            </a:r>
            <a:r>
              <a:rPr lang="en-US" b="1" dirty="0">
                <a:solidFill>
                  <a:schemeClr val="accent4">
                    <a:lumMod val="75000"/>
                  </a:schemeClr>
                </a:solidFill>
                <a:cs typeface="Courier New" panose="02070309020205020404" pitchFamily="49" charset="0"/>
              </a:rPr>
              <a:t>function</a:t>
            </a:r>
            <a:r>
              <a:rPr lang="en-US" dirty="0">
                <a:cs typeface="Courier New" panose="02070309020205020404" pitchFamily="49" charset="0"/>
              </a:rPr>
              <a:t>(ARGUMENTS){   </a:t>
            </a:r>
            <a:r>
              <a:rPr lang="en-US" i="1" dirty="0">
                <a:solidFill>
                  <a:schemeClr val="accent1"/>
                </a:solidFill>
                <a:cs typeface="Courier New" panose="02070309020205020404" pitchFamily="49" charset="0"/>
              </a:rPr>
              <a:t># Define inputs</a:t>
            </a:r>
          </a:p>
          <a:p>
            <a:pPr>
              <a:lnSpc>
                <a:spcPct val="90000"/>
              </a:lnSpc>
              <a:spcAft>
                <a:spcPts val="600"/>
              </a:spcAft>
              <a:buClr>
                <a:schemeClr val="accent1">
                  <a:lumMod val="75000"/>
                </a:schemeClr>
              </a:buClr>
              <a:buSzPct val="85000"/>
            </a:pPr>
            <a:endParaRPr lang="en-US" dirty="0">
              <a:cs typeface="Courier New" panose="02070309020205020404" pitchFamily="49" charset="0"/>
            </a:endParaRPr>
          </a:p>
          <a:p>
            <a:pPr>
              <a:lnSpc>
                <a:spcPct val="90000"/>
              </a:lnSpc>
              <a:spcAft>
                <a:spcPts val="600"/>
              </a:spcAft>
              <a:buClr>
                <a:schemeClr val="accent1">
                  <a:lumMod val="75000"/>
                </a:schemeClr>
              </a:buClr>
              <a:buSzPct val="85000"/>
            </a:pPr>
            <a:r>
              <a:rPr lang="en-US" dirty="0">
                <a:cs typeface="Courier New" panose="02070309020205020404" pitchFamily="49" charset="0"/>
              </a:rPr>
              <a:t>	ACTIONS   </a:t>
            </a:r>
            <a:r>
              <a:rPr lang="en-US" i="1" dirty="0">
                <a:solidFill>
                  <a:schemeClr val="accent1"/>
                </a:solidFill>
                <a:cs typeface="Courier New" panose="02070309020205020404" pitchFamily="49" charset="0"/>
              </a:rPr>
              <a:t># Code to “do stuff” on arguments</a:t>
            </a:r>
          </a:p>
          <a:p>
            <a:pPr>
              <a:lnSpc>
                <a:spcPct val="90000"/>
              </a:lnSpc>
              <a:spcAft>
                <a:spcPts val="600"/>
              </a:spcAft>
              <a:buClr>
                <a:schemeClr val="accent1">
                  <a:lumMod val="75000"/>
                </a:schemeClr>
              </a:buClr>
              <a:buSzPct val="85000"/>
            </a:pPr>
            <a:r>
              <a:rPr lang="en-US" dirty="0">
                <a:cs typeface="Courier New" panose="02070309020205020404" pitchFamily="49" charset="0"/>
              </a:rPr>
              <a:t>	</a:t>
            </a:r>
          </a:p>
          <a:p>
            <a:pPr>
              <a:lnSpc>
                <a:spcPct val="90000"/>
              </a:lnSpc>
              <a:spcAft>
                <a:spcPts val="600"/>
              </a:spcAft>
              <a:buClr>
                <a:schemeClr val="accent1">
                  <a:lumMod val="75000"/>
                </a:schemeClr>
              </a:buClr>
              <a:buSzPct val="85000"/>
            </a:pPr>
            <a:r>
              <a:rPr lang="en-US" dirty="0">
                <a:cs typeface="Courier New" panose="02070309020205020404" pitchFamily="49" charset="0"/>
              </a:rPr>
              <a:t>	</a:t>
            </a:r>
            <a:r>
              <a:rPr lang="en-US" b="1" dirty="0">
                <a:solidFill>
                  <a:schemeClr val="accent4">
                    <a:lumMod val="75000"/>
                  </a:schemeClr>
                </a:solidFill>
                <a:cs typeface="Courier New" panose="02070309020205020404" pitchFamily="49" charset="0"/>
              </a:rPr>
              <a:t>return</a:t>
            </a:r>
            <a:r>
              <a:rPr lang="en-US" dirty="0">
                <a:cs typeface="Courier New" panose="02070309020205020404" pitchFamily="49" charset="0"/>
              </a:rPr>
              <a:t>(OUTPUT) </a:t>
            </a:r>
            <a:r>
              <a:rPr lang="en-US" i="1" dirty="0">
                <a:solidFill>
                  <a:schemeClr val="accent1"/>
                </a:solidFill>
                <a:cs typeface="Courier New" panose="02070309020205020404" pitchFamily="49" charset="0"/>
              </a:rPr>
              <a:t>  # Return output to user</a:t>
            </a:r>
          </a:p>
          <a:p>
            <a:pPr>
              <a:lnSpc>
                <a:spcPct val="90000"/>
              </a:lnSpc>
              <a:spcAft>
                <a:spcPts val="600"/>
              </a:spcAft>
              <a:buClr>
                <a:schemeClr val="accent1">
                  <a:lumMod val="75000"/>
                </a:schemeClr>
              </a:buClr>
              <a:buSzPct val="85000"/>
            </a:pPr>
            <a:endParaRPr lang="en-US" dirty="0">
              <a:cs typeface="Courier New" panose="02070309020205020404" pitchFamily="49" charset="0"/>
            </a:endParaRPr>
          </a:p>
          <a:p>
            <a:pPr>
              <a:lnSpc>
                <a:spcPct val="90000"/>
              </a:lnSpc>
              <a:spcAft>
                <a:spcPts val="600"/>
              </a:spcAft>
              <a:buClr>
                <a:schemeClr val="accent1">
                  <a:lumMod val="75000"/>
                </a:schemeClr>
              </a:buClr>
              <a:buSzPct val="85000"/>
            </a:pPr>
            <a:r>
              <a:rPr lang="en-US" dirty="0">
                <a:cs typeface="Courier New" panose="02070309020205020404" pitchFamily="49" charset="0"/>
              </a:rPr>
              <a:t>}</a:t>
            </a:r>
          </a:p>
        </p:txBody>
      </p:sp>
    </p:spTree>
    <p:extLst>
      <p:ext uri="{BB962C8B-B14F-4D97-AF65-F5344CB8AC3E}">
        <p14:creationId xmlns:p14="http://schemas.microsoft.com/office/powerpoint/2010/main" val="197883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2"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EED144E-9F07-0B44-ABB9-4EA3940977AA}"/>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cap="all">
                <a:solidFill>
                  <a:srgbClr val="FFFFFF"/>
                </a:solidFill>
              </a:rPr>
              <a:t>my.mean()</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CAD4D95-8DD4-B942-B5DA-2F05F234D8B0}"/>
              </a:ext>
            </a:extLst>
          </p:cNvPr>
          <p:cNvSpPr/>
          <p:nvPr/>
        </p:nvSpPr>
        <p:spPr>
          <a:xfrm>
            <a:off x="5542056" y="725392"/>
            <a:ext cx="6754359" cy="5407212"/>
          </a:xfrm>
          <a:prstGeom prst="rect">
            <a:avLst/>
          </a:prstGeom>
        </p:spPr>
        <p:txBody>
          <a:bodyPr vert="horz" lIns="91440" tIns="45720" rIns="91440" bIns="45720" rtlCol="0" anchor="ctr">
            <a:normAutofit/>
          </a:bodyPr>
          <a:lstStyle/>
          <a:p>
            <a:pPr>
              <a:lnSpc>
                <a:spcPct val="90000"/>
              </a:lnSpc>
              <a:spcAft>
                <a:spcPts val="600"/>
              </a:spcAft>
              <a:buClr>
                <a:schemeClr val="accent1">
                  <a:lumMod val="75000"/>
                </a:schemeClr>
              </a:buClr>
              <a:buSzPct val="85000"/>
            </a:pPr>
            <a:r>
              <a:rPr lang="en-US" i="1" dirty="0">
                <a:solidFill>
                  <a:schemeClr val="accent1"/>
                </a:solidFill>
                <a:cs typeface="Courier New" panose="02070309020205020404" pitchFamily="49" charset="0"/>
              </a:rPr>
              <a:t># Create the function</a:t>
            </a:r>
          </a:p>
          <a:p>
            <a:pPr>
              <a:lnSpc>
                <a:spcPct val="90000"/>
              </a:lnSpc>
              <a:spcAft>
                <a:spcPts val="600"/>
              </a:spcAft>
              <a:buClr>
                <a:schemeClr val="accent1">
                  <a:lumMod val="75000"/>
                </a:schemeClr>
              </a:buClr>
              <a:buSzPct val="85000"/>
            </a:pPr>
            <a:endParaRPr lang="en-US" sz="500" i="1" dirty="0">
              <a:solidFill>
                <a:schemeClr val="accent1"/>
              </a:solidFill>
              <a:cs typeface="Courier New" panose="02070309020205020404" pitchFamily="49" charset="0"/>
            </a:endParaRPr>
          </a:p>
          <a:p>
            <a:pPr>
              <a:lnSpc>
                <a:spcPct val="90000"/>
              </a:lnSpc>
              <a:spcAft>
                <a:spcPts val="600"/>
              </a:spcAft>
              <a:buClr>
                <a:schemeClr val="accent1">
                  <a:lumMod val="75000"/>
                </a:schemeClr>
              </a:buClr>
              <a:buSzPct val="85000"/>
            </a:pPr>
            <a:r>
              <a:rPr lang="en-US" dirty="0" err="1">
                <a:cs typeface="Courier New" panose="02070309020205020404" pitchFamily="49" charset="0"/>
              </a:rPr>
              <a:t>my.mean</a:t>
            </a:r>
            <a:r>
              <a:rPr lang="en-US" dirty="0">
                <a:cs typeface="Courier New" panose="02070309020205020404" pitchFamily="49" charset="0"/>
              </a:rPr>
              <a:t> &lt;- </a:t>
            </a:r>
            <a:r>
              <a:rPr lang="en-US" b="1" dirty="0">
                <a:solidFill>
                  <a:schemeClr val="accent4">
                    <a:lumMod val="75000"/>
                  </a:schemeClr>
                </a:solidFill>
                <a:cs typeface="Courier New" panose="02070309020205020404" pitchFamily="49" charset="0"/>
              </a:rPr>
              <a:t>function</a:t>
            </a:r>
            <a:r>
              <a:rPr lang="en-US" dirty="0">
                <a:cs typeface="Courier New" panose="02070309020205020404" pitchFamily="49" charset="0"/>
              </a:rPr>
              <a:t>(x){   </a:t>
            </a:r>
            <a:r>
              <a:rPr lang="en-US" i="1" dirty="0">
                <a:solidFill>
                  <a:schemeClr val="accent1"/>
                </a:solidFill>
                <a:cs typeface="Courier New" panose="02070309020205020404" pitchFamily="49" charset="0"/>
              </a:rPr>
              <a:t># Define inputs</a:t>
            </a:r>
          </a:p>
          <a:p>
            <a:pPr>
              <a:lnSpc>
                <a:spcPct val="90000"/>
              </a:lnSpc>
              <a:spcAft>
                <a:spcPts val="600"/>
              </a:spcAft>
              <a:buClr>
                <a:schemeClr val="accent1">
                  <a:lumMod val="75000"/>
                </a:schemeClr>
              </a:buClr>
              <a:buSzPct val="85000"/>
            </a:pPr>
            <a:endParaRPr lang="en-US" dirty="0">
              <a:cs typeface="Courier New" panose="02070309020205020404" pitchFamily="49" charset="0"/>
            </a:endParaRPr>
          </a:p>
          <a:p>
            <a:pPr>
              <a:lnSpc>
                <a:spcPct val="90000"/>
              </a:lnSpc>
              <a:spcAft>
                <a:spcPts val="600"/>
              </a:spcAft>
              <a:buClr>
                <a:schemeClr val="accent1">
                  <a:lumMod val="75000"/>
                </a:schemeClr>
              </a:buClr>
              <a:buSzPct val="85000"/>
            </a:pPr>
            <a:r>
              <a:rPr lang="en-US" dirty="0">
                <a:cs typeface="Courier New" panose="02070309020205020404" pitchFamily="49" charset="0"/>
              </a:rPr>
              <a:t>	output = sum(x)/length(x)   </a:t>
            </a:r>
            <a:r>
              <a:rPr lang="en-US" i="1" dirty="0">
                <a:solidFill>
                  <a:schemeClr val="accent1"/>
                </a:solidFill>
                <a:cs typeface="Courier New" panose="02070309020205020404" pitchFamily="49" charset="0"/>
              </a:rPr>
              <a:t># Code to “do stuff” </a:t>
            </a:r>
          </a:p>
          <a:p>
            <a:pPr>
              <a:lnSpc>
                <a:spcPct val="90000"/>
              </a:lnSpc>
              <a:spcAft>
                <a:spcPts val="600"/>
              </a:spcAft>
              <a:buClr>
                <a:schemeClr val="accent1">
                  <a:lumMod val="75000"/>
                </a:schemeClr>
              </a:buClr>
              <a:buSzPct val="85000"/>
            </a:pPr>
            <a:r>
              <a:rPr lang="en-US" dirty="0">
                <a:cs typeface="Courier New" panose="02070309020205020404" pitchFamily="49" charset="0"/>
              </a:rPr>
              <a:t>	</a:t>
            </a:r>
          </a:p>
          <a:p>
            <a:pPr>
              <a:lnSpc>
                <a:spcPct val="90000"/>
              </a:lnSpc>
              <a:spcAft>
                <a:spcPts val="600"/>
              </a:spcAft>
              <a:buClr>
                <a:schemeClr val="accent1">
                  <a:lumMod val="75000"/>
                </a:schemeClr>
              </a:buClr>
              <a:buSzPct val="85000"/>
            </a:pPr>
            <a:r>
              <a:rPr lang="en-US" dirty="0">
                <a:cs typeface="Courier New" panose="02070309020205020404" pitchFamily="49" charset="0"/>
              </a:rPr>
              <a:t>	</a:t>
            </a:r>
            <a:r>
              <a:rPr lang="en-US" b="1" dirty="0">
                <a:solidFill>
                  <a:schemeClr val="accent4">
                    <a:lumMod val="75000"/>
                  </a:schemeClr>
                </a:solidFill>
                <a:cs typeface="Courier New" panose="02070309020205020404" pitchFamily="49" charset="0"/>
              </a:rPr>
              <a:t>return</a:t>
            </a:r>
            <a:r>
              <a:rPr lang="en-US" dirty="0">
                <a:cs typeface="Courier New" panose="02070309020205020404" pitchFamily="49" charset="0"/>
              </a:rPr>
              <a:t>(output) </a:t>
            </a:r>
            <a:r>
              <a:rPr lang="en-US" i="1" dirty="0">
                <a:solidFill>
                  <a:schemeClr val="accent1"/>
                </a:solidFill>
                <a:cs typeface="Courier New" panose="02070309020205020404" pitchFamily="49" charset="0"/>
              </a:rPr>
              <a:t>  # Return output to user</a:t>
            </a:r>
          </a:p>
          <a:p>
            <a:pPr>
              <a:lnSpc>
                <a:spcPct val="90000"/>
              </a:lnSpc>
              <a:spcAft>
                <a:spcPts val="600"/>
              </a:spcAft>
              <a:buClr>
                <a:schemeClr val="accent1">
                  <a:lumMod val="75000"/>
                </a:schemeClr>
              </a:buClr>
              <a:buSzPct val="85000"/>
            </a:pPr>
            <a:endParaRPr lang="en-US" dirty="0">
              <a:cs typeface="Courier New" panose="02070309020205020404" pitchFamily="49" charset="0"/>
            </a:endParaRPr>
          </a:p>
          <a:p>
            <a:pPr>
              <a:lnSpc>
                <a:spcPct val="90000"/>
              </a:lnSpc>
              <a:spcAft>
                <a:spcPts val="600"/>
              </a:spcAft>
              <a:buClr>
                <a:schemeClr val="accent1">
                  <a:lumMod val="75000"/>
                </a:schemeClr>
              </a:buClr>
              <a:buSzPct val="85000"/>
            </a:pPr>
            <a:r>
              <a:rPr lang="en-US" dirty="0">
                <a:cs typeface="Courier New" panose="02070309020205020404" pitchFamily="49" charset="0"/>
              </a:rPr>
              <a:t>}</a:t>
            </a:r>
          </a:p>
        </p:txBody>
      </p:sp>
    </p:spTree>
    <p:extLst>
      <p:ext uri="{BB962C8B-B14F-4D97-AF65-F5344CB8AC3E}">
        <p14:creationId xmlns:p14="http://schemas.microsoft.com/office/powerpoint/2010/main" val="2010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452B-FDDB-D747-9674-505E910437D3}"/>
              </a:ext>
            </a:extLst>
          </p:cNvPr>
          <p:cNvSpPr>
            <a:spLocks noGrp="1"/>
          </p:cNvSpPr>
          <p:nvPr>
            <p:ph type="title"/>
          </p:nvPr>
        </p:nvSpPr>
        <p:spPr>
          <a:xfrm>
            <a:off x="1069848" y="484632"/>
            <a:ext cx="10058400" cy="1609344"/>
          </a:xfrm>
        </p:spPr>
        <p:txBody>
          <a:bodyPr>
            <a:normAutofit/>
          </a:bodyPr>
          <a:lstStyle/>
          <a:p>
            <a:r>
              <a:rPr lang="en-US"/>
              <a:t>Why use custom functions?</a:t>
            </a:r>
          </a:p>
        </p:txBody>
      </p:sp>
    </p:spTree>
    <p:extLst>
      <p:ext uri="{BB962C8B-B14F-4D97-AF65-F5344CB8AC3E}">
        <p14:creationId xmlns:p14="http://schemas.microsoft.com/office/powerpoint/2010/main" val="35548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452B-FDDB-D747-9674-505E910437D3}"/>
              </a:ext>
            </a:extLst>
          </p:cNvPr>
          <p:cNvSpPr>
            <a:spLocks noGrp="1"/>
          </p:cNvSpPr>
          <p:nvPr>
            <p:ph type="title"/>
          </p:nvPr>
        </p:nvSpPr>
        <p:spPr>
          <a:xfrm>
            <a:off x="1069848" y="484632"/>
            <a:ext cx="10058400" cy="1609344"/>
          </a:xfrm>
        </p:spPr>
        <p:txBody>
          <a:bodyPr>
            <a:normAutofit/>
          </a:bodyPr>
          <a:lstStyle/>
          <a:p>
            <a:r>
              <a:rPr lang="en-US"/>
              <a:t>Why use custom functions?</a:t>
            </a:r>
          </a:p>
        </p:txBody>
      </p:sp>
      <p:sp>
        <p:nvSpPr>
          <p:cNvPr id="16" name="Rectangle 9">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F0E3AC7-AFEE-44A5-9A1C-7E7F908EB71E}"/>
              </a:ext>
            </a:extLst>
          </p:cNvPr>
          <p:cNvGraphicFramePr>
            <a:graphicFrameLocks noGrp="1"/>
          </p:cNvGraphicFramePr>
          <p:nvPr>
            <p:ph idx="1"/>
            <p:extLst>
              <p:ext uri="{D42A27DB-BD31-4B8C-83A1-F6EECF244321}">
                <p14:modId xmlns:p14="http://schemas.microsoft.com/office/powerpoint/2010/main" val="388038299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399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7D363B2-19B2-F74A-A076-A17AD3D0BE2D}"/>
              </a:ext>
            </a:extLst>
          </p:cNvPr>
          <p:cNvSpPr>
            <a:spLocks noGrp="1"/>
          </p:cNvSpPr>
          <p:nvPr>
            <p:ph type="title"/>
          </p:nvPr>
        </p:nvSpPr>
        <p:spPr>
          <a:xfrm>
            <a:off x="643468" y="643466"/>
            <a:ext cx="3686312" cy="5528734"/>
          </a:xfrm>
        </p:spPr>
        <p:txBody>
          <a:bodyPr>
            <a:normAutofit/>
          </a:bodyPr>
          <a:lstStyle/>
          <a:p>
            <a:pPr algn="r"/>
            <a:r>
              <a:rPr lang="en-US" sz="4000" dirty="0">
                <a:solidFill>
                  <a:srgbClr val="FFFFFF"/>
                </a:solidFill>
              </a:rPr>
              <a:t>Challenge #1</a:t>
            </a:r>
          </a:p>
        </p:txBody>
      </p:sp>
      <p:sp>
        <p:nvSpPr>
          <p:cNvPr id="3" name="Content Placeholder 2">
            <a:extLst>
              <a:ext uri="{FF2B5EF4-FFF2-40B4-BE49-F238E27FC236}">
                <a16:creationId xmlns:a16="http://schemas.microsoft.com/office/drawing/2014/main" id="{AA4DFDFC-4099-4140-83A9-85857FDBBAAD}"/>
              </a:ext>
            </a:extLst>
          </p:cNvPr>
          <p:cNvSpPr>
            <a:spLocks noGrp="1"/>
          </p:cNvSpPr>
          <p:nvPr>
            <p:ph idx="1"/>
          </p:nvPr>
        </p:nvSpPr>
        <p:spPr>
          <a:xfrm>
            <a:off x="5053780" y="599768"/>
            <a:ext cx="6494752" cy="5572432"/>
          </a:xfrm>
        </p:spPr>
        <p:txBody>
          <a:bodyPr anchor="ctr">
            <a:normAutofit/>
          </a:bodyPr>
          <a:lstStyle/>
          <a:p>
            <a:r>
              <a:rPr lang="en-US" dirty="0"/>
              <a:t>In the </a:t>
            </a:r>
            <a:r>
              <a:rPr lang="en-US" b="1" dirty="0">
                <a:solidFill>
                  <a:schemeClr val="accent4">
                    <a:lumMod val="75000"/>
                  </a:schemeClr>
                </a:solidFill>
              </a:rPr>
              <a:t>data</a:t>
            </a:r>
            <a:r>
              <a:rPr lang="en-US" dirty="0"/>
              <a:t> directory, you will find 5 csv (comma-separated values) files. Each file corresponds to water temperature data from a different lake at UNDERC, where the </a:t>
            </a:r>
            <a:r>
              <a:rPr lang="en-US" dirty="0" err="1"/>
              <a:t>LakeID</a:t>
            </a:r>
            <a:r>
              <a:rPr lang="en-US" dirty="0"/>
              <a:t> corresponds to the two letter ID in the file name. </a:t>
            </a:r>
          </a:p>
          <a:p>
            <a:r>
              <a:rPr lang="en-US" dirty="0"/>
              <a:t>Write a custom function to calculate the average water temperature of each lake at some depth. We want to use this function for multiple different lakes and different depths, so write the function so that the </a:t>
            </a:r>
            <a:r>
              <a:rPr lang="en-US" dirty="0" err="1"/>
              <a:t>LakeID</a:t>
            </a:r>
            <a:r>
              <a:rPr lang="en-US" dirty="0"/>
              <a:t> and depth are passed as arguments. Return a </a:t>
            </a:r>
            <a:r>
              <a:rPr lang="en-US" dirty="0" err="1"/>
              <a:t>dataframe</a:t>
            </a:r>
            <a:r>
              <a:rPr lang="en-US" dirty="0"/>
              <a:t> with one row and three columns as shown below:</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9" name="Table 8">
            <a:extLst>
              <a:ext uri="{FF2B5EF4-FFF2-40B4-BE49-F238E27FC236}">
                <a16:creationId xmlns:a16="http://schemas.microsoft.com/office/drawing/2014/main" id="{F6A761F8-BBC8-6647-A9F1-612DDF894665}"/>
              </a:ext>
            </a:extLst>
          </p:cNvPr>
          <p:cNvGraphicFramePr>
            <a:graphicFrameLocks noGrp="1"/>
          </p:cNvGraphicFramePr>
          <p:nvPr>
            <p:extLst>
              <p:ext uri="{D42A27DB-BD31-4B8C-83A1-F6EECF244321}">
                <p14:modId xmlns:p14="http://schemas.microsoft.com/office/powerpoint/2010/main" val="1808713680"/>
              </p:ext>
            </p:extLst>
          </p:nvPr>
        </p:nvGraphicFramePr>
        <p:xfrm>
          <a:off x="5291637" y="5430520"/>
          <a:ext cx="5824575" cy="741680"/>
        </p:xfrm>
        <a:graphic>
          <a:graphicData uri="http://schemas.openxmlformats.org/drawingml/2006/table">
            <a:tbl>
              <a:tblPr firstRow="1" bandRow="1">
                <a:tableStyleId>{5C22544A-7EE6-4342-B048-85BDC9FD1C3A}</a:tableStyleId>
              </a:tblPr>
              <a:tblGrid>
                <a:gridCol w="1941525">
                  <a:extLst>
                    <a:ext uri="{9D8B030D-6E8A-4147-A177-3AD203B41FA5}">
                      <a16:colId xmlns:a16="http://schemas.microsoft.com/office/drawing/2014/main" val="3506363928"/>
                    </a:ext>
                  </a:extLst>
                </a:gridCol>
                <a:gridCol w="1941525">
                  <a:extLst>
                    <a:ext uri="{9D8B030D-6E8A-4147-A177-3AD203B41FA5}">
                      <a16:colId xmlns:a16="http://schemas.microsoft.com/office/drawing/2014/main" val="4175543437"/>
                    </a:ext>
                  </a:extLst>
                </a:gridCol>
                <a:gridCol w="1941525">
                  <a:extLst>
                    <a:ext uri="{9D8B030D-6E8A-4147-A177-3AD203B41FA5}">
                      <a16:colId xmlns:a16="http://schemas.microsoft.com/office/drawing/2014/main" val="3609896578"/>
                    </a:ext>
                  </a:extLst>
                </a:gridCol>
              </a:tblGrid>
              <a:tr h="370840">
                <a:tc>
                  <a:txBody>
                    <a:bodyPr/>
                    <a:lstStyle/>
                    <a:p>
                      <a:r>
                        <a:rPr lang="en-US" dirty="0" err="1"/>
                        <a:t>LakeID</a:t>
                      </a:r>
                      <a:endParaRPr lang="en-US" dirty="0"/>
                    </a:p>
                  </a:txBody>
                  <a:tcPr/>
                </a:tc>
                <a:tc>
                  <a:txBody>
                    <a:bodyPr/>
                    <a:lstStyle/>
                    <a:p>
                      <a:r>
                        <a:rPr lang="en-US" dirty="0" err="1"/>
                        <a:t>Depth_m</a:t>
                      </a:r>
                      <a:endParaRPr lang="en-US" dirty="0"/>
                    </a:p>
                  </a:txBody>
                  <a:tcPr/>
                </a:tc>
                <a:tc>
                  <a:txBody>
                    <a:bodyPr/>
                    <a:lstStyle/>
                    <a:p>
                      <a:r>
                        <a:rPr lang="en-US" dirty="0" err="1"/>
                        <a:t>meanTemp_C</a:t>
                      </a:r>
                      <a:endParaRPr lang="en-US" dirty="0"/>
                    </a:p>
                  </a:txBody>
                  <a:tcPr/>
                </a:tc>
                <a:extLst>
                  <a:ext uri="{0D108BD9-81ED-4DB2-BD59-A6C34878D82A}">
                    <a16:rowId xmlns:a16="http://schemas.microsoft.com/office/drawing/2014/main" val="2454014422"/>
                  </a:ext>
                </a:extLst>
              </a:tr>
              <a:tr h="370840">
                <a:tc>
                  <a:txBody>
                    <a:bodyPr/>
                    <a:lstStyle/>
                    <a:p>
                      <a:r>
                        <a:rPr lang="en-US" dirty="0"/>
                        <a:t>CR</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60909480"/>
                  </a:ext>
                </a:extLst>
              </a:tr>
            </a:tbl>
          </a:graphicData>
        </a:graphic>
      </p:graphicFrame>
    </p:spTree>
    <p:extLst>
      <p:ext uri="{BB962C8B-B14F-4D97-AF65-F5344CB8AC3E}">
        <p14:creationId xmlns:p14="http://schemas.microsoft.com/office/powerpoint/2010/main" val="3584391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otalTime>27</TotalTime>
  <Words>610</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Century Gothic</vt:lpstr>
      <vt:lpstr>Rockwell Extra Bold</vt:lpstr>
      <vt:lpstr>Wingdings</vt:lpstr>
      <vt:lpstr>Wood Type</vt:lpstr>
      <vt:lpstr>Custom Functions  in R</vt:lpstr>
      <vt:lpstr>Download repository from GitHub</vt:lpstr>
      <vt:lpstr>What are functions?</vt:lpstr>
      <vt:lpstr>mean()</vt:lpstr>
      <vt:lpstr>Defining a custom function:</vt:lpstr>
      <vt:lpstr>my.mean()</vt:lpstr>
      <vt:lpstr>Why use custom functions?</vt:lpstr>
      <vt:lpstr>Why use custom functions?</vt:lpstr>
      <vt:lpstr>Challenge #1</vt:lpstr>
      <vt:lpstr>Challenge #1 Pseudo-Code   First solve the problem, then write the code.  – John Johnson</vt:lpstr>
      <vt:lpstr>Challenge #2</vt:lpstr>
      <vt:lpstr>PowerPoint Presentation</vt:lpstr>
      <vt:lpstr>COMMENT YOUR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Functions  in R</dc:title>
  <dc:creator>Brittni Bertolet</dc:creator>
  <cp:lastModifiedBy>Brittni Bertolet</cp:lastModifiedBy>
  <cp:revision>1</cp:revision>
  <dcterms:created xsi:type="dcterms:W3CDTF">2021-01-25T18:05:14Z</dcterms:created>
  <dcterms:modified xsi:type="dcterms:W3CDTF">2021-01-25T18:44:45Z</dcterms:modified>
</cp:coreProperties>
</file>