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0" r:id="rId2"/>
    <p:sldMasterId id="2147483684" r:id="rId3"/>
    <p:sldMasterId id="2147483688" r:id="rId4"/>
  </p:sldMasterIdLst>
  <p:notesMasterIdLst>
    <p:notesMasterId r:id="rId29"/>
  </p:notesMasterIdLst>
  <p:sldIdLst>
    <p:sldId id="258" r:id="rId5"/>
    <p:sldId id="309" r:id="rId6"/>
    <p:sldId id="279" r:id="rId7"/>
    <p:sldId id="280" r:id="rId8"/>
    <p:sldId id="290" r:id="rId9"/>
    <p:sldId id="299" r:id="rId10"/>
    <p:sldId id="291" r:id="rId11"/>
    <p:sldId id="292" r:id="rId12"/>
    <p:sldId id="295" r:id="rId13"/>
    <p:sldId id="293" r:id="rId14"/>
    <p:sldId id="300" r:id="rId15"/>
    <p:sldId id="301" r:id="rId16"/>
    <p:sldId id="302" r:id="rId17"/>
    <p:sldId id="303" r:id="rId18"/>
    <p:sldId id="304" r:id="rId19"/>
    <p:sldId id="305" r:id="rId20"/>
    <p:sldId id="306" r:id="rId21"/>
    <p:sldId id="307" r:id="rId22"/>
    <p:sldId id="308" r:id="rId23"/>
    <p:sldId id="310" r:id="rId24"/>
    <p:sldId id="311" r:id="rId25"/>
    <p:sldId id="312" r:id="rId26"/>
    <p:sldId id="313" r:id="rId27"/>
    <p:sldId id="277"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355600" indent="10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712788" indent="2016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068388" indent="303213"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425575" indent="4032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3" autoAdjust="0"/>
    <p:restoredTop sz="84397" autoAdjust="0"/>
  </p:normalViewPr>
  <p:slideViewPr>
    <p:cSldViewPr snapToGrid="0">
      <p:cViewPr varScale="1">
        <p:scale>
          <a:sx n="83" d="100"/>
          <a:sy n="83" d="100"/>
        </p:scale>
        <p:origin x="874"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B04B0-F740-4ECF-949F-8C39A4AECB47}" type="datetimeFigureOut">
              <a:rPr lang="en-GB" smtClean="0"/>
              <a:t>30/01/2020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4D8FC-708A-4ACC-AEE0-78FFE5F378BF}" type="slidenum">
              <a:rPr lang="en-GB" smtClean="0"/>
              <a:t>‹#›</a:t>
            </a:fld>
            <a:endParaRPr lang="en-GB"/>
          </a:p>
        </p:txBody>
      </p:sp>
    </p:spTree>
    <p:extLst>
      <p:ext uri="{BB962C8B-B14F-4D97-AF65-F5344CB8AC3E}">
        <p14:creationId xmlns:p14="http://schemas.microsoft.com/office/powerpoint/2010/main" val="147624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4A4D8FC-708A-4ACC-AEE0-78FFE5F378BF}" type="slidenum">
              <a:rPr lang="en-GB" smtClean="0"/>
              <a:t>1</a:t>
            </a:fld>
            <a:endParaRPr lang="en-GB"/>
          </a:p>
        </p:txBody>
      </p:sp>
    </p:spTree>
    <p:extLst>
      <p:ext uri="{BB962C8B-B14F-4D97-AF65-F5344CB8AC3E}">
        <p14:creationId xmlns:p14="http://schemas.microsoft.com/office/powerpoint/2010/main" val="1223640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30/01/2020</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42989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qua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7910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2035919"/>
            <a:ext cx="9144000" cy="448668"/>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rgbClr val="00B9BD"/>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523201C-D9E4-4BB5-A1FF-96713AA2235A}" type="datetimeFigureOut">
              <a:rPr lang="en-US" altLang="en-US"/>
              <a:pPr/>
              <a:t>1/30/2020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A25ECE2F-9147-4AED-A100-BE4402161E38}" type="slidenum">
              <a:rPr lang="en-US" altLang="en-US"/>
              <a:pPr/>
              <a:t>‹#›</a:t>
            </a:fld>
            <a:endParaRPr lang="en-US" altLang="en-US"/>
          </a:p>
        </p:txBody>
      </p:sp>
    </p:spTree>
    <p:extLst>
      <p:ext uri="{BB962C8B-B14F-4D97-AF65-F5344CB8AC3E}">
        <p14:creationId xmlns:p14="http://schemas.microsoft.com/office/powerpoint/2010/main" val="181223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AAA0AA9C-BFBC-4078-8A22-CC74FA874A8B}" type="datetimeFigureOut">
              <a:rPr lang="en-US" altLang="en-US"/>
              <a:pPr/>
              <a:t>1/30/2020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E5308A39-3E76-4390-B50F-101A3476CB53}" type="slidenum">
              <a:rPr lang="en-US" altLang="en-US"/>
              <a:pPr/>
              <a:t>‹#›</a:t>
            </a:fld>
            <a:endParaRPr lang="en-US" altLang="en-US"/>
          </a:p>
        </p:txBody>
      </p:sp>
    </p:spTree>
    <p:extLst>
      <p:ext uri="{BB962C8B-B14F-4D97-AF65-F5344CB8AC3E}">
        <p14:creationId xmlns:p14="http://schemas.microsoft.com/office/powerpoint/2010/main" val="201136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083219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Steel title">
    <p:spTree>
      <p:nvGrpSpPr>
        <p:cNvPr id="1" name=""/>
        <p:cNvGrpSpPr/>
        <p:nvPr/>
      </p:nvGrpSpPr>
      <p:grpSpPr>
        <a:xfrm>
          <a:off x="0" y="0"/>
          <a:ext cx="0" cy="0"/>
          <a:chOff x="0" y="0"/>
          <a:chExt cx="0" cy="0"/>
        </a:xfrm>
      </p:grpSpPr>
      <p:sp>
        <p:nvSpPr>
          <p:cNvPr id="8" name="Title 1"/>
          <p:cNvSpPr>
            <a:spLocks noGrp="1"/>
          </p:cNvSpPr>
          <p:nvPr>
            <p:ph type="ctrTitle"/>
          </p:nvPr>
        </p:nvSpPr>
        <p:spPr>
          <a:xfrm>
            <a:off x="383117" y="1996257"/>
            <a:ext cx="9144000" cy="488329"/>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1"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9" name="Subtitle 2"/>
          <p:cNvSpPr>
            <a:spLocks noGrp="1"/>
          </p:cNvSpPr>
          <p:nvPr>
            <p:ph type="subTitle" idx="1"/>
          </p:nvPr>
        </p:nvSpPr>
        <p:spPr>
          <a:xfrm>
            <a:off x="383121" y="2459647"/>
            <a:ext cx="11425767" cy="565390"/>
          </a:xfrm>
        </p:spPr>
        <p:txBody>
          <a:bodyPr>
            <a:noAutofit/>
          </a:bodyPr>
          <a:lstStyle>
            <a:lvl1pPr marL="0" indent="0" algn="l">
              <a:buNone/>
              <a:defRPr sz="5760" b="1" i="0">
                <a:solidFill>
                  <a:schemeClr val="tx1"/>
                </a:solidFill>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5" name="Date Placeholder 3"/>
          <p:cNvSpPr>
            <a:spLocks noGrp="1"/>
          </p:cNvSpPr>
          <p:nvPr>
            <p:ph type="dt" sz="half" idx="14"/>
          </p:nvPr>
        </p:nvSpPr>
        <p:spPr/>
        <p:txBody>
          <a:bodyPr/>
          <a:lstStyle>
            <a:lvl1pPr>
              <a:defRPr/>
            </a:lvl1pPr>
          </a:lstStyle>
          <a:p>
            <a:fld id="{9B60A2BB-E2C8-4F19-84E9-41E74ECBBA9A}" type="datetimeFigureOut">
              <a:rPr lang="en-US" altLang="en-US"/>
              <a:pPr/>
              <a:t>1/30/2020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3E255C00-789A-4077-A0CF-1603D0CD4572}" type="slidenum">
              <a:rPr lang="en-US" altLang="en-US"/>
              <a:pPr/>
              <a:t>‹#›</a:t>
            </a:fld>
            <a:endParaRPr lang="en-US" altLang="en-US"/>
          </a:p>
        </p:txBody>
      </p:sp>
    </p:spTree>
    <p:extLst>
      <p:ext uri="{BB962C8B-B14F-4D97-AF65-F5344CB8AC3E}">
        <p14:creationId xmlns:p14="http://schemas.microsoft.com/office/powerpoint/2010/main" val="186106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ue Steel tex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1"/>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99DF23BD-0352-4BDB-ADC7-3B6CBE635401}" type="datetimeFigureOut">
              <a:rPr lang="en-US" altLang="en-US"/>
              <a:pPr/>
              <a:t>1/30/2020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4FF746DE-6E87-4B7F-991F-5F4483910BAD}" type="slidenum">
              <a:rPr lang="en-US" altLang="en-US"/>
              <a:pPr/>
              <a:t>‹#›</a:t>
            </a:fld>
            <a:endParaRPr lang="en-US" altLang="en-US"/>
          </a:p>
        </p:txBody>
      </p:sp>
    </p:spTree>
    <p:extLst>
      <p:ext uri="{BB962C8B-B14F-4D97-AF65-F5344CB8AC3E}">
        <p14:creationId xmlns:p14="http://schemas.microsoft.com/office/powerpoint/2010/main" val="378472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ue Steel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129065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7B58063-2C25-4F78-9BA9-B5B1D25B9B1F}" type="datetimeFigureOut">
              <a:rPr lang="en-US" altLang="en-US"/>
              <a:pPr/>
              <a:t>1/30/2020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976D1F86-3881-45CD-86B3-DFEF843A9E54}" type="slidenum">
              <a:rPr lang="en-US" altLang="en-US"/>
              <a:pPr/>
              <a:t>‹#›</a:t>
            </a:fld>
            <a:endParaRPr lang="en-US" altLang="en-US"/>
          </a:p>
        </p:txBody>
      </p:sp>
    </p:spTree>
    <p:extLst>
      <p:ext uri="{BB962C8B-B14F-4D97-AF65-F5344CB8AC3E}">
        <p14:creationId xmlns:p14="http://schemas.microsoft.com/office/powerpoint/2010/main" val="280971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AB0D14-B4FB-42A3-9A37-5CBF9CBAD1C8}" type="datetimeFigureOut">
              <a:rPr lang="en-US" altLang="en-US"/>
              <a:pPr/>
              <a:t>1/30/2020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2C94B642-9FE9-4E5F-851D-50BD9444E2DA}" type="slidenum">
              <a:rPr lang="en-US" altLang="en-US"/>
              <a:pPr/>
              <a:t>‹#›</a:t>
            </a:fld>
            <a:endParaRPr lang="en-US" altLang="en-US"/>
          </a:p>
        </p:txBody>
      </p:sp>
    </p:spTree>
    <p:extLst>
      <p:ext uri="{BB962C8B-B14F-4D97-AF65-F5344CB8AC3E}">
        <p14:creationId xmlns:p14="http://schemas.microsoft.com/office/powerpoint/2010/main" val="327426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White titl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383121" y="2459647"/>
            <a:ext cx="11425767" cy="565390"/>
          </a:xfrm>
        </p:spPr>
        <p:txBody>
          <a:bodyPr>
            <a:noAutofit/>
          </a:bodyPr>
          <a:lstStyle>
            <a:lvl1pPr marL="0" indent="0" algn="l">
              <a:lnSpc>
                <a:spcPct val="90000"/>
              </a:lnSpc>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lnSpc>
                <a:spcPct val="90000"/>
              </a:lnSpc>
              <a:buNone/>
              <a:defRPr sz="5760" b="1" i="0">
                <a:solidFill>
                  <a:schemeClr val="accent2"/>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18" name="Title 1"/>
          <p:cNvSpPr>
            <a:spLocks noGrp="1"/>
          </p:cNvSpPr>
          <p:nvPr>
            <p:ph type="ctrTitle"/>
          </p:nvPr>
        </p:nvSpPr>
        <p:spPr>
          <a:xfrm>
            <a:off x="383120" y="2018608"/>
            <a:ext cx="9144000" cy="467143"/>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5" name="Date Placeholder 3"/>
          <p:cNvSpPr>
            <a:spLocks noGrp="1"/>
          </p:cNvSpPr>
          <p:nvPr>
            <p:ph type="dt" sz="half" idx="14"/>
          </p:nvPr>
        </p:nvSpPr>
        <p:spPr/>
        <p:txBody>
          <a:bodyPr/>
          <a:lstStyle>
            <a:lvl1pPr>
              <a:defRPr/>
            </a:lvl1pPr>
          </a:lstStyle>
          <a:p>
            <a:fld id="{7B029D13-2A04-445F-9538-8682EB723668}" type="datetimeFigureOut">
              <a:rPr lang="en-GB" smtClean="0"/>
              <a:t>30/01/2020</a:t>
            </a:fld>
            <a:endParaRPr lang="en-GB"/>
          </a:p>
        </p:txBody>
      </p:sp>
      <p:sp>
        <p:nvSpPr>
          <p:cNvPr id="6" name="Footer Placeholder 4"/>
          <p:cNvSpPr>
            <a:spLocks noGrp="1"/>
          </p:cNvSpPr>
          <p:nvPr>
            <p:ph type="ftr" sz="quarter" idx="15"/>
          </p:nvPr>
        </p:nvSpPr>
        <p:spPr/>
        <p:txBody>
          <a:bodyPr/>
          <a:lstStyle>
            <a:lvl1pPr>
              <a:defRPr/>
            </a:lvl1pPr>
          </a:lstStyle>
          <a:p>
            <a:endParaRPr lang="en-GB"/>
          </a:p>
        </p:txBody>
      </p:sp>
      <p:sp>
        <p:nvSpPr>
          <p:cNvPr id="7"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49505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tx2"/>
                </a:solidFill>
              </a:defRPr>
            </a:lvl1pPr>
          </a:lstStyle>
          <a:p>
            <a:r>
              <a:rPr lang="en-US" smtClean="0"/>
              <a:t>Click to edit Master title style</a:t>
            </a:r>
            <a:endParaRPr lang="en-US" dirty="0"/>
          </a:p>
        </p:txBody>
      </p:sp>
      <p:sp>
        <p:nvSpPr>
          <p:cNvPr id="7"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30/01/2020</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75402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White text alt">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accent2"/>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7B029D13-2A04-445F-9538-8682EB723668}" type="datetimeFigureOut">
              <a:rPr lang="en-GB" smtClean="0"/>
              <a:t>30/01/2020</a:t>
            </a:fld>
            <a:endParaRPr lang="en-GB"/>
          </a:p>
        </p:txBody>
      </p:sp>
      <p:sp>
        <p:nvSpPr>
          <p:cNvPr id="5" name="Footer Placeholder 4"/>
          <p:cNvSpPr>
            <a:spLocks noGrp="1"/>
          </p:cNvSpPr>
          <p:nvPr>
            <p:ph type="ftr" sz="quarter" idx="15"/>
          </p:nvPr>
        </p:nvSpPr>
        <p:spPr/>
        <p:txBody>
          <a:bodyPr/>
          <a:lstStyle>
            <a:lvl1pPr>
              <a:defRPr/>
            </a:lvl1pPr>
          </a:lstStyle>
          <a:p>
            <a:endParaRPr lang="en-GB"/>
          </a:p>
        </p:txBody>
      </p:sp>
      <p:sp>
        <p:nvSpPr>
          <p:cNvPr id="6" name="Slide Number Placeholder 5"/>
          <p:cNvSpPr>
            <a:spLocks noGrp="1"/>
          </p:cNvSpPr>
          <p:nvPr>
            <p:ph type="sldNum" sz="quarter" idx="16"/>
          </p:nvPr>
        </p:nvSpPr>
        <p:spPr/>
        <p:txBody>
          <a:bodyPr/>
          <a:lstStyle>
            <a:lvl1pPr>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213280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rtlCol="0">
            <a:normAutofit/>
          </a:bodyPr>
          <a:lstStyle/>
          <a:p>
            <a:pPr lvl="0"/>
            <a:r>
              <a:rPr lang="en-US" noProof="0" smtClean="0"/>
              <a:t>Click icon to add picture</a:t>
            </a:r>
            <a:endParaRPr lang="en-US" noProof="0" dirty="0"/>
          </a:p>
        </p:txBody>
      </p:sp>
    </p:spTree>
    <p:extLst>
      <p:ext uri="{BB962C8B-B14F-4D97-AF65-F5344CB8AC3E}">
        <p14:creationId xmlns:p14="http://schemas.microsoft.com/office/powerpoint/2010/main" val="23498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B029D13-2A04-445F-9538-8682EB723668}" type="datetimeFigureOut">
              <a:rPr lang="en-GB" smtClean="0"/>
              <a:t>30/01/2020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EF37840-7E66-4E34-A20F-5B5FA2834152}" type="slidenum">
              <a:rPr lang="en-GB" smtClean="0"/>
              <a:t>‹#›</a:t>
            </a:fld>
            <a:endParaRPr lang="en-GB"/>
          </a:p>
        </p:txBody>
      </p:sp>
    </p:spTree>
    <p:extLst>
      <p:ext uri="{BB962C8B-B14F-4D97-AF65-F5344CB8AC3E}">
        <p14:creationId xmlns:p14="http://schemas.microsoft.com/office/powerpoint/2010/main" val="189584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29D13-2A04-445F-9538-8682EB723668}" type="datetimeFigureOut">
              <a:rPr lang="en-GB" smtClean="0"/>
              <a:t>30/01/2020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F37840-7E66-4E34-A20F-5B5FA2834152}" type="slidenum">
              <a:rPr lang="en-GB" smtClean="0"/>
              <a:t>‹#›</a:t>
            </a:fld>
            <a:endParaRPr lang="en-GB"/>
          </a:p>
        </p:txBody>
      </p:sp>
    </p:spTree>
    <p:extLst>
      <p:ext uri="{BB962C8B-B14F-4D97-AF65-F5344CB8AC3E}">
        <p14:creationId xmlns:p14="http://schemas.microsoft.com/office/powerpoint/2010/main" val="25892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qua title">
    <p:spTree>
      <p:nvGrpSpPr>
        <p:cNvPr id="1" name=""/>
        <p:cNvGrpSpPr/>
        <p:nvPr/>
      </p:nvGrpSpPr>
      <p:grpSpPr>
        <a:xfrm>
          <a:off x="0" y="0"/>
          <a:ext cx="0" cy="0"/>
          <a:chOff x="0" y="0"/>
          <a:chExt cx="0" cy="0"/>
        </a:xfrm>
      </p:grpSpPr>
      <p:sp>
        <p:nvSpPr>
          <p:cNvPr id="11" name="Title 1"/>
          <p:cNvSpPr>
            <a:spLocks noGrp="1"/>
          </p:cNvSpPr>
          <p:nvPr>
            <p:ph type="ctrTitle"/>
          </p:nvPr>
        </p:nvSpPr>
        <p:spPr>
          <a:xfrm>
            <a:off x="383117" y="2035918"/>
            <a:ext cx="9144000" cy="448668"/>
          </a:xfrm>
        </p:spPr>
        <p:txBody>
          <a:bodyPr anchor="b">
            <a:noAutofit/>
          </a:bodyPr>
          <a:lstStyle>
            <a:lvl1pPr algn="l">
              <a:defRPr sz="2880" b="0" i="0">
                <a:latin typeface="Calibri" charset="0"/>
                <a:ea typeface="Calibri" charset="0"/>
                <a:cs typeface="Calibri"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3121" y="2459647"/>
            <a:ext cx="11425767" cy="565390"/>
          </a:xfrm>
        </p:spPr>
        <p:txBody>
          <a:bodyPr>
            <a:noAutofit/>
          </a:bodyPr>
          <a:lstStyle>
            <a:lvl1pPr marL="0" indent="0" algn="l">
              <a:buNone/>
              <a:defRPr sz="5760" b="1" i="0">
                <a:latin typeface="Calibri" charset="0"/>
                <a:ea typeface="Calibri" charset="0"/>
                <a:cs typeface="Calibri" charset="0"/>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US" dirty="0"/>
          </a:p>
        </p:txBody>
      </p:sp>
      <p:sp>
        <p:nvSpPr>
          <p:cNvPr id="13" name="Text Placeholder 9"/>
          <p:cNvSpPr>
            <a:spLocks noGrp="1"/>
          </p:cNvSpPr>
          <p:nvPr>
            <p:ph type="body" sz="quarter" idx="13"/>
          </p:nvPr>
        </p:nvSpPr>
        <p:spPr>
          <a:xfrm>
            <a:off x="383122" y="3087386"/>
            <a:ext cx="11425767" cy="746125"/>
          </a:xfrm>
          <a:noFill/>
        </p:spPr>
        <p:txBody>
          <a:bodyPr>
            <a:noAutofit/>
          </a:bodyPr>
          <a:lstStyle>
            <a:lvl1pPr marL="0" indent="0">
              <a:buNone/>
              <a:defRPr sz="5760" b="1" i="0">
                <a:solidFill>
                  <a:schemeClr val="bg1"/>
                </a:solidFill>
                <a:latin typeface="Calibri" charset="0"/>
                <a:ea typeface="Calibri" charset="0"/>
                <a:cs typeface="Calibri" charset="0"/>
              </a:defRPr>
            </a:lvl1pPr>
            <a:lvl2pPr marL="548640" indent="0">
              <a:buNone/>
              <a:defRPr/>
            </a:lvl2pPr>
            <a:lvl3pPr marL="1097280" indent="0">
              <a:buNone/>
              <a:defRPr/>
            </a:lvl3pPr>
            <a:lvl4pPr marL="1645920" indent="0">
              <a:buNone/>
              <a:defRPr/>
            </a:lvl4pPr>
            <a:lvl5pPr marL="2194560" indent="0">
              <a:buNone/>
              <a:defRPr/>
            </a:lvl5pPr>
          </a:lstStyle>
          <a:p>
            <a:pPr lvl="0"/>
            <a:r>
              <a:rPr lang="en-US" smtClean="0"/>
              <a:t>Edit Master text styles</a:t>
            </a:r>
          </a:p>
        </p:txBody>
      </p:sp>
      <p:sp>
        <p:nvSpPr>
          <p:cNvPr id="5" name="Date Placeholder 3"/>
          <p:cNvSpPr>
            <a:spLocks noGrp="1"/>
          </p:cNvSpPr>
          <p:nvPr>
            <p:ph type="dt" sz="half" idx="14"/>
          </p:nvPr>
        </p:nvSpPr>
        <p:spPr/>
        <p:txBody>
          <a:bodyPr/>
          <a:lstStyle>
            <a:lvl1pPr>
              <a:defRPr/>
            </a:lvl1pPr>
          </a:lstStyle>
          <a:p>
            <a:fld id="{EB9D76CA-E3B3-4BDC-8425-A97E76822569}" type="datetimeFigureOut">
              <a:rPr lang="en-US" altLang="en-US"/>
              <a:pPr/>
              <a:t>1/30/2020</a:t>
            </a:fld>
            <a:endParaRPr lang="en-US" altLang="en-US"/>
          </a:p>
        </p:txBody>
      </p:sp>
      <p:sp>
        <p:nvSpPr>
          <p:cNvPr id="6" name="Footer Placeholder 4"/>
          <p:cNvSpPr>
            <a:spLocks noGrp="1"/>
          </p:cNvSpPr>
          <p:nvPr>
            <p:ph type="ftr" sz="quarter" idx="15"/>
          </p:nvPr>
        </p:nvSpPr>
        <p:spPr/>
        <p:txBody>
          <a:bodyPr/>
          <a:lstStyle>
            <a:lvl1pPr>
              <a:defRPr/>
            </a:lvl1pPr>
          </a:lstStyle>
          <a:p>
            <a:pPr>
              <a:defRPr/>
            </a:pPr>
            <a:endParaRPr lang="en-US" altLang="en-US"/>
          </a:p>
        </p:txBody>
      </p:sp>
      <p:sp>
        <p:nvSpPr>
          <p:cNvPr id="7" name="Slide Number Placeholder 5"/>
          <p:cNvSpPr>
            <a:spLocks noGrp="1"/>
          </p:cNvSpPr>
          <p:nvPr>
            <p:ph type="sldNum" sz="quarter" idx="16"/>
          </p:nvPr>
        </p:nvSpPr>
        <p:spPr/>
        <p:txBody>
          <a:bodyPr/>
          <a:lstStyle>
            <a:lvl1pPr>
              <a:defRPr/>
            </a:lvl1pPr>
          </a:lstStyle>
          <a:p>
            <a:fld id="{5D7E5DBD-9D05-41B8-95FB-085B444D6A9A}" type="slidenum">
              <a:rPr lang="en-US" altLang="en-US"/>
              <a:pPr/>
              <a:t>‹#›</a:t>
            </a:fld>
            <a:endParaRPr lang="en-US" altLang="en-US"/>
          </a:p>
        </p:txBody>
      </p:sp>
    </p:spTree>
    <p:extLst>
      <p:ext uri="{BB962C8B-B14F-4D97-AF65-F5344CB8AC3E}">
        <p14:creationId xmlns:p14="http://schemas.microsoft.com/office/powerpoint/2010/main" val="117014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qua text ">
    <p:spTree>
      <p:nvGrpSpPr>
        <p:cNvPr id="1" name=""/>
        <p:cNvGrpSpPr/>
        <p:nvPr/>
      </p:nvGrpSpPr>
      <p:grpSpPr>
        <a:xfrm>
          <a:off x="0" y="0"/>
          <a:ext cx="0" cy="0"/>
          <a:chOff x="0" y="0"/>
          <a:chExt cx="0" cy="0"/>
        </a:xfrm>
      </p:grpSpPr>
      <p:sp>
        <p:nvSpPr>
          <p:cNvPr id="2" name="Title 1"/>
          <p:cNvSpPr>
            <a:spLocks noGrp="1"/>
          </p:cNvSpPr>
          <p:nvPr>
            <p:ph type="title"/>
          </p:nvPr>
        </p:nvSpPr>
        <p:spPr>
          <a:xfrm>
            <a:off x="383117" y="1651001"/>
            <a:ext cx="10515600" cy="50057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6"/>
          <p:cNvSpPr>
            <a:spLocks noGrp="1"/>
          </p:cNvSpPr>
          <p:nvPr>
            <p:ph type="body" sz="quarter" idx="13"/>
          </p:nvPr>
        </p:nvSpPr>
        <p:spPr>
          <a:xfrm>
            <a:off x="383118" y="2151571"/>
            <a:ext cx="11425767" cy="3705226"/>
          </a:xfrm>
        </p:spPr>
        <p:txBody>
          <a:bodyPr/>
          <a:lstStyle>
            <a:lvl1pPr>
              <a:lnSpc>
                <a:spcPts val="3120"/>
              </a:lnSpc>
              <a:defRPr b="0" i="0">
                <a:latin typeface="Calibri" charset="0"/>
                <a:ea typeface="Calibri" charset="0"/>
                <a:cs typeface="Calibri" charset="0"/>
              </a:defRPr>
            </a:lvl1pPr>
            <a:lvl2pPr>
              <a:lnSpc>
                <a:spcPts val="3120"/>
              </a:lnSpc>
              <a:spcBef>
                <a:spcPts val="0"/>
              </a:spcBef>
              <a:defRPr b="0" i="0">
                <a:latin typeface="Calibri" charset="0"/>
                <a:ea typeface="Calibri" charset="0"/>
                <a:cs typeface="Calibri" charset="0"/>
              </a:defRPr>
            </a:lvl2pPr>
            <a:lvl3pPr>
              <a:lnSpc>
                <a:spcPts val="3120"/>
              </a:lnSpc>
              <a:spcBef>
                <a:spcPts val="0"/>
              </a:spcBef>
              <a:defRPr b="0" i="0">
                <a:latin typeface="Calibri" charset="0"/>
                <a:ea typeface="Calibri" charset="0"/>
                <a:cs typeface="Calibri" charset="0"/>
              </a:defRPr>
            </a:lvl3pPr>
            <a:lvl4pPr>
              <a:lnSpc>
                <a:spcPts val="3120"/>
              </a:lnSpc>
              <a:spcBef>
                <a:spcPts val="0"/>
              </a:spcBef>
              <a:defRPr b="0" i="0">
                <a:latin typeface="Calibri" charset="0"/>
                <a:ea typeface="Calibri" charset="0"/>
                <a:cs typeface="Calibri" charset="0"/>
              </a:defRPr>
            </a:lvl4pPr>
            <a:lvl5pPr>
              <a:lnSpc>
                <a:spcPts val="3120"/>
              </a:lnSpc>
              <a:spcBef>
                <a:spcPts val="0"/>
              </a:spcBef>
              <a:defRPr b="0" i="0">
                <a:latin typeface="Calibri" charset="0"/>
                <a:ea typeface="Calibri" charset="0"/>
                <a:cs typeface="Calibri"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4"/>
          </p:nvPr>
        </p:nvSpPr>
        <p:spPr/>
        <p:txBody>
          <a:bodyPr/>
          <a:lstStyle>
            <a:lvl1pPr>
              <a:defRPr/>
            </a:lvl1pPr>
          </a:lstStyle>
          <a:p>
            <a:fld id="{15D934F7-279B-49AF-9E6F-1897BC5DB556}" type="datetimeFigureOut">
              <a:rPr lang="en-US" altLang="en-US"/>
              <a:pPr/>
              <a:t>1/30/2020</a:t>
            </a:fld>
            <a:endParaRPr lang="en-US" altLang="en-US"/>
          </a:p>
        </p:txBody>
      </p:sp>
      <p:sp>
        <p:nvSpPr>
          <p:cNvPr id="5" name="Footer Placeholder 4"/>
          <p:cNvSpPr>
            <a:spLocks noGrp="1"/>
          </p:cNvSpPr>
          <p:nvPr>
            <p:ph type="ftr" sz="quarter" idx="15"/>
          </p:nvPr>
        </p:nvSpPr>
        <p:spPr/>
        <p:txBody>
          <a:bodyPr/>
          <a:lstStyle>
            <a:lvl1pPr>
              <a:defRPr/>
            </a:lvl1pPr>
          </a:lstStyle>
          <a:p>
            <a:pPr>
              <a:defRPr/>
            </a:pPr>
            <a:endParaRPr lang="en-US" altLang="en-US"/>
          </a:p>
        </p:txBody>
      </p:sp>
      <p:sp>
        <p:nvSpPr>
          <p:cNvPr id="6" name="Slide Number Placeholder 5"/>
          <p:cNvSpPr>
            <a:spLocks noGrp="1"/>
          </p:cNvSpPr>
          <p:nvPr>
            <p:ph type="sldNum" sz="quarter" idx="16"/>
          </p:nvPr>
        </p:nvSpPr>
        <p:spPr/>
        <p:txBody>
          <a:bodyPr/>
          <a:lstStyle>
            <a:lvl1pPr>
              <a:defRPr/>
            </a:lvl1pPr>
          </a:lstStyle>
          <a:p>
            <a:fld id="{B6AD2AF8-08F5-4164-A3FD-23222BF76FBE}" type="slidenum">
              <a:rPr lang="en-US" altLang="en-US"/>
              <a:pPr/>
              <a:t>‹#›</a:t>
            </a:fld>
            <a:endParaRPr lang="en-US" altLang="en-US"/>
          </a:p>
        </p:txBody>
      </p:sp>
    </p:spTree>
    <p:extLst>
      <p:ext uri="{BB962C8B-B14F-4D97-AF65-F5344CB8AC3E}">
        <p14:creationId xmlns:p14="http://schemas.microsoft.com/office/powerpoint/2010/main" val="167471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B029D13-2A04-445F-9538-8682EB723668}" type="datetimeFigureOut">
              <a:rPr lang="en-GB" smtClean="0"/>
              <a:t>30/01/2020</a:t>
            </a:fld>
            <a:endParaRPr lang="en-GB"/>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endParaRPr lang="en-GB"/>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0EF37840-7E66-4E34-A20F-5B5FA2834152}" type="slidenum">
              <a:rPr lang="en-GB" smtClean="0"/>
              <a:t>‹#›</a:t>
            </a:fld>
            <a:endParaRPr lang="en-GB"/>
          </a:p>
        </p:txBody>
      </p:sp>
      <p:pic>
        <p:nvPicPr>
          <p:cNvPr id="1031"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919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ts val="312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7"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771430F3-654E-4E18-8FD9-0BE0E8914064}" type="datetimeFigureOut">
              <a:rPr lang="en-US" altLang="en-US"/>
              <a:pPr/>
              <a:t>1/30/2020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3AEF502D-F907-4BDF-9352-103351C28720}" type="slidenum">
              <a:rPr lang="en-US" altLang="en-US"/>
              <a:pPr/>
              <a:t>‹#›</a:t>
            </a:fld>
            <a:endParaRPr lang="en-US" altLang="en-US"/>
          </a:p>
        </p:txBody>
      </p:sp>
      <p:pic>
        <p:nvPicPr>
          <p:cNvPr id="6151"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3532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tx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tx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tx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tx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tx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9219"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9E8DBF31-C9CA-4948-AEF4-D17432F80C5D}" type="datetimeFigureOut">
              <a:rPr lang="en-US" altLang="en-US"/>
              <a:pPr/>
              <a:t>1/30/2020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2D415DAD-F400-4D77-8E10-EFC49F21FC1E}" type="slidenum">
              <a:rPr lang="en-US" altLang="en-US"/>
              <a:pPr/>
              <a:t>‹#›</a:t>
            </a:fld>
            <a:endParaRPr lang="en-US" altLang="en-US"/>
          </a:p>
        </p:txBody>
      </p:sp>
      <p:pic>
        <p:nvPicPr>
          <p:cNvPr id="9223"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796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383117" y="824866"/>
            <a:ext cx="10515600" cy="132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Text Placeholder 2"/>
          <p:cNvSpPr>
            <a:spLocks noGrp="1"/>
          </p:cNvSpPr>
          <p:nvPr>
            <p:ph type="body" idx="1"/>
          </p:nvPr>
        </p:nvSpPr>
        <p:spPr bwMode="auto">
          <a:xfrm>
            <a:off x="383117" y="1824990"/>
            <a:ext cx="10515600" cy="435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986"/>
            <a:ext cx="2743200" cy="363854"/>
          </a:xfrm>
          <a:prstGeom prst="rect">
            <a:avLst/>
          </a:prstGeom>
        </p:spPr>
        <p:txBody>
          <a:bodyPr vert="horz" wrap="square" lIns="91440" tIns="45720" rIns="91440" bIns="45720" numCol="1" anchor="ctr" anchorCtr="0" compatLnSpc="1">
            <a:prstTxWarp prst="textNoShape">
              <a:avLst/>
            </a:prstTxWarp>
          </a:bodyPr>
          <a:lstStyle>
            <a:lvl1pPr>
              <a:defRPr sz="1440">
                <a:solidFill>
                  <a:srgbClr val="898989"/>
                </a:solidFill>
              </a:defRPr>
            </a:lvl1pPr>
          </a:lstStyle>
          <a:p>
            <a:fld id="{D07CDFC6-27FE-4BEA-8665-AE1DE6774725}" type="datetimeFigureOut">
              <a:rPr lang="en-US" altLang="en-US"/>
              <a:pPr/>
              <a:t>1/30/2020</a:t>
            </a:fld>
            <a:endParaRPr lang="en-US" altLang="en-US"/>
          </a:p>
        </p:txBody>
      </p:sp>
      <p:sp>
        <p:nvSpPr>
          <p:cNvPr id="5" name="Footer Placeholder 4"/>
          <p:cNvSpPr>
            <a:spLocks noGrp="1"/>
          </p:cNvSpPr>
          <p:nvPr>
            <p:ph type="ftr" sz="quarter" idx="3"/>
          </p:nvPr>
        </p:nvSpPr>
        <p:spPr>
          <a:xfrm>
            <a:off x="4038600" y="6356986"/>
            <a:ext cx="4114800" cy="363854"/>
          </a:xfrm>
          <a:prstGeom prst="rect">
            <a:avLst/>
          </a:prstGeom>
        </p:spPr>
        <p:txBody>
          <a:bodyPr vert="horz" wrap="square" lIns="91440" tIns="45720" rIns="91440" bIns="45720" numCol="1" anchor="ctr" anchorCtr="0" compatLnSpc="1">
            <a:prstTxWarp prst="textNoShape">
              <a:avLst/>
            </a:prstTxWarp>
          </a:bodyPr>
          <a:lstStyle>
            <a:lvl1pPr algn="ctr">
              <a:defRPr sz="1440">
                <a:solidFill>
                  <a:srgbClr val="898989"/>
                </a:solidFill>
                <a:latin typeface="Arial" charset="0"/>
                <a:ea typeface="ＭＳ Ｐゴシック" pitchFamily="34" charset="-128"/>
                <a:cs typeface="+mn-cs"/>
              </a:defRPr>
            </a:lvl1pPr>
          </a:lstStyle>
          <a:p>
            <a:pPr>
              <a:defRPr/>
            </a:pPr>
            <a:endParaRPr lang="en-US" altLang="en-US"/>
          </a:p>
        </p:txBody>
      </p:sp>
      <p:sp>
        <p:nvSpPr>
          <p:cNvPr id="6" name="Slide Number Placeholder 5"/>
          <p:cNvSpPr>
            <a:spLocks noGrp="1"/>
          </p:cNvSpPr>
          <p:nvPr>
            <p:ph type="sldNum" sz="quarter" idx="4"/>
          </p:nvPr>
        </p:nvSpPr>
        <p:spPr>
          <a:xfrm>
            <a:off x="8610600" y="6356986"/>
            <a:ext cx="2743200" cy="363854"/>
          </a:xfrm>
          <a:prstGeom prst="rect">
            <a:avLst/>
          </a:prstGeom>
        </p:spPr>
        <p:txBody>
          <a:bodyPr vert="horz" wrap="square" lIns="91440" tIns="45720" rIns="91440" bIns="45720" numCol="1" anchor="ctr" anchorCtr="0" compatLnSpc="1">
            <a:prstTxWarp prst="textNoShape">
              <a:avLst/>
            </a:prstTxWarp>
          </a:bodyPr>
          <a:lstStyle>
            <a:lvl1pPr algn="r">
              <a:defRPr sz="1440">
                <a:solidFill>
                  <a:srgbClr val="898989"/>
                </a:solidFill>
              </a:defRPr>
            </a:lvl1pPr>
          </a:lstStyle>
          <a:p>
            <a:fld id="{B6240958-88E4-4948-A57C-C5FFB67AD06B}" type="slidenum">
              <a:rPr lang="en-US" altLang="en-US"/>
              <a:pPr/>
              <a:t>‹#›</a:t>
            </a:fld>
            <a:endParaRPr lang="en-US" altLang="en-US"/>
          </a:p>
        </p:txBody>
      </p:sp>
      <p:pic>
        <p:nvPicPr>
          <p:cNvPr id="12295" name="Picture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6552" y="257176"/>
            <a:ext cx="2925233" cy="49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761134" y="211456"/>
            <a:ext cx="1109133" cy="113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2845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2880" b="1" kern="1200">
          <a:solidFill>
            <a:schemeClr val="bg1"/>
          </a:solidFill>
          <a:latin typeface="Calibri" charset="0"/>
          <a:ea typeface="MS PGothic" panose="020B0600070205080204" pitchFamily="34" charset="-128"/>
          <a:cs typeface="Calibri" charset="0"/>
        </a:defRPr>
      </a:lvl1pPr>
      <a:lvl2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2pPr>
      <a:lvl3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3pPr>
      <a:lvl4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4pPr>
      <a:lvl5pPr algn="l" rtl="0" eaLnBrk="1" fontAlgn="base" hangingPunct="1">
        <a:lnSpc>
          <a:spcPct val="90000"/>
        </a:lnSpc>
        <a:spcBef>
          <a:spcPct val="0"/>
        </a:spcBef>
        <a:spcAft>
          <a:spcPct val="0"/>
        </a:spcAft>
        <a:defRPr sz="2880" b="1">
          <a:solidFill>
            <a:schemeClr val="bg1"/>
          </a:solidFill>
          <a:latin typeface="Calibri" pitchFamily="34" charset="0"/>
          <a:ea typeface="MS PGothic" panose="020B0600070205080204" pitchFamily="34" charset="-128"/>
          <a:cs typeface="Calibri" pitchFamily="34" charset="0"/>
        </a:defRPr>
      </a:lvl5pPr>
      <a:lvl6pPr marL="54864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6pPr>
      <a:lvl7pPr marL="109728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7pPr>
      <a:lvl8pPr marL="164592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8pPr>
      <a:lvl9pPr marL="2194560" algn="l" rtl="0" eaLnBrk="1" fontAlgn="base" hangingPunct="1">
        <a:lnSpc>
          <a:spcPct val="90000"/>
        </a:lnSpc>
        <a:spcBef>
          <a:spcPct val="0"/>
        </a:spcBef>
        <a:spcAft>
          <a:spcPct val="0"/>
        </a:spcAft>
        <a:defRPr sz="2880" b="1">
          <a:solidFill>
            <a:schemeClr val="bg1"/>
          </a:solidFill>
          <a:latin typeface="Calibri" pitchFamily="34" charset="0"/>
          <a:ea typeface="Calibri" pitchFamily="34" charset="0"/>
          <a:cs typeface="Calibri" pitchFamily="34" charset="0"/>
        </a:defRPr>
      </a:lvl9pPr>
    </p:titleStyle>
    <p:bodyStyle>
      <a:lvl1pPr marL="274320" indent="-274320" algn="l" rtl="0" eaLnBrk="1" fontAlgn="base" hangingPunct="1">
        <a:lnSpc>
          <a:spcPct val="90000"/>
        </a:lnSpc>
        <a:spcBef>
          <a:spcPts val="1200"/>
        </a:spcBef>
        <a:spcAft>
          <a:spcPct val="0"/>
        </a:spcAft>
        <a:buFont typeface="Arial" panose="020B0604020202020204" pitchFamily="34" charset="0"/>
        <a:buChar char="•"/>
        <a:defRPr sz="2880" kern="1200">
          <a:solidFill>
            <a:schemeClr val="bg1"/>
          </a:solidFill>
          <a:latin typeface="Calibri" charset="0"/>
          <a:ea typeface="MS PGothic" panose="020B0600070205080204" pitchFamily="34" charset="-128"/>
          <a:cs typeface="Calibri" charset="0"/>
        </a:defRPr>
      </a:lvl1pPr>
      <a:lvl2pPr marL="82296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2pPr>
      <a:lvl3pPr marL="137160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3pPr>
      <a:lvl4pPr marL="192024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4pPr>
      <a:lvl5pPr marL="2468880" indent="-274320" algn="l" rtl="0" eaLnBrk="1" fontAlgn="base" hangingPunct="1">
        <a:lnSpc>
          <a:spcPts val="3120"/>
        </a:lnSpc>
        <a:spcBef>
          <a:spcPct val="0"/>
        </a:spcBef>
        <a:spcAft>
          <a:spcPct val="0"/>
        </a:spcAft>
        <a:buFont typeface="Arial" panose="020B0604020202020204" pitchFamily="34" charset="0"/>
        <a:buChar char="•"/>
        <a:defRPr sz="2880" kern="1200">
          <a:solidFill>
            <a:schemeClr val="bg1"/>
          </a:solidFill>
          <a:latin typeface="Calibri" charset="0"/>
          <a:ea typeface="Calibri" charset="0"/>
          <a:cs typeface="Calibri" charset="0"/>
        </a:defRPr>
      </a:lvl5pPr>
      <a:lvl6pPr marL="301752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editor.swagger.io/"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333/api/v0.0.3"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Mobile Applications Development</a:t>
            </a:r>
            <a:endParaRPr lang="en-GB" dirty="0"/>
          </a:p>
        </p:txBody>
      </p:sp>
      <p:sp>
        <p:nvSpPr>
          <p:cNvPr id="4" name="Subtitle 3"/>
          <p:cNvSpPr>
            <a:spLocks noGrp="1"/>
          </p:cNvSpPr>
          <p:nvPr>
            <p:ph type="subTitle" idx="1"/>
          </p:nvPr>
        </p:nvSpPr>
        <p:spPr/>
        <p:txBody>
          <a:bodyPr/>
          <a:lstStyle/>
          <a:p>
            <a:r>
              <a:rPr lang="en-GB" dirty="0" smtClean="0"/>
              <a:t>Assignment release</a:t>
            </a:r>
            <a:endParaRPr lang="en-GB" dirty="0"/>
          </a:p>
        </p:txBody>
      </p:sp>
    </p:spTree>
    <p:extLst>
      <p:ext uri="{BB962C8B-B14F-4D97-AF65-F5344CB8AC3E}">
        <p14:creationId xmlns:p14="http://schemas.microsoft.com/office/powerpoint/2010/main" val="346597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a:t>
            </a:r>
            <a:endParaRPr lang="en-GB" dirty="0"/>
          </a:p>
        </p:txBody>
      </p:sp>
      <p:sp>
        <p:nvSpPr>
          <p:cNvPr id="3" name="Text Placeholder 2"/>
          <p:cNvSpPr>
            <a:spLocks noGrp="1"/>
          </p:cNvSpPr>
          <p:nvPr>
            <p:ph type="body" sz="quarter" idx="13"/>
          </p:nvPr>
        </p:nvSpPr>
        <p:spPr/>
        <p:txBody>
          <a:bodyPr/>
          <a:lstStyle/>
          <a:p>
            <a:r>
              <a:rPr lang="en-GB" dirty="0" smtClean="0"/>
              <a:t>You have been provided with a RESTful API and an API specification</a:t>
            </a:r>
          </a:p>
          <a:p>
            <a:r>
              <a:rPr lang="en-GB" dirty="0" smtClean="0"/>
              <a:t>You are required to design and implement a React Native application to interface with this API</a:t>
            </a:r>
            <a:endParaRPr lang="en-GB" dirty="0"/>
          </a:p>
          <a:p>
            <a:r>
              <a:rPr lang="en-GB" dirty="0" smtClean="0"/>
              <a:t>There are some other workflow/process skills that you will be assessed on</a:t>
            </a:r>
          </a:p>
          <a:p>
            <a:r>
              <a:rPr lang="en-GB" dirty="0" smtClean="0"/>
              <a:t>Essentially, the assignment is mimicking a real world project</a:t>
            </a:r>
          </a:p>
          <a:p>
            <a:endParaRPr lang="en-GB" dirty="0"/>
          </a:p>
          <a:p>
            <a:r>
              <a:rPr lang="en-GB" b="1" dirty="0" smtClean="0"/>
              <a:t>All of the details can be found in the assignment specification</a:t>
            </a:r>
          </a:p>
        </p:txBody>
      </p:sp>
    </p:spTree>
    <p:extLst>
      <p:ext uri="{BB962C8B-B14F-4D97-AF65-F5344CB8AC3E}">
        <p14:creationId xmlns:p14="http://schemas.microsoft.com/office/powerpoint/2010/main" val="42022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API Specification</a:t>
            </a:r>
            <a:endParaRPr lang="en-GB" dirty="0"/>
          </a:p>
        </p:txBody>
      </p:sp>
      <p:sp>
        <p:nvSpPr>
          <p:cNvPr id="3" name="Text Placeholder 2"/>
          <p:cNvSpPr>
            <a:spLocks noGrp="1"/>
          </p:cNvSpPr>
          <p:nvPr>
            <p:ph type="body" sz="quarter" idx="13"/>
          </p:nvPr>
        </p:nvSpPr>
        <p:spPr/>
        <p:txBody>
          <a:bodyPr/>
          <a:lstStyle/>
          <a:p>
            <a:r>
              <a:rPr lang="en-GB" dirty="0" smtClean="0"/>
              <a:t>On </a:t>
            </a:r>
            <a:r>
              <a:rPr lang="en-GB" dirty="0" err="1" smtClean="0"/>
              <a:t>moodle</a:t>
            </a:r>
            <a:r>
              <a:rPr lang="en-GB" dirty="0" smtClean="0"/>
              <a:t>, you will find a </a:t>
            </a:r>
            <a:r>
              <a:rPr lang="en-GB" dirty="0" err="1" smtClean="0"/>
              <a:t>yaml</a:t>
            </a:r>
            <a:r>
              <a:rPr lang="en-GB" dirty="0" smtClean="0"/>
              <a:t> file containing the most up-to-date API specification (v0.0.3)</a:t>
            </a:r>
          </a:p>
          <a:p>
            <a:r>
              <a:rPr lang="en-GB" dirty="0" smtClean="0"/>
              <a:t>Open this file and paste its contents into Swagger (</a:t>
            </a:r>
            <a:r>
              <a:rPr lang="en-GB" dirty="0">
                <a:hlinkClick r:id="rId2"/>
              </a:rPr>
              <a:t>https://editor.swagger.io</a:t>
            </a:r>
            <a:r>
              <a:rPr lang="en-GB" dirty="0" smtClean="0">
                <a:hlinkClick r:id="rId2"/>
              </a:rPr>
              <a:t>/</a:t>
            </a:r>
            <a:r>
              <a:rPr lang="en-GB" dirty="0" smtClean="0"/>
              <a:t>)</a:t>
            </a:r>
          </a:p>
          <a:p>
            <a:r>
              <a:rPr lang="en-GB" dirty="0" smtClean="0"/>
              <a:t>Your application will be interacting with an existing API implementation. Therefore, you will need to make sure that you code your application to the </a:t>
            </a:r>
            <a:r>
              <a:rPr lang="en-GB" b="1" u="sng" dirty="0" smtClean="0">
                <a:solidFill>
                  <a:srgbClr val="FF0000"/>
                </a:solidFill>
              </a:rPr>
              <a:t>exact</a:t>
            </a:r>
            <a:r>
              <a:rPr lang="en-GB" dirty="0" smtClean="0"/>
              <a:t> specification (correct end points, data format, headers etc.)</a:t>
            </a:r>
          </a:p>
          <a:p>
            <a:r>
              <a:rPr lang="en-GB" b="1" dirty="0" smtClean="0"/>
              <a:t>NOTE:</a:t>
            </a:r>
            <a:r>
              <a:rPr lang="en-GB" dirty="0" smtClean="0"/>
              <a:t> Deprecated end points are actually not implemented in the current server code</a:t>
            </a:r>
            <a:endParaRPr lang="en-GB" b="1" dirty="0"/>
          </a:p>
        </p:txBody>
      </p:sp>
    </p:spTree>
    <p:extLst>
      <p:ext uri="{BB962C8B-B14F-4D97-AF65-F5344CB8AC3E}">
        <p14:creationId xmlns:p14="http://schemas.microsoft.com/office/powerpoint/2010/main" val="260534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server code</a:t>
            </a:r>
            <a:endParaRPr lang="en-GB" dirty="0"/>
          </a:p>
        </p:txBody>
      </p:sp>
      <p:sp>
        <p:nvSpPr>
          <p:cNvPr id="3" name="Text Placeholder 2"/>
          <p:cNvSpPr>
            <a:spLocks noGrp="1"/>
          </p:cNvSpPr>
          <p:nvPr>
            <p:ph type="body" sz="quarter" idx="13"/>
          </p:nvPr>
        </p:nvSpPr>
        <p:spPr/>
        <p:txBody>
          <a:bodyPr/>
          <a:lstStyle/>
          <a:p>
            <a:r>
              <a:rPr lang="en-GB" dirty="0" smtClean="0"/>
              <a:t>On </a:t>
            </a:r>
            <a:r>
              <a:rPr lang="en-GB" dirty="0" err="1" smtClean="0"/>
              <a:t>moodle</a:t>
            </a:r>
            <a:r>
              <a:rPr lang="en-GB" dirty="0" smtClean="0"/>
              <a:t>, there is a ZIP file containing the server code</a:t>
            </a:r>
          </a:p>
          <a:p>
            <a:r>
              <a:rPr lang="en-GB" dirty="0" smtClean="0"/>
              <a:t>1. Download and unzip the server code</a:t>
            </a:r>
          </a:p>
          <a:p>
            <a:r>
              <a:rPr lang="en-GB" dirty="0" smtClean="0"/>
              <a:t>2. Update the db.js file with the details of your </a:t>
            </a:r>
            <a:r>
              <a:rPr lang="en-GB" dirty="0" err="1" smtClean="0"/>
              <a:t>Mudfoot</a:t>
            </a:r>
            <a:r>
              <a:rPr lang="en-GB" dirty="0" smtClean="0"/>
              <a:t> account (you may use your own local development databases but make sure you switch to </a:t>
            </a:r>
            <a:r>
              <a:rPr lang="en-GB" dirty="0" err="1" smtClean="0"/>
              <a:t>Mudfoot</a:t>
            </a:r>
            <a:r>
              <a:rPr lang="en-GB" dirty="0" smtClean="0"/>
              <a:t> before submission)</a:t>
            </a:r>
          </a:p>
          <a:p>
            <a:r>
              <a:rPr lang="en-GB" dirty="0" smtClean="0"/>
              <a:t>3. In the terminal, run “</a:t>
            </a:r>
            <a:r>
              <a:rPr lang="en-GB" dirty="0" err="1" smtClean="0"/>
              <a:t>npm</a:t>
            </a:r>
            <a:r>
              <a:rPr lang="en-GB" dirty="0" smtClean="0"/>
              <a:t> install”</a:t>
            </a:r>
          </a:p>
          <a:p>
            <a:r>
              <a:rPr lang="en-GB" dirty="0" smtClean="0"/>
              <a:t>4. Test the server is set up correctly in the browser (</a:t>
            </a:r>
            <a:r>
              <a:rPr lang="en-GB" dirty="0" smtClean="0">
                <a:hlinkClick r:id="rId2"/>
              </a:rPr>
              <a:t>http://localhost:3333/api/v0.0.3</a:t>
            </a:r>
            <a:r>
              <a:rPr lang="en-GB" dirty="0" smtClean="0"/>
              <a:t>)</a:t>
            </a:r>
          </a:p>
          <a:p>
            <a:r>
              <a:rPr lang="en-GB" dirty="0" smtClean="0"/>
              <a:t>5. In the terminal, run “</a:t>
            </a:r>
            <a:r>
              <a:rPr lang="en-GB" dirty="0" err="1" smtClean="0"/>
              <a:t>npm</a:t>
            </a:r>
            <a:r>
              <a:rPr lang="en-GB" dirty="0" smtClean="0"/>
              <a:t> test”</a:t>
            </a:r>
            <a:endParaRPr lang="en-GB" dirty="0"/>
          </a:p>
        </p:txBody>
      </p:sp>
    </p:spTree>
    <p:extLst>
      <p:ext uri="{BB962C8B-B14F-4D97-AF65-F5344CB8AC3E}">
        <p14:creationId xmlns:p14="http://schemas.microsoft.com/office/powerpoint/2010/main" val="30346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the API with Postman</a:t>
            </a:r>
            <a:endParaRPr lang="en-GB" dirty="0"/>
          </a:p>
        </p:txBody>
      </p:sp>
      <p:sp>
        <p:nvSpPr>
          <p:cNvPr id="3" name="Text Placeholder 2"/>
          <p:cNvSpPr>
            <a:spLocks noGrp="1"/>
          </p:cNvSpPr>
          <p:nvPr>
            <p:ph type="body" sz="quarter" idx="13"/>
          </p:nvPr>
        </p:nvSpPr>
        <p:spPr/>
        <p:txBody>
          <a:bodyPr/>
          <a:lstStyle/>
          <a:p>
            <a:r>
              <a:rPr lang="en-GB" dirty="0" smtClean="0"/>
              <a:t>A tool for interacting with/testing RESTful APIs</a:t>
            </a:r>
          </a:p>
          <a:p>
            <a:endParaRPr lang="en-GB" dirty="0" smtClean="0"/>
          </a:p>
          <a:p>
            <a:r>
              <a:rPr lang="en-GB" dirty="0" smtClean="0"/>
              <a:t>Demo</a:t>
            </a:r>
          </a:p>
          <a:p>
            <a:pPr lvl="1"/>
            <a:r>
              <a:rPr lang="en-GB" dirty="0" smtClean="0"/>
              <a:t>Setting up the server</a:t>
            </a:r>
          </a:p>
          <a:p>
            <a:pPr lvl="1"/>
            <a:r>
              <a:rPr lang="en-GB" dirty="0" smtClean="0"/>
              <a:t>Postman</a:t>
            </a:r>
          </a:p>
          <a:p>
            <a:pPr lvl="1"/>
            <a:r>
              <a:rPr lang="en-GB" dirty="0" smtClean="0"/>
              <a:t>The login/logout functionality in Swagger</a:t>
            </a:r>
          </a:p>
          <a:p>
            <a:pPr lvl="1"/>
            <a:r>
              <a:rPr lang="en-GB" dirty="0" smtClean="0"/>
              <a:t>The login/logout functionality in Postman</a:t>
            </a:r>
          </a:p>
          <a:p>
            <a:pPr lvl="1"/>
            <a:r>
              <a:rPr lang="en-GB" dirty="0" smtClean="0"/>
              <a:t>Making requests when logged in</a:t>
            </a:r>
            <a:endParaRPr lang="en-GB" dirty="0"/>
          </a:p>
        </p:txBody>
      </p:sp>
    </p:spTree>
    <p:extLst>
      <p:ext uri="{BB962C8B-B14F-4D97-AF65-F5344CB8AC3E}">
        <p14:creationId xmlns:p14="http://schemas.microsoft.com/office/powerpoint/2010/main" val="334620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order</a:t>
            </a:r>
            <a:endParaRPr lang="en-GB" dirty="0"/>
          </a:p>
        </p:txBody>
      </p:sp>
      <p:sp>
        <p:nvSpPr>
          <p:cNvPr id="3" name="Text Placeholder 2"/>
          <p:cNvSpPr>
            <a:spLocks noGrp="1"/>
          </p:cNvSpPr>
          <p:nvPr>
            <p:ph type="body" sz="quarter" idx="13"/>
          </p:nvPr>
        </p:nvSpPr>
        <p:spPr/>
        <p:txBody>
          <a:bodyPr/>
          <a:lstStyle/>
          <a:p>
            <a:pPr marL="514350" lvl="0" indent="-514350">
              <a:buFont typeface="+mj-lt"/>
              <a:buAutoNum type="arabicPeriod"/>
            </a:pPr>
            <a:r>
              <a:rPr lang="en-GB" sz="2400" dirty="0"/>
              <a:t>Design your applications layout and structure (sketch wireframes to help you with this)</a:t>
            </a:r>
          </a:p>
          <a:p>
            <a:pPr marL="514350" lvl="0" indent="-514350">
              <a:buFont typeface="+mj-lt"/>
              <a:buAutoNum type="arabicPeriod"/>
            </a:pPr>
            <a:r>
              <a:rPr lang="en-GB" sz="2400" dirty="0"/>
              <a:t>Create a new application using the reference guide for help</a:t>
            </a:r>
          </a:p>
          <a:p>
            <a:pPr marL="514350" lvl="0" indent="-514350">
              <a:buFont typeface="+mj-lt"/>
              <a:buAutoNum type="arabicPeriod"/>
            </a:pPr>
            <a:r>
              <a:rPr lang="en-GB" sz="2400" dirty="0"/>
              <a:t>Implement your applications navigation structure using your wireframes</a:t>
            </a:r>
          </a:p>
          <a:p>
            <a:pPr marL="514350" lvl="0" indent="-514350">
              <a:buFont typeface="+mj-lt"/>
              <a:buAutoNum type="arabicPeriod"/>
            </a:pPr>
            <a:r>
              <a:rPr lang="en-GB" sz="2400" dirty="0"/>
              <a:t>Implement the GET /chits end point to ensure that you can successfully query the API and present the results within your application</a:t>
            </a:r>
          </a:p>
          <a:p>
            <a:pPr marL="514350" lvl="0" indent="-514350">
              <a:buFont typeface="+mj-lt"/>
              <a:buAutoNum type="arabicPeriod"/>
            </a:pPr>
            <a:r>
              <a:rPr lang="en-GB" sz="2400" dirty="0"/>
              <a:t>Implement the POST /user end point so that new users can sign up for accounts</a:t>
            </a:r>
          </a:p>
          <a:p>
            <a:pPr marL="514350" lvl="0" indent="-514350">
              <a:buFont typeface="+mj-lt"/>
              <a:buAutoNum type="arabicPeriod"/>
            </a:pPr>
            <a:r>
              <a:rPr lang="en-GB" sz="2400" dirty="0"/>
              <a:t>Implement the login and logout end points</a:t>
            </a:r>
          </a:p>
          <a:p>
            <a:pPr marL="514350" lvl="0" indent="-514350">
              <a:buFont typeface="+mj-lt"/>
              <a:buAutoNum type="arabicPeriod"/>
            </a:pPr>
            <a:r>
              <a:rPr lang="en-GB" sz="2400" dirty="0"/>
              <a:t>Implement the remaining ‘User Management’ end points except for anything that requires working with </a:t>
            </a:r>
            <a:r>
              <a:rPr lang="en-GB" sz="2400" dirty="0" smtClean="0"/>
              <a:t>images</a:t>
            </a:r>
            <a:endParaRPr lang="en-GB" sz="2400" dirty="0"/>
          </a:p>
        </p:txBody>
      </p:sp>
    </p:spTree>
    <p:extLst>
      <p:ext uri="{BB962C8B-B14F-4D97-AF65-F5344CB8AC3E}">
        <p14:creationId xmlns:p14="http://schemas.microsoft.com/office/powerpoint/2010/main" val="74908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order</a:t>
            </a:r>
            <a:endParaRPr lang="en-GB" dirty="0"/>
          </a:p>
        </p:txBody>
      </p:sp>
      <p:sp>
        <p:nvSpPr>
          <p:cNvPr id="3" name="Text Placeholder 2"/>
          <p:cNvSpPr>
            <a:spLocks noGrp="1"/>
          </p:cNvSpPr>
          <p:nvPr>
            <p:ph type="body" sz="quarter" idx="13"/>
          </p:nvPr>
        </p:nvSpPr>
        <p:spPr/>
        <p:txBody>
          <a:bodyPr/>
          <a:lstStyle/>
          <a:p>
            <a:pPr marL="457200" lvl="0" indent="-457200">
              <a:buFont typeface="+mj-lt"/>
              <a:buAutoNum type="arabicPeriod" startAt="8"/>
            </a:pPr>
            <a:r>
              <a:rPr lang="en-GB" sz="2400" dirty="0" smtClean="0"/>
              <a:t>Implement </a:t>
            </a:r>
            <a:r>
              <a:rPr lang="en-GB" sz="2400" dirty="0"/>
              <a:t>the remaining ‘Posting Chits’ end points except for anything that requires working with images (at this stage, do not implement the geolocation tagging when creating new Chits).</a:t>
            </a:r>
          </a:p>
          <a:p>
            <a:pPr marL="514350" lvl="0" indent="-514350">
              <a:buFont typeface="+mj-lt"/>
              <a:buAutoNum type="arabicPeriod" startAt="8"/>
            </a:pPr>
            <a:r>
              <a:rPr lang="en-GB" sz="2400" dirty="0"/>
              <a:t>Implement the ‘Follower management’ end points</a:t>
            </a:r>
          </a:p>
          <a:p>
            <a:pPr marL="514350" lvl="0" indent="-514350">
              <a:buFont typeface="+mj-lt"/>
              <a:buAutoNum type="arabicPeriod" startAt="8"/>
            </a:pPr>
            <a:r>
              <a:rPr lang="en-GB" sz="2400" dirty="0"/>
              <a:t>Implement all end points that require working with </a:t>
            </a:r>
            <a:r>
              <a:rPr lang="en-GB" sz="2400" dirty="0" smtClean="0"/>
              <a:t>images*</a:t>
            </a:r>
            <a:endParaRPr lang="en-GB" sz="2400" dirty="0"/>
          </a:p>
          <a:p>
            <a:pPr marL="514350" lvl="0" indent="-514350">
              <a:buFont typeface="+mj-lt"/>
              <a:buAutoNum type="arabicPeriod" startAt="8"/>
            </a:pPr>
            <a:r>
              <a:rPr lang="en-GB" sz="2400" dirty="0"/>
              <a:t>Edit the POST /chits end point to include the option for a user to tag their current location</a:t>
            </a:r>
            <a:r>
              <a:rPr lang="en-GB" sz="2400" dirty="0" smtClean="0"/>
              <a:t>.*</a:t>
            </a:r>
          </a:p>
          <a:p>
            <a:pPr marL="0" lvl="0" indent="0">
              <a:buNone/>
            </a:pPr>
            <a:r>
              <a:rPr lang="en-GB" sz="2400" dirty="0" smtClean="0"/>
              <a:t>(*Lectures after tutor week)</a:t>
            </a:r>
            <a:endParaRPr lang="en-GB" sz="2400" dirty="0"/>
          </a:p>
        </p:txBody>
      </p:sp>
    </p:spTree>
    <p:extLst>
      <p:ext uri="{BB962C8B-B14F-4D97-AF65-F5344CB8AC3E}">
        <p14:creationId xmlns:p14="http://schemas.microsoft.com/office/powerpoint/2010/main" val="2689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Extension tasks</a:t>
            </a:r>
            <a:endParaRPr lang="en-GB" dirty="0"/>
          </a:p>
        </p:txBody>
      </p:sp>
      <p:sp>
        <p:nvSpPr>
          <p:cNvPr id="3" name="Text Placeholder 2"/>
          <p:cNvSpPr>
            <a:spLocks noGrp="1"/>
          </p:cNvSpPr>
          <p:nvPr>
            <p:ph type="body" sz="quarter" idx="13"/>
          </p:nvPr>
        </p:nvSpPr>
        <p:spPr/>
        <p:txBody>
          <a:bodyPr/>
          <a:lstStyle/>
          <a:p>
            <a:r>
              <a:rPr lang="en-GB" b="1" dirty="0" smtClean="0"/>
              <a:t>Extension task 1: </a:t>
            </a:r>
            <a:r>
              <a:rPr lang="en-GB" dirty="0"/>
              <a:t>Alter your application so that users can save local drafts of Chits before sending them to the API. You will need to save these drafts to permanent storage within the mobile device and have functionality to view, edit and delete these drafts (much in the same way that mail clients work).</a:t>
            </a:r>
            <a:endParaRPr lang="en-GB" dirty="0" smtClean="0"/>
          </a:p>
          <a:p>
            <a:r>
              <a:rPr lang="en-GB" b="1" dirty="0" smtClean="0"/>
              <a:t>Extension task 2: </a:t>
            </a:r>
            <a:r>
              <a:rPr lang="en-GB" dirty="0" smtClean="0"/>
              <a:t>Alter </a:t>
            </a:r>
            <a:r>
              <a:rPr lang="en-GB" dirty="0"/>
              <a:t>your solution to Extension task 1 by allowing users to schedule when a draft Chit is posted. </a:t>
            </a:r>
            <a:endParaRPr lang="en-GB" b="1" dirty="0" smtClean="0"/>
          </a:p>
          <a:p>
            <a:endParaRPr lang="en-GB" b="1" dirty="0"/>
          </a:p>
          <a:p>
            <a:r>
              <a:rPr lang="en-GB" dirty="0" smtClean="0"/>
              <a:t>Extension tasks are each worth 5% of the assignment</a:t>
            </a:r>
          </a:p>
        </p:txBody>
      </p:sp>
    </p:spTree>
    <p:extLst>
      <p:ext uri="{BB962C8B-B14F-4D97-AF65-F5344CB8AC3E}">
        <p14:creationId xmlns:p14="http://schemas.microsoft.com/office/powerpoint/2010/main" val="1036343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Additional assessed elements</a:t>
            </a:r>
            <a:endParaRPr lang="en-GB" dirty="0"/>
          </a:p>
        </p:txBody>
      </p:sp>
      <p:sp>
        <p:nvSpPr>
          <p:cNvPr id="3" name="Text Placeholder 2"/>
          <p:cNvSpPr>
            <a:spLocks noGrp="1"/>
          </p:cNvSpPr>
          <p:nvPr>
            <p:ph type="body" sz="quarter" idx="13"/>
          </p:nvPr>
        </p:nvSpPr>
        <p:spPr/>
        <p:txBody>
          <a:bodyPr/>
          <a:lstStyle/>
          <a:p>
            <a:r>
              <a:rPr lang="en-GB" dirty="0" smtClean="0"/>
              <a:t>As well as developing the application, you will be assessed on the following:</a:t>
            </a:r>
          </a:p>
          <a:p>
            <a:pPr lvl="1"/>
            <a:r>
              <a:rPr lang="en-GB" dirty="0" err="1" smtClean="0"/>
              <a:t>Wireframing</a:t>
            </a:r>
            <a:r>
              <a:rPr lang="en-GB" dirty="0" smtClean="0"/>
              <a:t> application mock-ups before coding</a:t>
            </a:r>
          </a:p>
          <a:p>
            <a:pPr lvl="1"/>
            <a:r>
              <a:rPr lang="en-GB" dirty="0" smtClean="0"/>
              <a:t>A high-quality README file</a:t>
            </a:r>
          </a:p>
          <a:p>
            <a:pPr lvl="1"/>
            <a:r>
              <a:rPr lang="en-GB" dirty="0" smtClean="0"/>
              <a:t>Consistent use of version control software</a:t>
            </a:r>
          </a:p>
          <a:p>
            <a:pPr lvl="1"/>
            <a:r>
              <a:rPr lang="en-GB" dirty="0" smtClean="0"/>
              <a:t>High quality code consistent with an existing style guide</a:t>
            </a:r>
          </a:p>
          <a:p>
            <a:pPr lvl="1"/>
            <a:r>
              <a:rPr lang="en-GB" dirty="0" smtClean="0"/>
              <a:t>Testing</a:t>
            </a:r>
          </a:p>
          <a:p>
            <a:pPr lvl="1"/>
            <a:r>
              <a:rPr lang="en-GB" dirty="0" smtClean="0"/>
              <a:t>Project management</a:t>
            </a:r>
          </a:p>
          <a:p>
            <a:r>
              <a:rPr lang="en-GB" dirty="0" smtClean="0"/>
              <a:t>The assignment specification provides brief explanations of each element</a:t>
            </a:r>
          </a:p>
          <a:p>
            <a:r>
              <a:rPr lang="en-GB" dirty="0" smtClean="0"/>
              <a:t>You will be expected to evidence the above with screenshots and explanation</a:t>
            </a:r>
          </a:p>
        </p:txBody>
      </p:sp>
    </p:spTree>
    <p:extLst>
      <p:ext uri="{BB962C8B-B14F-4D97-AF65-F5344CB8AC3E}">
        <p14:creationId xmlns:p14="http://schemas.microsoft.com/office/powerpoint/2010/main" val="87468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Submission elements</a:t>
            </a:r>
            <a:endParaRPr lang="en-GB" dirty="0"/>
          </a:p>
        </p:txBody>
      </p:sp>
      <p:sp>
        <p:nvSpPr>
          <p:cNvPr id="3" name="Text Placeholder 2"/>
          <p:cNvSpPr>
            <a:spLocks noGrp="1"/>
          </p:cNvSpPr>
          <p:nvPr>
            <p:ph type="body" sz="quarter" idx="13"/>
          </p:nvPr>
        </p:nvSpPr>
        <p:spPr/>
        <p:txBody>
          <a:bodyPr/>
          <a:lstStyle/>
          <a:p>
            <a:r>
              <a:rPr lang="en-GB" dirty="0" smtClean="0"/>
              <a:t>You will submit a single zip file containing three elements:</a:t>
            </a:r>
          </a:p>
          <a:p>
            <a:pPr lvl="1"/>
            <a:r>
              <a:rPr lang="en-GB" dirty="0" smtClean="0"/>
              <a:t>1. Your source code and any additional files required to build your project (</a:t>
            </a:r>
            <a:r>
              <a:rPr lang="en-GB" b="1" dirty="0" smtClean="0"/>
              <a:t>delete your node modules</a:t>
            </a:r>
            <a:r>
              <a:rPr lang="en-GB" dirty="0" smtClean="0"/>
              <a:t>)</a:t>
            </a:r>
          </a:p>
          <a:p>
            <a:pPr lvl="1"/>
            <a:r>
              <a:rPr lang="en-GB" dirty="0" smtClean="0"/>
              <a:t>2. A recorded screencast that showcases all of your applications functionality (max 5 minutes)</a:t>
            </a:r>
          </a:p>
          <a:p>
            <a:pPr lvl="1"/>
            <a:r>
              <a:rPr lang="en-GB" dirty="0" smtClean="0"/>
              <a:t>3. An evidence document containing screenshots and explanations for each of the additional assessed elements (no strict word limit, but expect to be clear and concise with no waffle – I’d estimate no more than 6 pages of screenshots and text).</a:t>
            </a:r>
          </a:p>
        </p:txBody>
      </p:sp>
    </p:spTree>
    <p:extLst>
      <p:ext uri="{BB962C8B-B14F-4D97-AF65-F5344CB8AC3E}">
        <p14:creationId xmlns:p14="http://schemas.microsoft.com/office/powerpoint/2010/main" val="74025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19641421"/>
              </p:ext>
            </p:extLst>
          </p:nvPr>
        </p:nvGraphicFramePr>
        <p:xfrm>
          <a:off x="1973976" y="3203511"/>
          <a:ext cx="8641615" cy="1682496"/>
        </p:xfrm>
        <a:graphic>
          <a:graphicData uri="http://schemas.openxmlformats.org/drawingml/2006/table">
            <a:tbl>
              <a:tblPr firstRow="1" bandRow="1">
                <a:tableStyleId>{D7AC3CCA-C797-4891-BE02-D94E43425B78}</a:tableStyleId>
              </a:tblPr>
              <a:tblGrid>
                <a:gridCol w="2191119">
                  <a:extLst>
                    <a:ext uri="{9D8B030D-6E8A-4147-A177-3AD203B41FA5}">
                      <a16:colId xmlns:a16="http://schemas.microsoft.com/office/drawing/2014/main" val="2227964552"/>
                    </a:ext>
                  </a:extLst>
                </a:gridCol>
                <a:gridCol w="1500808">
                  <a:extLst>
                    <a:ext uri="{9D8B030D-6E8A-4147-A177-3AD203B41FA5}">
                      <a16:colId xmlns:a16="http://schemas.microsoft.com/office/drawing/2014/main" val="2815324538"/>
                    </a:ext>
                  </a:extLst>
                </a:gridCol>
                <a:gridCol w="4949688">
                  <a:extLst>
                    <a:ext uri="{9D8B030D-6E8A-4147-A177-3AD203B41FA5}">
                      <a16:colId xmlns:a16="http://schemas.microsoft.com/office/drawing/2014/main" val="1269167367"/>
                    </a:ext>
                  </a:extLst>
                </a:gridCol>
              </a:tblGrid>
              <a:tr h="370840">
                <a:tc>
                  <a:txBody>
                    <a:bodyPr/>
                    <a:lstStyle/>
                    <a:p>
                      <a:r>
                        <a:rPr lang="en-GB" dirty="0" smtClean="0"/>
                        <a:t>Area</a:t>
                      </a:r>
                      <a:endParaRPr lang="en-GB" dirty="0"/>
                    </a:p>
                  </a:txBody>
                  <a:tcPr/>
                </a:tc>
                <a:tc>
                  <a:txBody>
                    <a:bodyPr/>
                    <a:lstStyle/>
                    <a:p>
                      <a:r>
                        <a:rPr lang="en-GB" dirty="0" smtClean="0"/>
                        <a:t>Percentage</a:t>
                      </a:r>
                      <a:endParaRPr lang="en-GB" dirty="0"/>
                    </a:p>
                  </a:txBody>
                  <a:tcPr/>
                </a:tc>
                <a:tc>
                  <a:txBody>
                    <a:bodyPr/>
                    <a:lstStyle/>
                    <a:p>
                      <a:r>
                        <a:rPr lang="en-GB" dirty="0" smtClean="0"/>
                        <a:t>Assessed</a:t>
                      </a:r>
                      <a:r>
                        <a:rPr lang="en-GB" baseline="0" dirty="0" smtClean="0"/>
                        <a:t> via</a:t>
                      </a:r>
                      <a:endParaRPr lang="en-GB" dirty="0"/>
                    </a:p>
                  </a:txBody>
                  <a:tcPr/>
                </a:tc>
                <a:extLst>
                  <a:ext uri="{0D108BD9-81ED-4DB2-BD59-A6C34878D82A}">
                    <a16:rowId xmlns:a16="http://schemas.microsoft.com/office/drawing/2014/main" val="879088311"/>
                  </a:ext>
                </a:extLst>
              </a:tr>
              <a:tr h="370840">
                <a:tc>
                  <a:txBody>
                    <a:bodyPr/>
                    <a:lstStyle/>
                    <a:p>
                      <a:r>
                        <a:rPr lang="en-GB" dirty="0" smtClean="0"/>
                        <a:t>Functionality</a:t>
                      </a:r>
                      <a:endParaRPr lang="en-GB" dirty="0"/>
                    </a:p>
                  </a:txBody>
                  <a:tcPr/>
                </a:tc>
                <a:tc>
                  <a:txBody>
                    <a:bodyPr/>
                    <a:lstStyle/>
                    <a:p>
                      <a:r>
                        <a:rPr lang="en-GB" dirty="0" smtClean="0"/>
                        <a:t>50%</a:t>
                      </a:r>
                      <a:endParaRPr lang="en-GB" dirty="0"/>
                    </a:p>
                  </a:txBody>
                  <a:tcPr/>
                </a:tc>
                <a:tc>
                  <a:txBody>
                    <a:bodyPr/>
                    <a:lstStyle/>
                    <a:p>
                      <a:r>
                        <a:rPr lang="en-GB" dirty="0" smtClean="0"/>
                        <a:t>Source code,</a:t>
                      </a:r>
                      <a:r>
                        <a:rPr lang="en-GB" baseline="0" dirty="0" smtClean="0"/>
                        <a:t> screencast</a:t>
                      </a:r>
                      <a:endParaRPr lang="en-GB" dirty="0"/>
                    </a:p>
                  </a:txBody>
                  <a:tcPr/>
                </a:tc>
                <a:extLst>
                  <a:ext uri="{0D108BD9-81ED-4DB2-BD59-A6C34878D82A}">
                    <a16:rowId xmlns:a16="http://schemas.microsoft.com/office/drawing/2014/main" val="1008020239"/>
                  </a:ext>
                </a:extLst>
              </a:tr>
              <a:tr h="370840">
                <a:tc>
                  <a:txBody>
                    <a:bodyPr/>
                    <a:lstStyle/>
                    <a:p>
                      <a:r>
                        <a:rPr lang="en-GB" dirty="0" smtClean="0"/>
                        <a:t>User experience</a:t>
                      </a:r>
                      <a:endParaRPr lang="en-GB" dirty="0"/>
                    </a:p>
                  </a:txBody>
                  <a:tcPr/>
                </a:tc>
                <a:tc>
                  <a:txBody>
                    <a:bodyPr/>
                    <a:lstStyle/>
                    <a:p>
                      <a:r>
                        <a:rPr lang="en-GB" dirty="0" smtClean="0"/>
                        <a:t>20%</a:t>
                      </a:r>
                      <a:endParaRPr lang="en-GB" dirty="0"/>
                    </a:p>
                  </a:txBody>
                  <a:tcPr/>
                </a:tc>
                <a:tc>
                  <a:txBody>
                    <a:bodyPr/>
                    <a:lstStyle/>
                    <a:p>
                      <a:r>
                        <a:rPr lang="en-GB" dirty="0" smtClean="0"/>
                        <a:t>Source code, screencast</a:t>
                      </a:r>
                      <a:endParaRPr lang="en-GB" dirty="0"/>
                    </a:p>
                  </a:txBody>
                  <a:tcPr/>
                </a:tc>
                <a:extLst>
                  <a:ext uri="{0D108BD9-81ED-4DB2-BD59-A6C34878D82A}">
                    <a16:rowId xmlns:a16="http://schemas.microsoft.com/office/drawing/2014/main" val="4219444283"/>
                  </a:ext>
                </a:extLst>
              </a:tr>
              <a:tr h="370840">
                <a:tc>
                  <a:txBody>
                    <a:bodyPr/>
                    <a:lstStyle/>
                    <a:p>
                      <a:r>
                        <a:rPr lang="en-GB" dirty="0" smtClean="0"/>
                        <a:t>Additional skills</a:t>
                      </a:r>
                      <a:endParaRPr lang="en-GB" dirty="0"/>
                    </a:p>
                  </a:txBody>
                  <a:tcPr/>
                </a:tc>
                <a:tc>
                  <a:txBody>
                    <a:bodyPr/>
                    <a:lstStyle/>
                    <a:p>
                      <a:r>
                        <a:rPr lang="en-GB" dirty="0" smtClean="0"/>
                        <a:t>30%</a:t>
                      </a:r>
                      <a:endParaRPr lang="en-GB" dirty="0"/>
                    </a:p>
                  </a:txBody>
                  <a:tcPr/>
                </a:tc>
                <a:tc>
                  <a:txBody>
                    <a:bodyPr/>
                    <a:lstStyle/>
                    <a:p>
                      <a:r>
                        <a:rPr lang="en-GB" dirty="0" smtClean="0"/>
                        <a:t>Source code, evidence document</a:t>
                      </a:r>
                      <a:endParaRPr lang="en-GB" dirty="0"/>
                    </a:p>
                  </a:txBody>
                  <a:tcPr/>
                </a:tc>
                <a:extLst>
                  <a:ext uri="{0D108BD9-81ED-4DB2-BD59-A6C34878D82A}">
                    <a16:rowId xmlns:a16="http://schemas.microsoft.com/office/drawing/2014/main" val="960347109"/>
                  </a:ext>
                </a:extLst>
              </a:tr>
            </a:tbl>
          </a:graphicData>
        </a:graphic>
      </p:graphicFrame>
    </p:spTree>
    <p:extLst>
      <p:ext uri="{BB962C8B-B14F-4D97-AF65-F5344CB8AC3E}">
        <p14:creationId xmlns:p14="http://schemas.microsoft.com/office/powerpoint/2010/main" val="4894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Announcement</a:t>
            </a:r>
            <a:endParaRPr lang="en-GB" dirty="0"/>
          </a:p>
        </p:txBody>
      </p:sp>
      <p:sp>
        <p:nvSpPr>
          <p:cNvPr id="3" name="Text Placeholder 2"/>
          <p:cNvSpPr>
            <a:spLocks noGrp="1"/>
          </p:cNvSpPr>
          <p:nvPr>
            <p:ph type="body" sz="quarter" idx="13"/>
          </p:nvPr>
        </p:nvSpPr>
        <p:spPr/>
        <p:txBody>
          <a:bodyPr/>
          <a:lstStyle/>
          <a:p>
            <a:r>
              <a:rPr lang="en-GB" smtClean="0"/>
              <a:t>NSS</a:t>
            </a:r>
            <a:endParaRPr lang="en-GB"/>
          </a:p>
        </p:txBody>
      </p:sp>
    </p:spTree>
    <p:extLst>
      <p:ext uri="{BB962C8B-B14F-4D97-AF65-F5344CB8AC3E}">
        <p14:creationId xmlns:p14="http://schemas.microsoft.com/office/powerpoint/2010/main" val="375733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Help…</a:t>
            </a:r>
            <a:endParaRPr lang="en-GB" dirty="0"/>
          </a:p>
        </p:txBody>
      </p:sp>
      <p:sp>
        <p:nvSpPr>
          <p:cNvPr id="3" name="Text Placeholder 2"/>
          <p:cNvSpPr>
            <a:spLocks noGrp="1"/>
          </p:cNvSpPr>
          <p:nvPr>
            <p:ph type="body" sz="quarter" idx="13"/>
          </p:nvPr>
        </p:nvSpPr>
        <p:spPr>
          <a:xfrm>
            <a:off x="383118" y="2151570"/>
            <a:ext cx="11425767" cy="4706429"/>
          </a:xfrm>
        </p:spPr>
        <p:txBody>
          <a:bodyPr/>
          <a:lstStyle/>
          <a:p>
            <a:r>
              <a:rPr lang="en-GB" sz="2600" dirty="0" smtClean="0"/>
              <a:t>Robert </a:t>
            </a:r>
            <a:r>
              <a:rPr lang="en-GB" sz="2600" dirty="0" err="1" smtClean="0"/>
              <a:t>Cartaino</a:t>
            </a:r>
            <a:r>
              <a:rPr lang="en-GB" sz="2600" dirty="0"/>
              <a:t> </a:t>
            </a:r>
            <a:r>
              <a:rPr lang="en-GB" sz="2600" dirty="0" smtClean="0"/>
              <a:t>(former head of community development at SO) wrote a blog post which provides guidelines for writing good questions on Stack Overflow:</a:t>
            </a:r>
          </a:p>
          <a:p>
            <a:pPr marL="1062990" lvl="1" indent="-514350">
              <a:buFont typeface="+mj-lt"/>
              <a:buAutoNum type="arabicPeriod"/>
            </a:pPr>
            <a:r>
              <a:rPr lang="en-GB" sz="2600" dirty="0"/>
              <a:t>Great subjective questions inspire answers that explain “why” and “how</a:t>
            </a:r>
            <a:r>
              <a:rPr lang="en-GB" sz="2600" dirty="0" smtClean="0"/>
              <a:t>”.</a:t>
            </a:r>
          </a:p>
          <a:p>
            <a:pPr marL="1062990" lvl="1" indent="-514350">
              <a:buFont typeface="+mj-lt"/>
              <a:buAutoNum type="arabicPeriod"/>
            </a:pPr>
            <a:r>
              <a:rPr lang="en-GB" sz="2600" dirty="0"/>
              <a:t>Great subjective questions tend to have long, not short, answers</a:t>
            </a:r>
            <a:r>
              <a:rPr lang="en-GB" sz="2600" dirty="0" smtClean="0"/>
              <a:t>.</a:t>
            </a:r>
          </a:p>
          <a:p>
            <a:pPr marL="1062990" lvl="1" indent="-514350">
              <a:buFont typeface="+mj-lt"/>
              <a:buAutoNum type="arabicPeriod"/>
            </a:pPr>
            <a:r>
              <a:rPr lang="en-GB" sz="2600" dirty="0"/>
              <a:t>Great subjective questions have a constructive, fair, and impartial tone</a:t>
            </a:r>
            <a:r>
              <a:rPr lang="en-GB" sz="2600" dirty="0" smtClean="0"/>
              <a:t>.</a:t>
            </a:r>
          </a:p>
          <a:p>
            <a:pPr marL="1062990" lvl="1" indent="-514350">
              <a:buFont typeface="+mj-lt"/>
              <a:buAutoNum type="arabicPeriod"/>
            </a:pPr>
            <a:r>
              <a:rPr lang="en-GB" sz="2600" dirty="0" smtClean="0"/>
              <a:t>Great </a:t>
            </a:r>
            <a:r>
              <a:rPr lang="en-GB" sz="2600" dirty="0"/>
              <a:t>subjective questions invite sharing experiences over opinions</a:t>
            </a:r>
            <a:r>
              <a:rPr lang="en-GB" sz="2600" dirty="0" smtClean="0"/>
              <a:t>.</a:t>
            </a:r>
          </a:p>
          <a:p>
            <a:pPr marL="1062990" lvl="1" indent="-514350">
              <a:buFont typeface="+mj-lt"/>
              <a:buAutoNum type="arabicPeriod"/>
            </a:pPr>
            <a:r>
              <a:rPr lang="en-GB" sz="2600" dirty="0"/>
              <a:t>Great subjective questions insist that opinion be backed up with facts and </a:t>
            </a:r>
            <a:r>
              <a:rPr lang="en-GB" sz="2600" dirty="0" smtClean="0"/>
              <a:t>references</a:t>
            </a:r>
          </a:p>
          <a:p>
            <a:pPr marL="1062990" lvl="1" indent="-514350">
              <a:buFont typeface="+mj-lt"/>
              <a:buAutoNum type="arabicPeriod"/>
            </a:pPr>
            <a:r>
              <a:rPr lang="en-GB" sz="2600" dirty="0"/>
              <a:t>Great subjective questions are more than just mindless social fun. </a:t>
            </a:r>
            <a:endParaRPr lang="en-GB" sz="2600" dirty="0" smtClean="0"/>
          </a:p>
          <a:p>
            <a:r>
              <a:rPr lang="en-GB" sz="2600" dirty="0"/>
              <a:t>https://stackoverflow.blog/2010/09/29/good-subjective-bad-subjective/</a:t>
            </a:r>
            <a:endParaRPr lang="en-GB" sz="2600" dirty="0" smtClean="0"/>
          </a:p>
          <a:p>
            <a:pPr lvl="1"/>
            <a:endParaRPr lang="en-GB" sz="2600" dirty="0" smtClean="0"/>
          </a:p>
          <a:p>
            <a:pPr lvl="1"/>
            <a:endParaRPr lang="en-GB" sz="2600" dirty="0" smtClean="0"/>
          </a:p>
          <a:p>
            <a:pPr lvl="1"/>
            <a:endParaRPr lang="en-GB" sz="2600" dirty="0"/>
          </a:p>
        </p:txBody>
      </p:sp>
    </p:spTree>
    <p:extLst>
      <p:ext uri="{BB962C8B-B14F-4D97-AF65-F5344CB8AC3E}">
        <p14:creationId xmlns:p14="http://schemas.microsoft.com/office/powerpoint/2010/main" val="3710552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Great questions are not…</a:t>
            </a:r>
            <a:endParaRPr lang="en-GB" dirty="0"/>
          </a:p>
        </p:txBody>
      </p:sp>
      <p:sp>
        <p:nvSpPr>
          <p:cNvPr id="3" name="Text Placeholder 2"/>
          <p:cNvSpPr>
            <a:spLocks noGrp="1"/>
          </p:cNvSpPr>
          <p:nvPr>
            <p:ph type="body" sz="quarter" idx="13"/>
          </p:nvPr>
        </p:nvSpPr>
        <p:spPr/>
        <p:txBody>
          <a:bodyPr/>
          <a:lstStyle/>
          <a:p>
            <a:r>
              <a:rPr lang="en-GB" dirty="0" smtClean="0"/>
              <a:t>“Ash, my code doesn’t work…”</a:t>
            </a:r>
            <a:endParaRPr lang="en-GB" dirty="0"/>
          </a:p>
        </p:txBody>
      </p:sp>
    </p:spTree>
    <p:extLst>
      <p:ext uri="{BB962C8B-B14F-4D97-AF65-F5344CB8AC3E}">
        <p14:creationId xmlns:p14="http://schemas.microsoft.com/office/powerpoint/2010/main" val="336501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to get help…</a:t>
            </a:r>
            <a:endParaRPr lang="en-GB" dirty="0"/>
          </a:p>
        </p:txBody>
      </p:sp>
      <p:sp>
        <p:nvSpPr>
          <p:cNvPr id="3" name="Text Placeholder 2"/>
          <p:cNvSpPr>
            <a:spLocks noGrp="1"/>
          </p:cNvSpPr>
          <p:nvPr>
            <p:ph type="body" sz="quarter" idx="13"/>
          </p:nvPr>
        </p:nvSpPr>
        <p:spPr>
          <a:xfrm>
            <a:off x="383118" y="2151571"/>
            <a:ext cx="3545787" cy="3705226"/>
          </a:xfrm>
        </p:spPr>
        <p:txBody>
          <a:bodyPr/>
          <a:lstStyle/>
          <a:p>
            <a:r>
              <a:rPr lang="en-GB" dirty="0"/>
              <a:t>Monday</a:t>
            </a:r>
          </a:p>
          <a:p>
            <a:pPr lvl="1"/>
            <a:r>
              <a:rPr lang="en-GB" dirty="0"/>
              <a:t>11am – c2.05</a:t>
            </a:r>
          </a:p>
          <a:p>
            <a:pPr lvl="1"/>
            <a:r>
              <a:rPr lang="en-GB" dirty="0"/>
              <a:t>2pm – c2.03</a:t>
            </a:r>
          </a:p>
          <a:p>
            <a:pPr lvl="1"/>
            <a:r>
              <a:rPr lang="en-GB" dirty="0"/>
              <a:t>4pm – c3.04</a:t>
            </a:r>
          </a:p>
          <a:p>
            <a:r>
              <a:rPr lang="en-GB" dirty="0"/>
              <a:t>Tuesday</a:t>
            </a:r>
          </a:p>
          <a:p>
            <a:pPr lvl="1"/>
            <a:r>
              <a:rPr lang="en-GB" dirty="0"/>
              <a:t>9am – c0.13</a:t>
            </a:r>
          </a:p>
          <a:p>
            <a:r>
              <a:rPr lang="en-GB" dirty="0"/>
              <a:t>Thursday</a:t>
            </a:r>
          </a:p>
          <a:p>
            <a:pPr lvl="1"/>
            <a:r>
              <a:rPr lang="en-GB" dirty="0"/>
              <a:t>9am – c2.04</a:t>
            </a:r>
          </a:p>
          <a:p>
            <a:pPr lvl="1"/>
            <a:r>
              <a:rPr lang="en-GB" dirty="0"/>
              <a:t>1pm – c3.05</a:t>
            </a:r>
          </a:p>
          <a:p>
            <a:pPr marL="0" indent="0">
              <a:buNone/>
            </a:pPr>
            <a:endParaRPr lang="en-GB" dirty="0"/>
          </a:p>
        </p:txBody>
      </p:sp>
      <p:sp>
        <p:nvSpPr>
          <p:cNvPr id="5" name="Rectangle 4"/>
          <p:cNvSpPr/>
          <p:nvPr/>
        </p:nvSpPr>
        <p:spPr>
          <a:xfrm>
            <a:off x="4802718" y="2151571"/>
            <a:ext cx="6096000" cy="3637919"/>
          </a:xfrm>
          <a:prstGeom prst="rect">
            <a:avLst/>
          </a:prstGeom>
        </p:spPr>
        <p:txBody>
          <a:bodyPr>
            <a:spAutoFit/>
          </a:bodyPr>
          <a:lstStyle/>
          <a:p>
            <a:pPr marL="457200" indent="-457200">
              <a:buFont typeface="Arial" panose="020B0604020202020204" pitchFamily="34" charset="0"/>
              <a:buChar char="•"/>
            </a:pPr>
            <a:r>
              <a:rPr lang="en-GB" sz="2880" dirty="0">
                <a:solidFill>
                  <a:schemeClr val="bg1"/>
                </a:solidFill>
                <a:latin typeface="+mn-lt"/>
              </a:rPr>
              <a:t>Office Hours (JD E120)</a:t>
            </a:r>
          </a:p>
          <a:p>
            <a:pPr marL="812800" lvl="1" indent="-457200">
              <a:buFont typeface="Arial" panose="020B0604020202020204" pitchFamily="34" charset="0"/>
              <a:buChar char="•"/>
            </a:pPr>
            <a:r>
              <a:rPr lang="en-GB" sz="2880" dirty="0">
                <a:solidFill>
                  <a:schemeClr val="bg1"/>
                </a:solidFill>
                <a:latin typeface="+mn-lt"/>
              </a:rPr>
              <a:t>Tuesday</a:t>
            </a:r>
          </a:p>
          <a:p>
            <a:pPr marL="1169988" lvl="2" indent="-457200">
              <a:buFont typeface="Arial" panose="020B0604020202020204" pitchFamily="34" charset="0"/>
              <a:buChar char="•"/>
            </a:pPr>
            <a:r>
              <a:rPr lang="en-GB" sz="2880" dirty="0">
                <a:solidFill>
                  <a:schemeClr val="bg1"/>
                </a:solidFill>
                <a:latin typeface="+mn-lt"/>
              </a:rPr>
              <a:t>2pm – 3pm</a:t>
            </a:r>
          </a:p>
          <a:p>
            <a:pPr marL="812800" lvl="1" indent="-457200">
              <a:buFont typeface="Arial" panose="020B0604020202020204" pitchFamily="34" charset="0"/>
              <a:buChar char="•"/>
            </a:pPr>
            <a:r>
              <a:rPr lang="en-GB" sz="2880" dirty="0">
                <a:solidFill>
                  <a:schemeClr val="bg1"/>
                </a:solidFill>
                <a:latin typeface="+mn-lt"/>
              </a:rPr>
              <a:t>Thursday</a:t>
            </a:r>
          </a:p>
          <a:p>
            <a:pPr marL="1169988" lvl="2" indent="-457200">
              <a:buFont typeface="Arial" panose="020B0604020202020204" pitchFamily="34" charset="0"/>
              <a:buChar char="•"/>
            </a:pPr>
            <a:r>
              <a:rPr lang="en-GB" sz="2880" dirty="0">
                <a:solidFill>
                  <a:schemeClr val="bg1"/>
                </a:solidFill>
                <a:latin typeface="+mn-lt"/>
              </a:rPr>
              <a:t>11am – </a:t>
            </a:r>
            <a:r>
              <a:rPr lang="en-GB" sz="2880" dirty="0" smtClean="0">
                <a:solidFill>
                  <a:schemeClr val="bg1"/>
                </a:solidFill>
                <a:latin typeface="+mn-lt"/>
              </a:rPr>
              <a:t>1pm</a:t>
            </a:r>
          </a:p>
          <a:p>
            <a:pPr marL="457200" indent="-457200">
              <a:buFont typeface="Arial" panose="020B0604020202020204" pitchFamily="34" charset="0"/>
              <a:buChar char="•"/>
            </a:pPr>
            <a:endParaRPr lang="en-GB" sz="2880" dirty="0">
              <a:solidFill>
                <a:schemeClr val="bg1"/>
              </a:solidFill>
              <a:latin typeface="+mn-lt"/>
            </a:endParaRPr>
          </a:p>
          <a:p>
            <a:pPr marL="457200" indent="-457200">
              <a:buFont typeface="Arial" panose="020B0604020202020204" pitchFamily="34" charset="0"/>
              <a:buChar char="•"/>
            </a:pPr>
            <a:r>
              <a:rPr lang="en-GB" sz="2880" dirty="0" smtClean="0">
                <a:solidFill>
                  <a:schemeClr val="bg1"/>
                </a:solidFill>
                <a:latin typeface="+mn-lt"/>
              </a:rPr>
              <a:t>Appointments can also be made during tutor week</a:t>
            </a:r>
            <a:endParaRPr lang="en-GB" sz="2880" dirty="0">
              <a:solidFill>
                <a:schemeClr val="bg1"/>
              </a:solidFill>
              <a:latin typeface="+mn-lt"/>
            </a:endParaRPr>
          </a:p>
        </p:txBody>
      </p:sp>
    </p:spTree>
    <p:extLst>
      <p:ext uri="{BB962C8B-B14F-4D97-AF65-F5344CB8AC3E}">
        <p14:creationId xmlns:p14="http://schemas.microsoft.com/office/powerpoint/2010/main" val="238475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WARNING!</a:t>
            </a:r>
            <a:endParaRPr lang="en-GB" dirty="0">
              <a:solidFill>
                <a:schemeClr val="bg1"/>
              </a:solidFill>
            </a:endParaRPr>
          </a:p>
        </p:txBody>
      </p:sp>
      <p:sp>
        <p:nvSpPr>
          <p:cNvPr id="3" name="Text Placeholder 2"/>
          <p:cNvSpPr>
            <a:spLocks noGrp="1"/>
          </p:cNvSpPr>
          <p:nvPr>
            <p:ph type="body" sz="quarter" idx="13"/>
          </p:nvPr>
        </p:nvSpPr>
        <p:spPr/>
        <p:txBody>
          <a:bodyPr/>
          <a:lstStyle/>
          <a:p>
            <a:r>
              <a:rPr lang="en-GB" dirty="0" smtClean="0"/>
              <a:t>The API and server code have been developed for this course</a:t>
            </a:r>
          </a:p>
          <a:p>
            <a:r>
              <a:rPr lang="en-GB" dirty="0" smtClean="0"/>
              <a:t>I’ve tested as much as I can, but there will be issues/bugs</a:t>
            </a:r>
          </a:p>
          <a:p>
            <a:r>
              <a:rPr lang="en-GB" dirty="0" smtClean="0"/>
              <a:t>I’m anticipating that the API spec and code will change at some point</a:t>
            </a:r>
          </a:p>
          <a:p>
            <a:r>
              <a:rPr lang="en-GB" dirty="0" smtClean="0"/>
              <a:t>I will keep changes to a minimum and notify everyone via Moodle when a new version has been released</a:t>
            </a:r>
          </a:p>
          <a:p>
            <a:endParaRPr lang="en-GB" dirty="0"/>
          </a:p>
          <a:p>
            <a:r>
              <a:rPr lang="en-GB" dirty="0" smtClean="0"/>
              <a:t>If you spot errors with the code or API spec then please email me (Ashley.Williams@mmu.ac.uk)</a:t>
            </a:r>
            <a:endParaRPr lang="en-GB" dirty="0"/>
          </a:p>
        </p:txBody>
      </p:sp>
    </p:spTree>
    <p:extLst>
      <p:ext uri="{BB962C8B-B14F-4D97-AF65-F5344CB8AC3E}">
        <p14:creationId xmlns:p14="http://schemas.microsoft.com/office/powerpoint/2010/main" val="371452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Questions?</a:t>
            </a:r>
            <a:endParaRPr lang="en-GB" dirty="0"/>
          </a:p>
        </p:txBody>
      </p:sp>
    </p:spTree>
    <p:extLst>
      <p:ext uri="{BB962C8B-B14F-4D97-AF65-F5344CB8AC3E}">
        <p14:creationId xmlns:p14="http://schemas.microsoft.com/office/powerpoint/2010/main" val="234808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Last week</a:t>
            </a:r>
            <a:endParaRPr lang="en-GB" dirty="0"/>
          </a:p>
        </p:txBody>
      </p:sp>
      <p:sp>
        <p:nvSpPr>
          <p:cNvPr id="3" name="Text Placeholder 2"/>
          <p:cNvSpPr>
            <a:spLocks noGrp="1"/>
          </p:cNvSpPr>
          <p:nvPr>
            <p:ph type="body" sz="quarter" idx="13"/>
          </p:nvPr>
        </p:nvSpPr>
        <p:spPr/>
        <p:txBody>
          <a:bodyPr/>
          <a:lstStyle/>
          <a:p>
            <a:r>
              <a:rPr lang="en-GB" dirty="0" smtClean="0"/>
              <a:t>Interacting with RESTful APIs within React Native</a:t>
            </a:r>
          </a:p>
          <a:p>
            <a:pPr lvl="1"/>
            <a:r>
              <a:rPr lang="en-GB" dirty="0" smtClean="0"/>
              <a:t>GET, POST, PATCH, DELETE</a:t>
            </a:r>
          </a:p>
          <a:p>
            <a:endParaRPr lang="en-GB" dirty="0"/>
          </a:p>
        </p:txBody>
      </p:sp>
    </p:spTree>
    <p:extLst>
      <p:ext uri="{BB962C8B-B14F-4D97-AF65-F5344CB8AC3E}">
        <p14:creationId xmlns:p14="http://schemas.microsoft.com/office/powerpoint/2010/main" val="30159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week</a:t>
            </a:r>
            <a:endParaRPr lang="en-GB" dirty="0"/>
          </a:p>
        </p:txBody>
      </p:sp>
      <p:sp>
        <p:nvSpPr>
          <p:cNvPr id="3" name="Text Placeholder 2"/>
          <p:cNvSpPr>
            <a:spLocks noGrp="1"/>
          </p:cNvSpPr>
          <p:nvPr>
            <p:ph type="body" sz="quarter" idx="13"/>
          </p:nvPr>
        </p:nvSpPr>
        <p:spPr>
          <a:xfrm>
            <a:off x="383119" y="2151571"/>
            <a:ext cx="5530664" cy="3705226"/>
          </a:xfrm>
        </p:spPr>
        <p:txBody>
          <a:bodyPr/>
          <a:lstStyle/>
          <a:p>
            <a:r>
              <a:rPr lang="en-GB" dirty="0" smtClean="0"/>
              <a:t>A very brief recap on what we have been over so far</a:t>
            </a:r>
          </a:p>
          <a:p>
            <a:r>
              <a:rPr lang="en-GB" dirty="0" smtClean="0"/>
              <a:t>Details of the assignment</a:t>
            </a:r>
          </a:p>
          <a:p>
            <a:pPr lvl="1"/>
            <a:r>
              <a:rPr lang="en-GB" dirty="0" smtClean="0"/>
              <a:t>What is it?</a:t>
            </a:r>
          </a:p>
          <a:p>
            <a:pPr lvl="1"/>
            <a:r>
              <a:rPr lang="en-GB" dirty="0" smtClean="0"/>
              <a:t>What do you need to know?</a:t>
            </a:r>
          </a:p>
          <a:p>
            <a:pPr lvl="1"/>
            <a:r>
              <a:rPr lang="en-GB" dirty="0" smtClean="0"/>
              <a:t>How should you start?</a:t>
            </a:r>
          </a:p>
          <a:p>
            <a:endParaRPr lang="en-GB" dirty="0" smtClean="0"/>
          </a:p>
        </p:txBody>
      </p:sp>
      <p:sp>
        <p:nvSpPr>
          <p:cNvPr id="4" name="TextBox 3"/>
          <p:cNvSpPr txBox="1"/>
          <p:nvPr/>
        </p:nvSpPr>
        <p:spPr>
          <a:xfrm>
            <a:off x="5486400" y="2151571"/>
            <a:ext cx="5899759" cy="800219"/>
          </a:xfrm>
          <a:prstGeom prst="rect">
            <a:avLst/>
          </a:prstGeom>
          <a:noFill/>
        </p:spPr>
        <p:txBody>
          <a:bodyPr wrap="square" rtlCol="0">
            <a:spAutoFit/>
          </a:bodyPr>
          <a:lstStyle/>
          <a:p>
            <a:endParaRPr lang="en-GB" sz="2800" dirty="0">
              <a:solidFill>
                <a:schemeClr val="bg1"/>
              </a:solidFill>
              <a:latin typeface="+mn-lt"/>
            </a:endParaRPr>
          </a:p>
          <a:p>
            <a:endParaRPr lang="en-GB" dirty="0">
              <a:latin typeface="+mn-lt"/>
            </a:endParaRPr>
          </a:p>
        </p:txBody>
      </p:sp>
    </p:spTree>
    <p:extLst>
      <p:ext uri="{BB962C8B-B14F-4D97-AF65-F5344CB8AC3E}">
        <p14:creationId xmlns:p14="http://schemas.microsoft.com/office/powerpoint/2010/main" val="259346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on course so far…</a:t>
            </a:r>
            <a:endParaRPr lang="en-GB" dirty="0"/>
          </a:p>
        </p:txBody>
      </p:sp>
      <p:sp>
        <p:nvSpPr>
          <p:cNvPr id="3" name="Text Placeholder 2"/>
          <p:cNvSpPr>
            <a:spLocks noGrp="1"/>
          </p:cNvSpPr>
          <p:nvPr>
            <p:ph type="body" sz="quarter" idx="13"/>
          </p:nvPr>
        </p:nvSpPr>
        <p:spPr/>
        <p:txBody>
          <a:bodyPr/>
          <a:lstStyle/>
          <a:p>
            <a:r>
              <a:rPr lang="en-GB" dirty="0" smtClean="0"/>
              <a:t>Week 1: Introduction to React Native – setup development environment, props, state and style</a:t>
            </a:r>
          </a:p>
          <a:p>
            <a:r>
              <a:rPr lang="en-GB" dirty="0" smtClean="0"/>
              <a:t>Week 2: JavaScript and ES6 – variables, arrow functions, </a:t>
            </a:r>
            <a:r>
              <a:rPr lang="en-GB" dirty="0" err="1" smtClean="0"/>
              <a:t>callbacks</a:t>
            </a:r>
            <a:r>
              <a:rPr lang="en-GB" dirty="0" smtClean="0"/>
              <a:t> and promises</a:t>
            </a:r>
          </a:p>
          <a:p>
            <a:r>
              <a:rPr lang="en-GB" dirty="0" smtClean="0"/>
              <a:t>Week 3: Style and Layout – flexbox, scroll view, list view, stack navigator, tab navigator</a:t>
            </a:r>
          </a:p>
          <a:p>
            <a:r>
              <a:rPr lang="en-GB" dirty="0" smtClean="0"/>
              <a:t>Week 4: Networking – RESTful APIs, Open API specification, GET, POST, PATCH and DELETE</a:t>
            </a:r>
            <a:endParaRPr lang="en-GB" dirty="0"/>
          </a:p>
        </p:txBody>
      </p:sp>
    </p:spTree>
    <p:extLst>
      <p:ext uri="{BB962C8B-B14F-4D97-AF65-F5344CB8AC3E}">
        <p14:creationId xmlns:p14="http://schemas.microsoft.com/office/powerpoint/2010/main" val="249168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Stuff needed for the assignment that we haven’t covered yet…</a:t>
            </a:r>
            <a:endParaRPr lang="en-GB" dirty="0"/>
          </a:p>
        </p:txBody>
      </p:sp>
      <p:sp>
        <p:nvSpPr>
          <p:cNvPr id="3" name="Text Placeholder 2"/>
          <p:cNvSpPr>
            <a:spLocks noGrp="1"/>
          </p:cNvSpPr>
          <p:nvPr>
            <p:ph type="body" sz="quarter" idx="13"/>
          </p:nvPr>
        </p:nvSpPr>
        <p:spPr/>
        <p:txBody>
          <a:bodyPr/>
          <a:lstStyle/>
          <a:p>
            <a:r>
              <a:rPr lang="en-GB" dirty="0" smtClean="0"/>
              <a:t>Using the camera in React Native (covered after tutor week)</a:t>
            </a:r>
          </a:p>
          <a:p>
            <a:r>
              <a:rPr lang="en-GB" dirty="0" smtClean="0"/>
              <a:t>Using the location services in React Native (covered after tutor week)</a:t>
            </a:r>
          </a:p>
          <a:p>
            <a:r>
              <a:rPr lang="en-GB" dirty="0" smtClean="0"/>
              <a:t>Some additional skills which I will talk about shortly </a:t>
            </a:r>
          </a:p>
          <a:p>
            <a:pPr marL="548640" lvl="1" indent="0">
              <a:buNone/>
            </a:pPr>
            <a:r>
              <a:rPr lang="en-GB" dirty="0" smtClean="0"/>
              <a:t>(will require your own research)</a:t>
            </a:r>
            <a:endParaRPr lang="en-GB" dirty="0"/>
          </a:p>
        </p:txBody>
      </p:sp>
    </p:spTree>
    <p:extLst>
      <p:ext uri="{BB962C8B-B14F-4D97-AF65-F5344CB8AC3E}">
        <p14:creationId xmlns:p14="http://schemas.microsoft.com/office/powerpoint/2010/main" val="59775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Assignment 2 – 50</a:t>
            </a:r>
            <a:r>
              <a:rPr lang="en-GB" dirty="0" smtClean="0"/>
              <a:t>%</a:t>
            </a:r>
          </a:p>
          <a:p>
            <a:r>
              <a:rPr lang="en-GB" sz="4400" dirty="0" smtClean="0">
                <a:solidFill>
                  <a:schemeClr val="bg1"/>
                </a:solidFill>
              </a:rPr>
              <a:t>Deadline – 20</a:t>
            </a:r>
            <a:r>
              <a:rPr lang="en-GB" sz="4400" baseline="30000" dirty="0" smtClean="0">
                <a:solidFill>
                  <a:schemeClr val="bg1"/>
                </a:solidFill>
              </a:rPr>
              <a:t>th</a:t>
            </a:r>
            <a:r>
              <a:rPr lang="en-GB" sz="4400" dirty="0" smtClean="0">
                <a:solidFill>
                  <a:schemeClr val="bg1"/>
                </a:solidFill>
              </a:rPr>
              <a:t> March</a:t>
            </a:r>
            <a:endParaRPr lang="en-GB" sz="4400" dirty="0">
              <a:solidFill>
                <a:schemeClr val="bg1"/>
              </a:solidFill>
            </a:endParaRPr>
          </a:p>
        </p:txBody>
      </p:sp>
    </p:spTree>
    <p:extLst>
      <p:ext uri="{BB962C8B-B14F-4D97-AF65-F5344CB8AC3E}">
        <p14:creationId xmlns:p14="http://schemas.microsoft.com/office/powerpoint/2010/main" val="203454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GB" dirty="0"/>
          </a:p>
        </p:txBody>
      </p:sp>
      <p:sp>
        <p:nvSpPr>
          <p:cNvPr id="3" name="Text Placeholder 2"/>
          <p:cNvSpPr>
            <a:spLocks noGrp="1"/>
          </p:cNvSpPr>
          <p:nvPr>
            <p:ph type="body" sz="quarter" idx="13"/>
          </p:nvPr>
        </p:nvSpPr>
        <p:spPr/>
        <p:txBody>
          <a:bodyPr/>
          <a:lstStyle/>
          <a:p>
            <a:pPr marL="0" indent="0">
              <a:buNone/>
            </a:pPr>
            <a:r>
              <a:rPr lang="en-GB" i="1" dirty="0" err="1"/>
              <a:t>Chittr</a:t>
            </a:r>
            <a:r>
              <a:rPr lang="en-GB" i="1" dirty="0"/>
              <a:t> is a totally original, unique and non-plagiarised platform for microblogging. Users who sign up for an account can publish ‘Chits’ – short, textual based posts of no more than 141 characters. Users can also follow their friends and peers to keep updated with what their friends are </a:t>
            </a:r>
            <a:r>
              <a:rPr lang="en-GB" i="1" dirty="0" err="1"/>
              <a:t>Chitting</a:t>
            </a:r>
            <a:r>
              <a:rPr lang="en-GB" i="1" dirty="0"/>
              <a:t> about.</a:t>
            </a:r>
          </a:p>
          <a:p>
            <a:pPr marL="0" indent="0">
              <a:buNone/>
            </a:pPr>
            <a:r>
              <a:rPr lang="en-GB" i="1" dirty="0"/>
              <a:t>The </a:t>
            </a:r>
            <a:r>
              <a:rPr lang="en-GB" i="1" dirty="0" err="1"/>
              <a:t>Chittr</a:t>
            </a:r>
            <a:r>
              <a:rPr lang="en-GB" i="1" dirty="0"/>
              <a:t> team have an existing Web application that interacts with their back-end RESTful API. However, a decision has been made by the </a:t>
            </a:r>
            <a:r>
              <a:rPr lang="en-GB" i="1" dirty="0" err="1"/>
              <a:t>Chittr</a:t>
            </a:r>
            <a:r>
              <a:rPr lang="en-GB" i="1" dirty="0"/>
              <a:t> company directors to enhance usability through the development of a mobile front end. </a:t>
            </a:r>
            <a:r>
              <a:rPr lang="en-GB" i="1" dirty="0" err="1"/>
              <a:t>Chittr</a:t>
            </a:r>
            <a:r>
              <a:rPr lang="en-GB" i="1" dirty="0"/>
              <a:t> has hired you to develop a mobile application for them.</a:t>
            </a:r>
          </a:p>
          <a:p>
            <a:pPr marL="0" indent="0">
              <a:buNone/>
            </a:pPr>
            <a:endParaRPr lang="en-GB" dirty="0"/>
          </a:p>
        </p:txBody>
      </p:sp>
    </p:spTree>
    <p:extLst>
      <p:ext uri="{BB962C8B-B14F-4D97-AF65-F5344CB8AC3E}">
        <p14:creationId xmlns:p14="http://schemas.microsoft.com/office/powerpoint/2010/main" val="361781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 - Continued</a:t>
            </a:r>
            <a:endParaRPr lang="en-GB" dirty="0"/>
          </a:p>
        </p:txBody>
      </p:sp>
      <p:sp>
        <p:nvSpPr>
          <p:cNvPr id="3" name="Text Placeholder 2"/>
          <p:cNvSpPr>
            <a:spLocks noGrp="1"/>
          </p:cNvSpPr>
          <p:nvPr>
            <p:ph type="body" sz="quarter" idx="13"/>
          </p:nvPr>
        </p:nvSpPr>
        <p:spPr/>
        <p:txBody>
          <a:bodyPr/>
          <a:lstStyle/>
          <a:p>
            <a:pPr marL="0" indent="0">
              <a:buNone/>
            </a:pPr>
            <a:r>
              <a:rPr lang="en-GB" i="1" dirty="0"/>
              <a:t>The </a:t>
            </a:r>
            <a:r>
              <a:rPr lang="en-GB" i="1" dirty="0" err="1"/>
              <a:t>Chittr</a:t>
            </a:r>
            <a:r>
              <a:rPr lang="en-GB" i="1" dirty="0"/>
              <a:t> team are dictating that the application is to be developed using React Native with a focus on initially delivering an Android </a:t>
            </a:r>
            <a:r>
              <a:rPr lang="en-GB" i="1" dirty="0" smtClean="0"/>
              <a:t>release. </a:t>
            </a:r>
            <a:r>
              <a:rPr lang="en-GB" i="1" dirty="0"/>
              <a:t>The plan is that future iterations of the project will look towards adapting your codebase and rolling out an iOS equivalent. </a:t>
            </a:r>
          </a:p>
        </p:txBody>
      </p:sp>
    </p:spTree>
    <p:extLst>
      <p:ext uri="{BB962C8B-B14F-4D97-AF65-F5344CB8AC3E}">
        <p14:creationId xmlns:p14="http://schemas.microsoft.com/office/powerpoint/2010/main" val="201561970"/>
      </p:ext>
    </p:extLst>
  </p:cSld>
  <p:clrMapOvr>
    <a:masterClrMapping/>
  </p:clrMapOvr>
</p:sld>
</file>

<file path=ppt/theme/theme1.xml><?xml version="1.0" encoding="utf-8"?>
<a:theme xmlns:a="http://schemas.openxmlformats.org/drawingml/2006/main" name="MMU - Blue steel">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MU - Blue steel" id="{5D74057E-3233-4C9D-BBB9-809B3909B2AF}" vid="{2A40B121-3B6E-40BB-BCC8-7C70531462E7}"/>
    </a:ext>
  </a:extLst>
</a:theme>
</file>

<file path=ppt/theme/theme2.xml><?xml version="1.0" encoding="utf-8"?>
<a:theme xmlns:a="http://schemas.openxmlformats.org/drawingml/2006/main" name="2_Aqua">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lack">
  <a:themeElements>
    <a:clrScheme name="MMU brand colours">
      <a:dk1>
        <a:sysClr val="windowText" lastClr="000000"/>
      </a:dk1>
      <a:lt1>
        <a:sysClr val="window" lastClr="FFFFFF"/>
      </a:lt1>
      <a:dk2>
        <a:srgbClr val="00ACAF"/>
      </a:dk2>
      <a:lt2>
        <a:srgbClr val="AFBBC3"/>
      </a:lt2>
      <a:accent1>
        <a:srgbClr val="FFC627"/>
      </a:accent1>
      <a:accent2>
        <a:srgbClr val="ED6B06"/>
      </a:accent2>
      <a:accent3>
        <a:srgbClr val="EB0029"/>
      </a:accent3>
      <a:accent4>
        <a:srgbClr val="E70095"/>
      </a:accent4>
      <a:accent5>
        <a:srgbClr val="8D70B0"/>
      </a:accent5>
      <a:accent6>
        <a:srgbClr val="8AC2EB"/>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Blue Steel ">
  <a:themeElements>
    <a:clrScheme name="MMU Heritage palette">
      <a:dk1>
        <a:sysClr val="windowText" lastClr="000000"/>
      </a:dk1>
      <a:lt1>
        <a:sysClr val="window" lastClr="FFFFFF"/>
      </a:lt1>
      <a:dk2>
        <a:srgbClr val="506D85"/>
      </a:dk2>
      <a:lt2>
        <a:srgbClr val="D1DDE6"/>
      </a:lt2>
      <a:accent1>
        <a:srgbClr val="EB0029"/>
      </a:accent1>
      <a:accent2>
        <a:srgbClr val="672146"/>
      </a:accent2>
      <a:accent3>
        <a:srgbClr val="D35E13"/>
      </a:accent3>
      <a:accent4>
        <a:srgbClr val="211551"/>
      </a:accent4>
      <a:accent5>
        <a:srgbClr val="004851"/>
      </a:accent5>
      <a:accent6>
        <a:srgbClr val="CDC400"/>
      </a:accent6>
      <a:hlink>
        <a:srgbClr val="003197"/>
      </a:hlink>
      <a:folHlink>
        <a:srgbClr val="95C11F"/>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MMU - Blue steel</Template>
  <TotalTime>46563</TotalTime>
  <Words>1338</Words>
  <Application>Microsoft Office PowerPoint</Application>
  <PresentationFormat>Widescreen</PresentationFormat>
  <Paragraphs>143</Paragraphs>
  <Slides>24</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MS PGothic</vt:lpstr>
      <vt:lpstr>MS PGothic</vt:lpstr>
      <vt:lpstr>Arial</vt:lpstr>
      <vt:lpstr>Calibri</vt:lpstr>
      <vt:lpstr>MMU - Blue steel</vt:lpstr>
      <vt:lpstr>2_Aqua</vt:lpstr>
      <vt:lpstr>3_Black</vt:lpstr>
      <vt:lpstr>4_Blue Steel </vt:lpstr>
      <vt:lpstr>Mobile Applications Development</vt:lpstr>
      <vt:lpstr>Announcement</vt:lpstr>
      <vt:lpstr>Last week</vt:lpstr>
      <vt:lpstr>This week</vt:lpstr>
      <vt:lpstr>Recap on course so far…</vt:lpstr>
      <vt:lpstr>Stuff needed for the assignment that we haven’t covered yet…</vt:lpstr>
      <vt:lpstr>PowerPoint Presentation</vt:lpstr>
      <vt:lpstr>Scenario</vt:lpstr>
      <vt:lpstr>Scenario - Continued</vt:lpstr>
      <vt:lpstr>Overview</vt:lpstr>
      <vt:lpstr>API Specification</vt:lpstr>
      <vt:lpstr>Running the server code</vt:lpstr>
      <vt:lpstr>Testing the API with Postman</vt:lpstr>
      <vt:lpstr>Recommended order</vt:lpstr>
      <vt:lpstr>Recommended order</vt:lpstr>
      <vt:lpstr>Extension tasks</vt:lpstr>
      <vt:lpstr>Additional assessed elements</vt:lpstr>
      <vt:lpstr>Submission elements</vt:lpstr>
      <vt:lpstr>Assessment</vt:lpstr>
      <vt:lpstr>Getting Help…</vt:lpstr>
      <vt:lpstr>Great questions are not…</vt:lpstr>
      <vt:lpstr>Where to get help…</vt:lpstr>
      <vt:lpstr>WARNING!</vt:lpstr>
      <vt:lpstr>PowerPoint Presentation</vt:lpstr>
    </vt:vector>
  </TitlesOfParts>
  <Company>MMU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 Williams</dc:creator>
  <cp:lastModifiedBy>Ashley Williams</cp:lastModifiedBy>
  <cp:revision>104</cp:revision>
  <dcterms:created xsi:type="dcterms:W3CDTF">2019-09-23T10:03:52Z</dcterms:created>
  <dcterms:modified xsi:type="dcterms:W3CDTF">2020-01-30T16:50:16Z</dcterms:modified>
</cp:coreProperties>
</file>