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56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25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7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4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7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8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B1A2-BD48-40D0-8ACE-0BC0EB70CE80}" type="datetimeFigureOut">
              <a:rPr lang="en-US" smtClean="0"/>
              <a:t>9/22/2016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4200" y="64008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spark-nutshell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914400" y="1600201"/>
            <a:ext cx="5689600" cy="53339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Spark Core</a:t>
            </a:r>
            <a:endParaRPr lang="en-US">
              <a:latin typeface="Helvetica" panose="020B060402020203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917679" y="85765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Spark Streaming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2377502" y="85765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Spark SQL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3848777" y="85765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Helvetica" panose="020B0604020202030204" pitchFamily="34" charset="0"/>
              </a:rPr>
              <a:t>ML/</a:t>
            </a:r>
            <a:r>
              <a:rPr lang="en-US" dirty="0" err="1" smtClean="0">
                <a:latin typeface="Helvetica" panose="020B0604020202030204" pitchFamily="34" charset="0"/>
              </a:rPr>
              <a:t>MLLib</a:t>
            </a:r>
            <a:endParaRPr lang="en-US" dirty="0" smtClean="0">
              <a:latin typeface="Helvetica" panose="020B0604020202030204" pitchFamily="34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5308600" y="85765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GraphX</a:t>
            </a:r>
          </a:p>
        </p:txBody>
      </p:sp>
    </p:spTree>
    <p:extLst>
      <p:ext uri="{BB962C8B-B14F-4D97-AF65-F5344CB8AC3E}">
        <p14:creationId xmlns:p14="http://schemas.microsoft.com/office/powerpoint/2010/main" val="374073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4200" y="64008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spark-nutshell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7143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8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124200" y="838200"/>
            <a:ext cx="5486400" cy="25908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Spark Cluster</a:t>
            </a:r>
            <a:endParaRPr lang="en-US">
              <a:latin typeface="Helvetica" panose="020B0604020202030204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124200" y="167640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Cluster Manager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715000" y="1066800"/>
            <a:ext cx="27432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mtClean="0">
                <a:latin typeface="Helvetica" panose="020B0604020202030204" pitchFamily="34" charset="0"/>
              </a:rPr>
              <a:t>Worker 1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715000" y="2286000"/>
            <a:ext cx="27432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mtClean="0">
                <a:latin typeface="Helvetica" panose="020B0604020202030204" pitchFamily="34" charset="0"/>
              </a:rPr>
              <a:t>Worker 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5791200" y="1295400"/>
            <a:ext cx="1295400" cy="45720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Executor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791200" y="2362200"/>
            <a:ext cx="1295400" cy="45720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Executor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19600" y="1752600"/>
            <a:ext cx="12954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19600" y="2362200"/>
            <a:ext cx="12954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3"/>
            <a:endCxn id="7" idx="1"/>
          </p:cNvCxnSpPr>
          <p:nvPr/>
        </p:nvCxnSpPr>
        <p:spPr>
          <a:xfrm>
            <a:off x="2438400" y="2057400"/>
            <a:ext cx="6858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2200" y="182880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Job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3400" y="152400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Tasks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3400" y="208520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Tasks</a:t>
            </a:r>
            <a:endParaRPr lang="en-US" sz="1200">
              <a:latin typeface="Helvetica" panose="020B0604020202030204" pitchFamily="34" charset="0"/>
            </a:endParaRPr>
          </a:p>
        </p:txBody>
      </p:sp>
      <p:cxnSp>
        <p:nvCxnSpPr>
          <p:cNvPr id="27" name="Elbow Connector 26"/>
          <p:cNvCxnSpPr>
            <a:stCxn id="8" idx="1"/>
            <a:endCxn id="7" idx="0"/>
          </p:cNvCxnSpPr>
          <p:nvPr/>
        </p:nvCxnSpPr>
        <p:spPr>
          <a:xfrm rot="10800000" flipV="1">
            <a:off x="3771900" y="1447800"/>
            <a:ext cx="1943100" cy="228600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1"/>
            <a:endCxn id="7" idx="2"/>
          </p:cNvCxnSpPr>
          <p:nvPr/>
        </p:nvCxnSpPr>
        <p:spPr>
          <a:xfrm rot="10800000">
            <a:off x="3771900" y="2438400"/>
            <a:ext cx="1943100" cy="228600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05400" y="121920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Status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5400" y="243840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Status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5920" y="274320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Result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95920" y="91440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Result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4200" y="64008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managing-clusters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4135" y="1925107"/>
            <a:ext cx="461665" cy="28469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b="1" smtClean="0">
                <a:latin typeface="Helvetica" panose="020B0604020202030204" pitchFamily="34" charset="0"/>
              </a:rPr>
              <a:t>...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76200" y="1676400"/>
            <a:ext cx="23622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Driver</a:t>
            </a:r>
          </a:p>
        </p:txBody>
      </p:sp>
      <p:sp>
        <p:nvSpPr>
          <p:cNvPr id="30" name="Flowchart: Process 29"/>
          <p:cNvSpPr/>
          <p:nvPr/>
        </p:nvSpPr>
        <p:spPr>
          <a:xfrm>
            <a:off x="914400" y="1828800"/>
            <a:ext cx="1371600" cy="45720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Application</a:t>
            </a:r>
          </a:p>
        </p:txBody>
      </p:sp>
      <p:cxnSp>
        <p:nvCxnSpPr>
          <p:cNvPr id="5" name="Elbow Connector 4"/>
          <p:cNvCxnSpPr>
            <a:endCxn id="28" idx="0"/>
          </p:cNvCxnSpPr>
          <p:nvPr/>
        </p:nvCxnSpPr>
        <p:spPr>
          <a:xfrm rot="10800000" flipV="1">
            <a:off x="1257300" y="1143000"/>
            <a:ext cx="4457700" cy="533400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28" idx="2"/>
          </p:cNvCxnSpPr>
          <p:nvPr/>
        </p:nvCxnSpPr>
        <p:spPr>
          <a:xfrm rot="10800000">
            <a:off x="1257300" y="2438400"/>
            <a:ext cx="4457700" cy="533400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9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934200" y="64008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managing-clusters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2971800" y="533401"/>
            <a:ext cx="2971800" cy="1295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>
              <a:latin typeface="Helvetica" panose="020B0604020202030204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051279" y="76200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smtClean="0">
                <a:latin typeface="Helvetica" panose="020B0604020202030204" pitchFamily="34" charset="0"/>
              </a:rPr>
              <a:t>sparkour-master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4511102" y="770467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smtClean="0">
                <a:latin typeface="Helvetica" panose="020B0604020202030204" pitchFamily="34" charset="0"/>
              </a:rPr>
              <a:t>sparkour-slave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78194" y="533400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latin typeface="Helvetica" panose="020B0604020202030204" pitchFamily="34" charset="0"/>
              </a:rPr>
              <a:t>Real Spark Cluster</a:t>
            </a:r>
          </a:p>
          <a:p>
            <a:r>
              <a:rPr lang="en-US" sz="1200" smtClean="0">
                <a:latin typeface="Helvetica" panose="020B0604020202030204" pitchFamily="34" charset="0"/>
              </a:rPr>
              <a:t>3 instances with 3 roles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609600" y="76200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smtClean="0">
                <a:latin typeface="Helvetica" panose="020B0604020202030204" pitchFamily="34" charset="0"/>
              </a:rPr>
              <a:t>sparkour-dev</a:t>
            </a:r>
          </a:p>
        </p:txBody>
      </p:sp>
      <p:cxnSp>
        <p:nvCxnSpPr>
          <p:cNvPr id="6" name="Straight Arrow Connector 5"/>
          <p:cNvCxnSpPr>
            <a:stCxn id="22" idx="3"/>
            <a:endCxn id="24" idx="1"/>
          </p:cNvCxnSpPr>
          <p:nvPr/>
        </p:nvCxnSpPr>
        <p:spPr>
          <a:xfrm flipV="1">
            <a:off x="1828800" y="1045204"/>
            <a:ext cx="129867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8800" y="80519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Helvetica" panose="020B0604020202030204" pitchFamily="34" charset="0"/>
              </a:rPr>
              <a:t>spark-submit</a:t>
            </a:r>
            <a:endParaRPr lang="en-US" sz="1050">
              <a:latin typeface="Helvetica" panose="020B0604020202030204" pitchFamily="34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85800" y="855382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development environment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3127479" y="855381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master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4572000" y="855382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worker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9600" y="2438400"/>
            <a:ext cx="7154659" cy="1295399"/>
            <a:chOff x="2895600" y="2510135"/>
            <a:chExt cx="7154659" cy="1295399"/>
          </a:xfrm>
        </p:grpSpPr>
        <p:sp>
          <p:nvSpPr>
            <p:cNvPr id="34" name="TextBox 33"/>
            <p:cNvSpPr txBox="1"/>
            <p:nvPr/>
          </p:nvSpPr>
          <p:spPr>
            <a:xfrm>
              <a:off x="8257782" y="2510135"/>
              <a:ext cx="1792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mtClean="0">
                  <a:latin typeface="Helvetica" panose="020B0604020202030204" pitchFamily="34" charset="0"/>
                </a:rPr>
                <a:t>Tutorial Spark Cluster</a:t>
              </a:r>
            </a:p>
            <a:p>
              <a:r>
                <a:rPr lang="en-US" sz="1200" smtClean="0">
                  <a:latin typeface="Helvetica" panose="020B0604020202030204" pitchFamily="34" charset="0"/>
                </a:rPr>
                <a:t>1 instance with 3 roles</a:t>
              </a:r>
              <a:endParaRPr lang="en-US" sz="1200">
                <a:latin typeface="Helvetica" panose="020B0604020202030204" pitchFamily="34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2895600" y="2514600"/>
              <a:ext cx="5334000" cy="1290934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i="1" smtClean="0">
                  <a:latin typeface="Helvetica" panose="020B0604020202030204" pitchFamily="34" charset="0"/>
                </a:rPr>
                <a:t>sparkour-app</a:t>
              </a:r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5257800" y="2667000"/>
              <a:ext cx="2834702" cy="762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>
                <a:latin typeface="Helvetica" panose="020B0604020202030204" pitchFamily="34" charset="0"/>
              </a:endParaRPr>
            </a:p>
          </p:txBody>
        </p:sp>
        <p:cxnSp>
          <p:nvCxnSpPr>
            <p:cNvPr id="36" name="Straight Arrow Connector 35"/>
            <p:cNvCxnSpPr>
              <a:endCxn id="41" idx="1"/>
            </p:cNvCxnSpPr>
            <p:nvPr/>
          </p:nvCxnSpPr>
          <p:spPr>
            <a:xfrm flipV="1">
              <a:off x="4114800" y="3026403"/>
              <a:ext cx="129867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038600" y="2786390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>
                  <a:latin typeface="Helvetica" panose="020B0604020202030204" pitchFamily="34" charset="0"/>
                </a:rPr>
                <a:t>spark-submit</a:t>
              </a:r>
              <a:endParaRPr lang="en-US" sz="1050">
                <a:latin typeface="Helvetica" panose="020B0604020202030204" pitchFamily="34" charset="0"/>
              </a:endParaRPr>
            </a:p>
          </p:txBody>
        </p:sp>
        <p:sp>
          <p:nvSpPr>
            <p:cNvPr id="39" name="Flowchart: Process 38"/>
            <p:cNvSpPr/>
            <p:nvPr/>
          </p:nvSpPr>
          <p:spPr>
            <a:xfrm>
              <a:off x="2971800" y="2836581"/>
              <a:ext cx="1143000" cy="379645"/>
            </a:xfrm>
            <a:prstGeom prst="flowChartProcess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>
                  <a:latin typeface="Helvetica" panose="020B0604020202030204" pitchFamily="34" charset="0"/>
                </a:rPr>
                <a:t>development environment</a:t>
              </a:r>
            </a:p>
          </p:txBody>
        </p:sp>
        <p:sp>
          <p:nvSpPr>
            <p:cNvPr id="41" name="Flowchart: Process 40"/>
            <p:cNvSpPr/>
            <p:nvPr/>
          </p:nvSpPr>
          <p:spPr>
            <a:xfrm>
              <a:off x="5413479" y="2836580"/>
              <a:ext cx="1143000" cy="379645"/>
            </a:xfrm>
            <a:prstGeom prst="flowChartProcess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>
                  <a:latin typeface="Helvetica" panose="020B0604020202030204" pitchFamily="34" charset="0"/>
                </a:rPr>
                <a:t>master</a:t>
              </a:r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6858000" y="2836581"/>
              <a:ext cx="1143000" cy="379645"/>
            </a:xfrm>
            <a:prstGeom prst="flowChartProcess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>
                  <a:latin typeface="Helvetica" panose="020B0604020202030204" pitchFamily="34" charset="0"/>
                </a:rPr>
                <a:t>worker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53200" y="2971800"/>
            <a:ext cx="1066800" cy="1143000"/>
            <a:chOff x="6172200" y="1600200"/>
            <a:chExt cx="1066800" cy="1143000"/>
          </a:xfrm>
        </p:grpSpPr>
        <p:sp>
          <p:nvSpPr>
            <p:cNvPr id="20" name="Rounded Rectangle 19"/>
            <p:cNvSpPr/>
            <p:nvPr/>
          </p:nvSpPr>
          <p:spPr>
            <a:xfrm>
              <a:off x="6172200" y="1600200"/>
              <a:ext cx="1066800" cy="1143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mtClean="0">
                <a:latin typeface="Helvetica" panose="020B060402020203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248400" y="1752600"/>
              <a:ext cx="915440" cy="962799"/>
              <a:chOff x="6324600" y="1752600"/>
              <a:chExt cx="915440" cy="962799"/>
            </a:xfrm>
          </p:grpSpPr>
          <p:sp>
            <p:nvSpPr>
              <p:cNvPr id="48" name="Flowchart: Process 47"/>
              <p:cNvSpPr/>
              <p:nvPr/>
            </p:nvSpPr>
            <p:spPr>
              <a:xfrm>
                <a:off x="6331611" y="1752600"/>
                <a:ext cx="908429" cy="228600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i="1" smtClean="0">
                    <a:latin typeface="Helvetica" panose="020B0604020202030204" pitchFamily="34" charset="0"/>
                  </a:rPr>
                  <a:t>instance</a:t>
                </a:r>
              </a:p>
            </p:txBody>
          </p:sp>
          <p:sp>
            <p:nvSpPr>
              <p:cNvPr id="50" name="Flowchart: Process 49"/>
              <p:cNvSpPr/>
              <p:nvPr/>
            </p:nvSpPr>
            <p:spPr>
              <a:xfrm>
                <a:off x="6324600" y="2031569"/>
                <a:ext cx="914400" cy="178231"/>
              </a:xfrm>
              <a:prstGeom prst="flowChartProcess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smtClean="0">
                    <a:latin typeface="Helvetica" panose="020B0604020202030204" pitchFamily="34" charset="0"/>
                  </a:rPr>
                  <a:t>role</a:t>
                </a:r>
              </a:p>
            </p:txBody>
          </p:sp>
          <p:sp>
            <p:nvSpPr>
              <p:cNvPr id="51" name="Flowchart: Process 50"/>
              <p:cNvSpPr/>
              <p:nvPr/>
            </p:nvSpPr>
            <p:spPr>
              <a:xfrm>
                <a:off x="6331611" y="2286000"/>
                <a:ext cx="908429" cy="152400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smtClean="0">
                    <a:latin typeface="Helvetica" panose="020B0604020202030204" pitchFamily="34" charset="0"/>
                  </a:rPr>
                  <a:t>logical cluster</a:t>
                </a:r>
                <a:endParaRPr lang="en-US" sz="800">
                  <a:latin typeface="Helvetica" panose="020B060402020203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545208" y="2438400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mtClean="0">
                    <a:latin typeface="Helvetica" panose="020B0604020202030204" pitchFamily="34" charset="0"/>
                  </a:rPr>
                  <a:t>Key</a:t>
                </a:r>
                <a:endParaRPr lang="en-US" sz="1200">
                  <a:latin typeface="Helvetica" panose="020B0604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388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477000" y="640080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submitting-applications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14533" y="605135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latin typeface="Helvetica" panose="020B0604020202030204" pitchFamily="34" charset="0"/>
              </a:rPr>
              <a:t>Client Deploy Mode</a:t>
            </a:r>
          </a:p>
          <a:p>
            <a:r>
              <a:rPr lang="en-US" sz="1200">
                <a:latin typeface="Helvetica" panose="020B0604020202030204" pitchFamily="34" charset="0"/>
              </a:rPr>
              <a:t>Driver exists where spark-submit runs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685800" y="855382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development environment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33794" y="2209800"/>
            <a:ext cx="196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Helvetica" panose="020B0604020202030204" pitchFamily="34" charset="0"/>
              </a:rPr>
              <a:t>Cluster Deploy Mode</a:t>
            </a:r>
          </a:p>
          <a:p>
            <a:pPr algn="ctr"/>
            <a:r>
              <a:rPr lang="en-US" sz="1200">
                <a:latin typeface="Helvetica" panose="020B0604020202030204" pitchFamily="34" charset="0"/>
              </a:rPr>
              <a:t>Driver exists inside cluster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609600" y="2456937"/>
            <a:ext cx="1143000" cy="37829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development environment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52600" y="80519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Helvetica" panose="020B0604020202030204" pitchFamily="34" charset="0"/>
              </a:rPr>
              <a:t>spark-submit</a:t>
            </a:r>
            <a:endParaRPr lang="en-US" sz="1050">
              <a:latin typeface="Helvetica" panose="020B0604020202030204" pitchFamily="34" charset="0"/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3200400" y="664202"/>
            <a:ext cx="2834702" cy="9359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cluster</a:t>
            </a:r>
            <a:endParaRPr lang="en-US" sz="1400">
              <a:latin typeface="Helvetica" panose="020B0604020202030204" pitchFamily="34" charset="0"/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3356079" y="855381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master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4800600" y="855382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1828800" y="855380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driver</a:t>
            </a:r>
          </a:p>
        </p:txBody>
      </p:sp>
      <p:sp>
        <p:nvSpPr>
          <p:cNvPr id="55" name="Flowchart: Process 54"/>
          <p:cNvSpPr/>
          <p:nvPr/>
        </p:nvSpPr>
        <p:spPr>
          <a:xfrm>
            <a:off x="1981200" y="2264402"/>
            <a:ext cx="4061382" cy="9359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cluster</a:t>
            </a:r>
            <a:endParaRPr lang="en-US" sz="1400">
              <a:latin typeface="Helvetica" panose="020B0604020202030204" pitchFamily="34" charset="0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3356490" y="2455581"/>
            <a:ext cx="1146016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master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4804822" y="2455582"/>
            <a:ext cx="1146016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worker</a:t>
            </a:r>
          </a:p>
        </p:txBody>
      </p:sp>
      <p:sp>
        <p:nvSpPr>
          <p:cNvPr id="58" name="Flowchart: Process 57"/>
          <p:cNvSpPr/>
          <p:nvPr/>
        </p:nvSpPr>
        <p:spPr>
          <a:xfrm>
            <a:off x="2209800" y="2456937"/>
            <a:ext cx="1143000" cy="37829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driver</a:t>
            </a:r>
          </a:p>
        </p:txBody>
      </p:sp>
      <p:cxnSp>
        <p:nvCxnSpPr>
          <p:cNvPr id="5" name="Straight Arrow Connector 4"/>
          <p:cNvCxnSpPr>
            <a:stCxn id="39" idx="3"/>
            <a:endCxn id="58" idx="1"/>
          </p:cNvCxnSpPr>
          <p:nvPr/>
        </p:nvCxnSpPr>
        <p:spPr>
          <a:xfrm>
            <a:off x="1752600" y="264608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3"/>
            <a:endCxn id="33" idx="1"/>
          </p:cNvCxnSpPr>
          <p:nvPr/>
        </p:nvCxnSpPr>
        <p:spPr>
          <a:xfrm>
            <a:off x="2971800" y="1045203"/>
            <a:ext cx="38427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0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477000" y="640080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submitting-applications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914400" y="1314450"/>
            <a:ext cx="3429000" cy="1485900"/>
            <a:chOff x="914400" y="1314450"/>
            <a:chExt cx="3429000" cy="1485900"/>
          </a:xfrm>
        </p:grpSpPr>
        <p:sp>
          <p:nvSpPr>
            <p:cNvPr id="4" name="Flowchart: Process 3"/>
            <p:cNvSpPr/>
            <p:nvPr/>
          </p:nvSpPr>
          <p:spPr>
            <a:xfrm>
              <a:off x="2362200" y="1314450"/>
              <a:ext cx="1981200" cy="14859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mtClean="0">
                  <a:latin typeface="Helvetica" panose="020B0604020202030204" pitchFamily="34" charset="0"/>
                </a:rPr>
                <a:t>Spark Cluster</a:t>
              </a:r>
              <a:endParaRPr lang="en-US">
                <a:latin typeface="Helvetica" panose="020B0604020202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28" idx="3"/>
              <a:endCxn id="4" idx="1"/>
            </p:cNvCxnSpPr>
            <p:nvPr/>
          </p:nvCxnSpPr>
          <p:spPr>
            <a:xfrm>
              <a:off x="1828800" y="205740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52600" y="1828800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Helvetica" panose="020B0604020202030204" pitchFamily="34" charset="0"/>
                </a:rPr>
                <a:t>Job</a:t>
              </a:r>
              <a:endParaRPr lang="en-US" sz="1200">
                <a:latin typeface="Helvetica" panose="020B0604020202030204" pitchFamily="34" charset="0"/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914400" y="1676400"/>
              <a:ext cx="914400" cy="7620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mtClean="0">
                  <a:latin typeface="Helvetica" panose="020B0604020202030204" pitchFamily="34" charset="0"/>
                </a:rPr>
                <a:t>Driver</a:t>
              </a:r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2362200" y="1676400"/>
              <a:ext cx="1295400" cy="7620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>
                  <a:latin typeface="Helvetica" panose="020B0604020202030204" pitchFamily="34" charset="0"/>
                </a:rPr>
                <a:t>Cluster Manager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724400" y="1314450"/>
            <a:ext cx="3276600" cy="1485900"/>
            <a:chOff x="4724400" y="1314450"/>
            <a:chExt cx="3276600" cy="1485900"/>
          </a:xfrm>
        </p:grpSpPr>
        <p:sp>
          <p:nvSpPr>
            <p:cNvPr id="40" name="Flowchart: Process 39"/>
            <p:cNvSpPr/>
            <p:nvPr/>
          </p:nvSpPr>
          <p:spPr>
            <a:xfrm>
              <a:off x="4724400" y="1314450"/>
              <a:ext cx="3276600" cy="14859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mtClean="0">
                  <a:latin typeface="Helvetica" panose="020B0604020202030204" pitchFamily="34" charset="0"/>
                </a:rPr>
                <a:t>Spark Cluster</a:t>
              </a:r>
              <a:endParaRPr lang="en-US">
                <a:latin typeface="Helvetica" panose="020B0604020202030204" pitchFamily="34" charset="0"/>
              </a:endParaRPr>
            </a:p>
          </p:txBody>
        </p:sp>
        <p:cxnSp>
          <p:nvCxnSpPr>
            <p:cNvPr id="41" name="Straight Arrow Connector 40"/>
            <p:cNvCxnSpPr>
              <a:stCxn id="44" idx="3"/>
              <a:endCxn id="45" idx="1"/>
            </p:cNvCxnSpPr>
            <p:nvPr/>
          </p:nvCxnSpPr>
          <p:spPr>
            <a:xfrm>
              <a:off x="5867400" y="205740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791200" y="1828800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Helvetica" panose="020B0604020202030204" pitchFamily="34" charset="0"/>
                </a:rPr>
                <a:t>Job</a:t>
              </a:r>
              <a:endParaRPr lang="en-US" sz="1200">
                <a:latin typeface="Helvetica" panose="020B0604020202030204" pitchFamily="34" charset="0"/>
              </a:endParaRP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4953000" y="1676400"/>
              <a:ext cx="914400" cy="7620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mtClean="0">
                  <a:latin typeface="Helvetica" panose="020B0604020202030204" pitchFamily="34" charset="0"/>
                </a:rPr>
                <a:t>Driver</a:t>
              </a:r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6400800" y="1676400"/>
              <a:ext cx="1295400" cy="7620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>
                  <a:latin typeface="Helvetica" panose="020B0604020202030204" pitchFamily="34" charset="0"/>
                </a:rPr>
                <a:t>Cluster Manager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252562" y="2891135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>
                <a:latin typeface="Helvetica" panose="020B0604020202030204" pitchFamily="34" charset="0"/>
              </a:rPr>
              <a:t>Client Deploy Mode</a:t>
            </a:r>
          </a:p>
          <a:p>
            <a:pPr algn="ctr"/>
            <a:r>
              <a:rPr lang="en-US" sz="1200" smtClean="0">
                <a:latin typeface="Helvetica" panose="020B0604020202030204" pitchFamily="34" charset="0"/>
              </a:rPr>
              <a:t>Driver exists where spark-submit runs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79097" y="2891135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>
                <a:latin typeface="Helvetica" panose="020B0604020202030204" pitchFamily="34" charset="0"/>
              </a:rPr>
              <a:t>Cluster Deploy Mode</a:t>
            </a:r>
          </a:p>
          <a:p>
            <a:pPr algn="ctr"/>
            <a:r>
              <a:rPr lang="en-US" sz="1200" smtClean="0">
                <a:latin typeface="Helvetica" panose="020B0604020202030204" pitchFamily="34" charset="0"/>
              </a:rPr>
              <a:t>Driver exists inside cluster</a:t>
            </a:r>
          </a:p>
        </p:txBody>
      </p:sp>
    </p:spTree>
    <p:extLst>
      <p:ext uri="{BB962C8B-B14F-4D97-AF65-F5344CB8AC3E}">
        <p14:creationId xmlns:p14="http://schemas.microsoft.com/office/powerpoint/2010/main" val="32807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9860" y="64008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Helvetica" panose="020B0604020202030204" pitchFamily="34" charset="0"/>
              </a:rPr>
              <a:t>w</a:t>
            </a:r>
            <a:r>
              <a:rPr lang="en-US" smtClean="0">
                <a:latin typeface="Helvetica" panose="020B0604020202030204" pitchFamily="34" charset="0"/>
              </a:rPr>
              <a:t>orking-rdds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1141562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parallelize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1143000"/>
            <a:ext cx="1371600" cy="4557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textFile</a:t>
            </a:r>
          </a:p>
        </p:txBody>
      </p:sp>
      <p:sp>
        <p:nvSpPr>
          <p:cNvPr id="8" name="Oval 7"/>
          <p:cNvSpPr/>
          <p:nvPr/>
        </p:nvSpPr>
        <p:spPr>
          <a:xfrm>
            <a:off x="762000" y="1829519"/>
            <a:ext cx="1371600" cy="4557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filter</a:t>
            </a:r>
          </a:p>
        </p:txBody>
      </p:sp>
      <p:sp>
        <p:nvSpPr>
          <p:cNvPr id="9" name="Oval 8"/>
          <p:cNvSpPr/>
          <p:nvPr/>
        </p:nvSpPr>
        <p:spPr>
          <a:xfrm>
            <a:off x="3810000" y="1143000"/>
            <a:ext cx="1371600" cy="4557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map</a:t>
            </a:r>
          </a:p>
        </p:txBody>
      </p:sp>
      <p:sp>
        <p:nvSpPr>
          <p:cNvPr id="11" name="Oval 10"/>
          <p:cNvSpPr/>
          <p:nvPr/>
        </p:nvSpPr>
        <p:spPr>
          <a:xfrm>
            <a:off x="5334000" y="1830238"/>
            <a:ext cx="1371600" cy="4557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flatMap</a:t>
            </a:r>
          </a:p>
        </p:txBody>
      </p:sp>
      <p:sp>
        <p:nvSpPr>
          <p:cNvPr id="12" name="Oval 11"/>
          <p:cNvSpPr/>
          <p:nvPr/>
        </p:nvSpPr>
        <p:spPr>
          <a:xfrm>
            <a:off x="762000" y="2513163"/>
            <a:ext cx="1371600" cy="4557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count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0" y="395018"/>
            <a:ext cx="13716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file of string numbers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95018"/>
            <a:ext cx="13716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array / list of numbers</a:t>
            </a:r>
          </a:p>
        </p:txBody>
      </p:sp>
      <p:sp>
        <p:nvSpPr>
          <p:cNvPr id="15" name="Oval 14"/>
          <p:cNvSpPr/>
          <p:nvPr/>
        </p:nvSpPr>
        <p:spPr>
          <a:xfrm>
            <a:off x="2286000" y="182880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union</a:t>
            </a:r>
          </a:p>
        </p:txBody>
      </p:sp>
      <p:sp>
        <p:nvSpPr>
          <p:cNvPr id="16" name="Oval 15"/>
          <p:cNvSpPr/>
          <p:nvPr/>
        </p:nvSpPr>
        <p:spPr>
          <a:xfrm>
            <a:off x="2286000" y="2513163"/>
            <a:ext cx="1371600" cy="4557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reduce</a:t>
            </a:r>
          </a:p>
        </p:txBody>
      </p:sp>
      <p:sp>
        <p:nvSpPr>
          <p:cNvPr id="17" name="Oval 16"/>
          <p:cNvSpPr/>
          <p:nvPr/>
        </p:nvSpPr>
        <p:spPr>
          <a:xfrm>
            <a:off x="3810000" y="2519633"/>
            <a:ext cx="1371600" cy="4557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reduce</a:t>
            </a:r>
          </a:p>
        </p:txBody>
      </p:sp>
      <p:cxnSp>
        <p:nvCxnSpPr>
          <p:cNvPr id="19" name="Straight Arrow Connector 18"/>
          <p:cNvCxnSpPr>
            <a:stCxn id="14" idx="2"/>
            <a:endCxn id="5" idx="0"/>
          </p:cNvCxnSpPr>
          <p:nvPr/>
        </p:nvCxnSpPr>
        <p:spPr>
          <a:xfrm>
            <a:off x="1447800" y="928418"/>
            <a:ext cx="0" cy="213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8" idx="0"/>
          </p:cNvCxnSpPr>
          <p:nvPr/>
        </p:nvCxnSpPr>
        <p:spPr>
          <a:xfrm>
            <a:off x="1447800" y="1598762"/>
            <a:ext cx="0" cy="230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  <a:endCxn id="12" idx="0"/>
          </p:cNvCxnSpPr>
          <p:nvPr/>
        </p:nvCxnSpPr>
        <p:spPr>
          <a:xfrm>
            <a:off x="1447800" y="2285281"/>
            <a:ext cx="0" cy="227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15" idx="1"/>
          </p:cNvCxnSpPr>
          <p:nvPr/>
        </p:nvCxnSpPr>
        <p:spPr>
          <a:xfrm>
            <a:off x="1932734" y="1531807"/>
            <a:ext cx="554132" cy="363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6" idx="0"/>
          </p:cNvCxnSpPr>
          <p:nvPr/>
        </p:nvCxnSpPr>
        <p:spPr>
          <a:xfrm>
            <a:off x="7543800" y="928418"/>
            <a:ext cx="0" cy="214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1" idx="7"/>
          </p:cNvCxnSpPr>
          <p:nvPr/>
        </p:nvCxnSpPr>
        <p:spPr>
          <a:xfrm flipH="1">
            <a:off x="6504734" y="1532017"/>
            <a:ext cx="554132" cy="364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1"/>
            <a:endCxn id="9" idx="5"/>
          </p:cNvCxnSpPr>
          <p:nvPr/>
        </p:nvCxnSpPr>
        <p:spPr>
          <a:xfrm flipH="1" flipV="1">
            <a:off x="4980734" y="1532017"/>
            <a:ext cx="554132" cy="364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5" idx="7"/>
          </p:cNvCxnSpPr>
          <p:nvPr/>
        </p:nvCxnSpPr>
        <p:spPr>
          <a:xfrm flipH="1">
            <a:off x="3456734" y="1532017"/>
            <a:ext cx="554132" cy="363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4"/>
          </p:cNvCxnSpPr>
          <p:nvPr/>
        </p:nvCxnSpPr>
        <p:spPr>
          <a:xfrm>
            <a:off x="2971800" y="2286000"/>
            <a:ext cx="0" cy="227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5"/>
          </p:cNvCxnSpPr>
          <p:nvPr/>
        </p:nvCxnSpPr>
        <p:spPr>
          <a:xfrm>
            <a:off x="3456734" y="2219045"/>
            <a:ext cx="734266" cy="300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8200" y="305087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More than 30 in Chicago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62200" y="30874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Most books owned in either city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86200" y="308746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Total books in both cities</a:t>
            </a:r>
          </a:p>
        </p:txBody>
      </p:sp>
    </p:spTree>
    <p:extLst>
      <p:ext uri="{BB962C8B-B14F-4D97-AF65-F5344CB8AC3E}">
        <p14:creationId xmlns:p14="http://schemas.microsoft.com/office/powerpoint/2010/main" val="135750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b"/>
      <a:lstStyle>
        <a:defPPr algn="ctr">
          <a:defRPr smtClean="0">
            <a:latin typeface="Helvetica" panose="020B0604020202030204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Helvetica" panose="020B060402020203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159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Uri</dc:creator>
  <cp:lastModifiedBy>BU</cp:lastModifiedBy>
  <cp:revision>25</cp:revision>
  <dcterms:created xsi:type="dcterms:W3CDTF">2016-02-26T12:45:39Z</dcterms:created>
  <dcterms:modified xsi:type="dcterms:W3CDTF">2016-09-22T15:31:49Z</dcterms:modified>
</cp:coreProperties>
</file>