
<file path=[Content_Types].xml><?xml version="1.0" encoding="utf-8"?>
<Types xmlns="http://schemas.openxmlformats.org/package/2006/content-types">
  <Default ContentType="image/jpeg" Extension="jpg"/>
  <Default ContentType="image/png" Extension="png"/>
  <Default ContentType="application/vnd.openxmlformats-package.relationships+xml" Extension="rels"/>
  <Default ContentType="application/xml" Extension="xml"/>
  <Default ContentType="image/jpeg" Extension="jpeg"/>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6.xml"/>
  <Override ContentType="application/vnd.openxmlformats-officedocument.presentationml.notesSlide+xml" PartName="/ppt/notesSlides/notesSlide5.xml"/>
  <Override ContentType="application/vnd.openxmlformats-officedocument.presentationml.notesSlide+xml" PartName="/ppt/notesSlides/notesSlide7.xml"/>
  <Override ContentType="application/vnd.openxmlformats-officedocument.presentationml.notesSlide+xml" PartName="/ppt/notesSlides/notesSlide9.xml"/>
  <Override ContentType="application/vnd.openxmlformats-officedocument.presentationml.notesSlide+xml" PartName="/ppt/notesSlides/notesSlide12.xml"/>
  <Override ContentType="application/vnd.openxmlformats-officedocument.presentationml.notesSlide+xml" PartName="/ppt/notesSlides/notesSlide11.xml"/>
  <Override ContentType="application/vnd.openxmlformats-officedocument.presentationml.notesSlide+xml" PartName="/ppt/notesSlides/notesSlide13.xml"/>
  <Override ContentType="application/vnd.openxmlformats-officedocument.presentationml.notesSlide+xml" PartName="/ppt/notesSlides/notesSlide10.xml"/>
  <Override ContentType="application/vnd.openxmlformats-officedocument.presentationml.notesSlide+xml" PartName="/ppt/notesSlides/notesSlide4.xml"/>
  <Override ContentType="application/vnd.openxmlformats-officedocument.presentationml.notesSlide+xml" PartName="/ppt/notesSlides/notesSlide17.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4.xml"/>
  <Override ContentType="application/vnd.openxmlformats-officedocument.presentationml.slideLayout+xml" PartName="/ppt/slideLayouts/slideLayout9.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notesMaster+xml" PartName="/ppt/notesMasters/notesMaster1.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16.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7.xml"/>
  <Override ContentType="application/vnd.openxmlformats-officedocument.presentationml.slide+xml" PartName="/ppt/slides/slide19.xml"/>
  <Override ContentType="application/vnd.openxmlformats-officedocument.presentationml.slide+xml" PartName="/ppt/slides/slide15.xml"/>
  <Override ContentType="application/vnd.openxmlformats-officedocument.presentationml.slide+xml" PartName="/ppt/slides/slide5.xml"/>
  <Override ContentType="application/vnd.openxmlformats-officedocument.presentationml.slide+xml" PartName="/ppt/slides/slide18.xml"/>
  <Override ContentType="application/vnd.openxmlformats-officedocument.presentationml.slide+xml" PartName="/ppt/slides/slide17.xml"/>
  <Override ContentType="application/vnd.openxmlformats-officedocument.presentationml.slide+xml" PartName="/ppt/slides/slide6.xml"/>
  <Override ContentType="application/vnd.openxmlformats-officedocument.presentationml.slide+xml" PartName="/ppt/slides/slide2.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presentation.main+xml" PartName="/ppt/presentation.xml"/>
  <Override ContentType="application/vnd.openxmlformats-officedocument.presentationml.presProps+xml" PartName="/ppt/presProps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9144000"/>
  <p:notesSz cx="9144000" cy="6858000"/>
  <p:defaultTextStyle>
    <a:defPPr lvl="0">
      <a:defRPr lang="en-US"/>
    </a:defPPr>
    <a:lvl1pPr eaLnBrk="0" hangingPunct="0" lvl="0" rtl="0" algn="l" fontAlgn="base">
      <a:spcBef>
        <a:spcPct val="0"/>
      </a:spcBef>
      <a:spcAft>
        <a:spcPct val="0"/>
      </a:spcAft>
      <a:defRPr kern="1200" sz="2400">
        <a:solidFill>
          <a:schemeClr val="tx1"/>
        </a:solidFill>
        <a:latin typeface="Arial" panose="020B0604020202020204" pitchFamily="34" charset="0"/>
        <a:ea typeface="ＭＳ Ｐゴシック" panose="020B0600070205080204" pitchFamily="34" charset="-128"/>
        <a:cs typeface="+mn-cs"/>
      </a:defRPr>
    </a:lvl1pPr>
    <a:lvl2pPr eaLnBrk="0" hangingPunct="0" lvl="1" marL="457200" rtl="0" algn="l" fontAlgn="base">
      <a:spcBef>
        <a:spcPct val="0"/>
      </a:spcBef>
      <a:spcAft>
        <a:spcPct val="0"/>
      </a:spcAft>
      <a:defRPr kern="1200" sz="2400">
        <a:solidFill>
          <a:schemeClr val="tx1"/>
        </a:solidFill>
        <a:latin typeface="Arial" panose="020B0604020202020204" pitchFamily="34" charset="0"/>
        <a:ea typeface="ＭＳ Ｐゴシック" panose="020B0600070205080204" pitchFamily="34" charset="-128"/>
        <a:cs typeface="+mn-cs"/>
      </a:defRPr>
    </a:lvl2pPr>
    <a:lvl3pPr eaLnBrk="0" hangingPunct="0" lvl="2" marL="914400" rtl="0" algn="l" fontAlgn="base">
      <a:spcBef>
        <a:spcPct val="0"/>
      </a:spcBef>
      <a:spcAft>
        <a:spcPct val="0"/>
      </a:spcAft>
      <a:defRPr kern="1200" sz="2400">
        <a:solidFill>
          <a:schemeClr val="tx1"/>
        </a:solidFill>
        <a:latin typeface="Arial" panose="020B0604020202020204" pitchFamily="34" charset="0"/>
        <a:ea typeface="ＭＳ Ｐゴシック" panose="020B0600070205080204" pitchFamily="34" charset="-128"/>
        <a:cs typeface="+mn-cs"/>
      </a:defRPr>
    </a:lvl3pPr>
    <a:lvl4pPr eaLnBrk="0" hangingPunct="0" lvl="3" marL="1371600" rtl="0" algn="l" fontAlgn="base">
      <a:spcBef>
        <a:spcPct val="0"/>
      </a:spcBef>
      <a:spcAft>
        <a:spcPct val="0"/>
      </a:spcAft>
      <a:defRPr kern="1200" sz="2400">
        <a:solidFill>
          <a:schemeClr val="tx1"/>
        </a:solidFill>
        <a:latin typeface="Arial" panose="020B0604020202020204" pitchFamily="34" charset="0"/>
        <a:ea typeface="ＭＳ Ｐゴシック" panose="020B0600070205080204" pitchFamily="34" charset="-128"/>
        <a:cs typeface="+mn-cs"/>
      </a:defRPr>
    </a:lvl4pPr>
    <a:lvl5pPr eaLnBrk="0" hangingPunct="0" lvl="4" marL="1828800" rtl="0" algn="l" fontAlgn="base">
      <a:spcBef>
        <a:spcPct val="0"/>
      </a:spcBef>
      <a:spcAft>
        <a:spcPct val="0"/>
      </a:spcAft>
      <a:defRPr kern="1200" sz="2400">
        <a:solidFill>
          <a:schemeClr val="tx1"/>
        </a:solidFill>
        <a:latin typeface="Arial" panose="020B0604020202020204" pitchFamily="34" charset="0"/>
        <a:ea typeface="ＭＳ Ｐゴシック" panose="020B0600070205080204" pitchFamily="34" charset="-128"/>
        <a:cs typeface="+mn-cs"/>
      </a:defRPr>
    </a:lvl5pPr>
    <a:lvl6pPr defTabSz="914400" eaLnBrk="1" hangingPunct="1" latinLnBrk="0" lvl="5" marL="2286000" rtl="0" algn="l">
      <a:defRPr kern="1200" sz="2400">
        <a:solidFill>
          <a:schemeClr val="tx1"/>
        </a:solidFill>
        <a:latin typeface="Arial" panose="020B0604020202020204" pitchFamily="34" charset="0"/>
        <a:ea typeface="ＭＳ Ｐゴシック" panose="020B0600070205080204" pitchFamily="34" charset="-128"/>
        <a:cs typeface="+mn-cs"/>
      </a:defRPr>
    </a:lvl6pPr>
    <a:lvl7pPr defTabSz="914400" eaLnBrk="1" hangingPunct="1" latinLnBrk="0" lvl="6" marL="2743200" rtl="0" algn="l">
      <a:defRPr kern="1200" sz="2400">
        <a:solidFill>
          <a:schemeClr val="tx1"/>
        </a:solidFill>
        <a:latin typeface="Arial" panose="020B0604020202020204" pitchFamily="34" charset="0"/>
        <a:ea typeface="ＭＳ Ｐゴシック" panose="020B0600070205080204" pitchFamily="34" charset="-128"/>
        <a:cs typeface="+mn-cs"/>
      </a:defRPr>
    </a:lvl7pPr>
    <a:lvl8pPr defTabSz="914400" eaLnBrk="1" hangingPunct="1" latinLnBrk="0" lvl="7" marL="3200400" rtl="0" algn="l">
      <a:defRPr kern="1200" sz="2400">
        <a:solidFill>
          <a:schemeClr val="tx1"/>
        </a:solidFill>
        <a:latin typeface="Arial" panose="020B0604020202020204" pitchFamily="34" charset="0"/>
        <a:ea typeface="ＭＳ Ｐゴシック" panose="020B0600070205080204" pitchFamily="34" charset="-128"/>
        <a:cs typeface="+mn-cs"/>
      </a:defRPr>
    </a:lvl8pPr>
    <a:lvl9pPr defTabSz="914400" eaLnBrk="1" hangingPunct="1" latinLnBrk="0" lvl="8" marL="3657600" rtl="0" algn="l">
      <a:defRPr kern="1200" sz="2400">
        <a:solidFill>
          <a:schemeClr val="tx1"/>
        </a:solidFill>
        <a:latin typeface="Arial" panose="020B0604020202020204" pitchFamily="34" charset="0"/>
        <a:ea typeface="ＭＳ Ｐゴシック" panose="020B0600070205080204" pitchFamily="34" charset="-128"/>
        <a:cs typeface="+mn-cs"/>
      </a:defRPr>
    </a:lvl9pPr>
  </p:defaultTextStyle>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8" Type="http://schemas.openxmlformats.org/officeDocument/2006/relationships/slide" Target="slides/slide14.xml"/><Relationship Id="rId5" Type="http://schemas.openxmlformats.org/officeDocument/2006/relationships/slide" Target="slides/slide1.xml"/><Relationship Id="rId12" Type="http://schemas.openxmlformats.org/officeDocument/2006/relationships/slide" Target="slides/slide8.xml"/><Relationship Id="rId16" Type="http://schemas.openxmlformats.org/officeDocument/2006/relationships/slide" Target="slides/slide12.xml"/><Relationship Id="rId20" Type="http://schemas.openxmlformats.org/officeDocument/2006/relationships/slide" Target="slides/slide16.xml"/><Relationship Id="rId15" Type="http://schemas.openxmlformats.org/officeDocument/2006/relationships/slide" Target="slides/slide11.xml"/><Relationship Id="rId11" Type="http://schemas.openxmlformats.org/officeDocument/2006/relationships/slide" Target="slides/slide7.xml"/><Relationship Id="rId14" Type="http://schemas.openxmlformats.org/officeDocument/2006/relationships/slide" Target="slides/slide10.xml"/><Relationship Id="rId7" Type="http://schemas.openxmlformats.org/officeDocument/2006/relationships/slide" Target="slides/slide3.xml"/><Relationship Id="rId23" Type="http://schemas.openxmlformats.org/officeDocument/2006/relationships/slide" Target="slides/slide19.xml"/><Relationship Id="rId21" Type="http://schemas.openxmlformats.org/officeDocument/2006/relationships/slide" Target="slides/slide17.xml"/><Relationship Id="rId2" Type="http://schemas.openxmlformats.org/officeDocument/2006/relationships/presProps" Target="presProps3.xml"/><Relationship Id="rId10" Type="http://schemas.openxmlformats.org/officeDocument/2006/relationships/slide" Target="slides/slide6.xml"/><Relationship Id="rId19" Type="http://schemas.openxmlformats.org/officeDocument/2006/relationships/slide" Target="slides/slide15.xml"/><Relationship Id="rId13" Type="http://schemas.openxmlformats.org/officeDocument/2006/relationships/slide" Target="slides/slide9.xml"/><Relationship Id="rId8" Type="http://schemas.openxmlformats.org/officeDocument/2006/relationships/slide" Target="slides/slide4.xml"/><Relationship Id="rId17" Type="http://schemas.openxmlformats.org/officeDocument/2006/relationships/slide" Target="slides/slide13.xml"/><Relationship Id="rId4" Type="http://schemas.openxmlformats.org/officeDocument/2006/relationships/notesMaster" Target="notesMasters/notesMaster1.xml"/><Relationship Id="rId3" Type="http://schemas.openxmlformats.org/officeDocument/2006/relationships/slideMaster" Target="slideMasters/slideMaster1.xml"/><Relationship Id="rId9" Type="http://schemas.openxmlformats.org/officeDocument/2006/relationships/slide" Target="slides/slide5.xml"/><Relationship Id="rId6" Type="http://schemas.openxmlformats.org/officeDocument/2006/relationships/slide" Target="slides/slide2.xml"/><Relationship Id="rId22" Type="http://schemas.openxmlformats.org/officeDocument/2006/relationships/slide" Target="slides/slide18.xml"/><Relationship Id="rId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62400"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28" charset="-128"/>
                <a:cs typeface="+mn-cs"/>
              </a:defRPr>
            </a:lvl1pPr>
          </a:lstStyle>
          <a:p>
            <a:pPr>
              <a:defRPr/>
            </a:pPr>
            <a:endParaRPr lang="en-US"/>
          </a:p>
        </p:txBody>
      </p:sp>
      <p:sp>
        <p:nvSpPr>
          <p:cNvPr id="4099" name="Rectangle 3"/>
          <p:cNvSpPr>
            <a:spLocks noGrp="1" noChangeArrowheads="1"/>
          </p:cNvSpPr>
          <p:nvPr>
            <p:ph type="dt" idx="1"/>
          </p:nvPr>
        </p:nvSpPr>
        <p:spPr bwMode="auto">
          <a:xfrm>
            <a:off x="5181600" y="0"/>
            <a:ext cx="3962400"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28" charset="-128"/>
                <a:cs typeface="+mn-cs"/>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1219200" y="3257550"/>
            <a:ext cx="6705600" cy="3086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6515100"/>
            <a:ext cx="3962400" cy="342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28" charset="-128"/>
                <a:cs typeface="+mn-cs"/>
              </a:defRPr>
            </a:lvl1pPr>
          </a:lstStyle>
          <a:p>
            <a:pPr>
              <a:defRPr/>
            </a:pPr>
            <a:endParaRPr lang="en-US"/>
          </a:p>
        </p:txBody>
      </p:sp>
      <p:sp>
        <p:nvSpPr>
          <p:cNvPr id="4103" name="Rectangle 7"/>
          <p:cNvSpPr>
            <a:spLocks noGrp="1" noChangeArrowheads="1"/>
          </p:cNvSpPr>
          <p:nvPr>
            <p:ph type="sldNum" sz="quarter" idx="5"/>
          </p:nvPr>
        </p:nvSpPr>
        <p:spPr bwMode="auto">
          <a:xfrm>
            <a:off x="5181600" y="6515100"/>
            <a:ext cx="3962400" cy="342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7AF79242-2E8A-4F8B-B5E2-C6B5BFE58F80}" type="slidenum">
              <a:rPr lang="en-US" altLang="en-US"/>
              <a:pPr/>
              <a:t>‹#›</a:t>
            </a:fld>
            <a:endParaRPr lang="en-US" altLang="en-US"/>
          </a:p>
        </p:txBody>
      </p:sp>
    </p:spTree>
    <p:extLst>
      <p:ext uri="{BB962C8B-B14F-4D97-AF65-F5344CB8AC3E}">
        <p14:creationId xmlns:p14="http://schemas.microsoft.com/office/powerpoint/2010/main" val="40254382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28"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39F137A-BFCE-4D73-8E70-88C7ED334F4E}" type="slidenum">
              <a:rPr lang="en-US" altLang="en-US" sz="1200"/>
              <a:pPr/>
              <a:t>1</a:t>
            </a:fld>
            <a:endParaRPr lang="en-US" altLang="en-US" sz="12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87A6D8E-E6D9-4A81-9AD4-010F79F65068}" type="slidenum">
              <a:rPr lang="en-US" altLang="en-US" sz="1200"/>
              <a:pPr/>
              <a:t>11</a:t>
            </a:fld>
            <a:endParaRPr lang="en-US" altLang="en-US"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Independent Reading / Reading Workshop</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F2F5BDA-A7D9-45C7-B44D-748666736F69}" type="slidenum">
              <a:rPr lang="en-US" altLang="en-US" sz="1200"/>
              <a:pPr/>
              <a:t>12</a:t>
            </a:fld>
            <a:endParaRPr lang="en-US" altLang="en-US" sz="12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Literacy Stations - Hands on literacy work</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0671A9A-2157-4BD9-92FB-1A3C0DBECA97}" type="slidenum">
              <a:rPr lang="en-US" altLang="en-US" sz="1200"/>
              <a:pPr/>
              <a:t>13</a:t>
            </a:fld>
            <a:endParaRPr lang="en-US" alt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Phonics / Handwriting/ Project Read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AAB17E2-DE8A-4A67-9B43-975FD6954C2C}" type="slidenum">
              <a:rPr lang="en-US" altLang="en-US" sz="1200"/>
              <a:pPr/>
              <a:t>14</a:t>
            </a:fld>
            <a:endParaRPr lang="en-US" altLang="en-US"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Writing Workshop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625DB61-A87D-4D9B-A5F0-36818E2AA651}" type="slidenum">
              <a:rPr lang="en-US" altLang="en-US" sz="1200"/>
              <a:pPr/>
              <a:t>15</a:t>
            </a:fld>
            <a:endParaRPr lang="en-US" altLang="en-US" sz="12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Recess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F484135-FA27-4094-A948-FC8B3A78979B}" type="slidenum">
              <a:rPr lang="en-US" altLang="en-US" sz="1200"/>
              <a:pPr/>
              <a:t>17</a:t>
            </a:fld>
            <a:endParaRPr lang="en-US" altLang="en-US"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Science - experimentation and discovery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341BC64-1111-44EF-9007-70EF4259F27A}" type="slidenum">
              <a:rPr lang="en-US" altLang="en-US" sz="1200"/>
              <a:pPr/>
              <a:t>18</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Specials - Music - 2x a week</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84F8B74-586B-4730-9155-8513B2F92A2F}" type="slidenum">
              <a:rPr lang="en-US" altLang="en-US" sz="1200"/>
              <a:pPr/>
              <a:t>19</a:t>
            </a:fld>
            <a:endParaRPr lang="en-US" altLang="en-US"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The End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FF03998-43B9-48E5-A19D-9684041DD121}" type="slidenum">
              <a:rPr lang="en-US" altLang="en-US" sz="1200"/>
              <a:pPr/>
              <a:t>2</a:t>
            </a:fld>
            <a:endParaRPr lang="en-US" altLang="en-US" sz="120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D355098-44AF-48CB-B483-0B7C979A65BD}" type="slidenum">
              <a:rPr lang="en-US" altLang="en-US" sz="1200"/>
              <a:pPr/>
              <a:t>4</a:t>
            </a:fld>
            <a:endParaRPr lang="en-US" altLang="en-US"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48DA5C1-5882-4180-88D9-2A73C3D9F3F0}" type="slidenum">
              <a:rPr lang="en-US" altLang="en-US" sz="1200"/>
              <a:pPr/>
              <a:t>5</a:t>
            </a:fld>
            <a:endParaRPr lang="en-US" alt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Travel to/from school - bus, car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5C24FA7-2C3E-4EA9-9BEF-C18A83651A5E}" type="slidenum">
              <a:rPr lang="en-US" altLang="en-US" sz="1200"/>
              <a:pPr/>
              <a:t>6</a:t>
            </a:fld>
            <a:endParaRPr lang="en-US" altLang="en-US" sz="12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Morning jobs - fostering responsibility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B3BDABC-4052-4ECA-9F3A-EFDE8344A0E8}" type="slidenum">
              <a:rPr lang="en-US" altLang="en-US" sz="1200"/>
              <a:pPr/>
              <a:t>7</a:t>
            </a:fld>
            <a:endParaRPr lang="en-US" altLang="en-US" sz="12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Morning Meeting / Calendar / Weather / Days of School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DA98226-6969-44FC-AC5D-ED726BC93C8E}" type="slidenum">
              <a:rPr lang="en-US" altLang="en-US" sz="1200"/>
              <a:pPr/>
              <a:t>9</a:t>
            </a:fld>
            <a:endParaRPr lang="en-US" altLang="en-US"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Shared Reading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0FD450F-DE8F-4DC3-AA5D-E0ADC37C4BD5}" type="slidenum">
              <a:rPr lang="en-US" altLang="en-US" sz="1200"/>
              <a:pPr/>
              <a:t>10</a:t>
            </a:fld>
            <a:endParaRPr lang="en-US" altLang="en-US"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Guided Reading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EC41EB16-E2EF-4E61-90F5-DA304B97452A}" type="slidenum">
              <a:rPr lang="en-US" altLang="en-US" smtClean="0"/>
              <a:pPr/>
              <a:t>‹#›</a:t>
            </a:fld>
            <a:endParaRPr lang="en-US" altLang="en-US"/>
          </a:p>
        </p:txBody>
      </p:sp>
    </p:spTree>
    <p:extLst>
      <p:ext uri="{BB962C8B-B14F-4D97-AF65-F5344CB8AC3E}">
        <p14:creationId xmlns:p14="http://schemas.microsoft.com/office/powerpoint/2010/main" val="1375327101"/>
      </p:ext>
    </p:extLst>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EA5004EF-0C31-46D7-BE67-B30B6A04CDFD}" type="slidenum">
              <a:rPr lang="en-US" altLang="en-US" smtClean="0"/>
              <a:pPr/>
              <a:t>‹#›</a:t>
            </a:fld>
            <a:endParaRPr lang="en-US" altLang="en-US"/>
          </a:p>
        </p:txBody>
      </p:sp>
    </p:spTree>
    <p:extLst>
      <p:ext uri="{BB962C8B-B14F-4D97-AF65-F5344CB8AC3E}">
        <p14:creationId xmlns:p14="http://schemas.microsoft.com/office/powerpoint/2010/main" val="2105679636"/>
      </p:ext>
    </p:extLst>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945C2A4-82BD-4B52-B251-385C22D980FA}" type="slidenum">
              <a:rPr lang="en-US" altLang="en-US" smtClean="0"/>
              <a:pPr/>
              <a:t>‹#›</a:t>
            </a:fld>
            <a:endParaRPr lang="en-US" altLang="en-US"/>
          </a:p>
        </p:txBody>
      </p:sp>
    </p:spTree>
    <p:extLst>
      <p:ext uri="{BB962C8B-B14F-4D97-AF65-F5344CB8AC3E}">
        <p14:creationId xmlns:p14="http://schemas.microsoft.com/office/powerpoint/2010/main" val="3598335649"/>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78B33F6-F9B7-4D9E-92B5-6182E27B88B2}" type="slidenum">
              <a:rPr lang="en-US" altLang="en-US" smtClean="0"/>
              <a:pPr/>
              <a:t>‹#›</a:t>
            </a:fld>
            <a:endParaRPr lang="en-US" altLang="en-US"/>
          </a:p>
        </p:txBody>
      </p:sp>
    </p:spTree>
    <p:extLst>
      <p:ext uri="{BB962C8B-B14F-4D97-AF65-F5344CB8AC3E}">
        <p14:creationId xmlns:p14="http://schemas.microsoft.com/office/powerpoint/2010/main" val="691237388"/>
      </p:ext>
    </p:extLst>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40C89BC-5CF0-4B48-826C-AB687FE18567}" type="slidenum">
              <a:rPr lang="en-US" altLang="en-US" smtClean="0"/>
              <a:pPr/>
              <a:t>‹#›</a:t>
            </a:fld>
            <a:endParaRPr lang="en-US" altLang="en-US"/>
          </a:p>
        </p:txBody>
      </p:sp>
    </p:spTree>
    <p:extLst>
      <p:ext uri="{BB962C8B-B14F-4D97-AF65-F5344CB8AC3E}">
        <p14:creationId xmlns:p14="http://schemas.microsoft.com/office/powerpoint/2010/main" val="4163521897"/>
      </p:ext>
    </p:extLst>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EF300DA4-BD78-4C39-A453-9F3CCCB3E12C}" type="slidenum">
              <a:rPr lang="en-US" altLang="en-US" smtClean="0"/>
              <a:pPr/>
              <a:t>‹#›</a:t>
            </a:fld>
            <a:endParaRPr lang="en-US" altLang="en-US"/>
          </a:p>
        </p:txBody>
      </p:sp>
    </p:spTree>
    <p:extLst>
      <p:ext uri="{BB962C8B-B14F-4D97-AF65-F5344CB8AC3E}">
        <p14:creationId xmlns:p14="http://schemas.microsoft.com/office/powerpoint/2010/main" val="4290240181"/>
      </p:ext>
    </p:extLst>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F6F56F96-6A7E-4099-A699-45118CFB151A}" type="slidenum">
              <a:rPr lang="en-US" altLang="en-US" smtClean="0"/>
              <a:pPr/>
              <a:t>‹#›</a:t>
            </a:fld>
            <a:endParaRPr lang="en-US" altLang="en-US"/>
          </a:p>
        </p:txBody>
      </p:sp>
    </p:spTree>
    <p:extLst>
      <p:ext uri="{BB962C8B-B14F-4D97-AF65-F5344CB8AC3E}">
        <p14:creationId xmlns:p14="http://schemas.microsoft.com/office/powerpoint/2010/main" val="2961594482"/>
      </p:ext>
    </p:extLst>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CF6C155E-B0A5-4911-82A0-723AD4481C21}" type="slidenum">
              <a:rPr lang="en-US" altLang="en-US" smtClean="0"/>
              <a:pPr/>
              <a:t>‹#›</a:t>
            </a:fld>
            <a:endParaRPr lang="en-US" altLang="en-US"/>
          </a:p>
        </p:txBody>
      </p:sp>
    </p:spTree>
    <p:extLst>
      <p:ext uri="{BB962C8B-B14F-4D97-AF65-F5344CB8AC3E}">
        <p14:creationId xmlns:p14="http://schemas.microsoft.com/office/powerpoint/2010/main" val="2236669497"/>
      </p:ext>
    </p:extLst>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13DA84A6-47BC-4856-A26D-1D5C619541D0}" type="slidenum">
              <a:rPr lang="en-US" altLang="en-US" smtClean="0"/>
              <a:pPr/>
              <a:t>‹#›</a:t>
            </a:fld>
            <a:endParaRPr lang="en-US" altLang="en-US"/>
          </a:p>
        </p:txBody>
      </p:sp>
    </p:spTree>
    <p:extLst>
      <p:ext uri="{BB962C8B-B14F-4D97-AF65-F5344CB8AC3E}">
        <p14:creationId xmlns:p14="http://schemas.microsoft.com/office/powerpoint/2010/main" val="1371170407"/>
      </p:ext>
    </p:extLst>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088FAF58-CCC7-4048-B648-8B8568E17E67}" type="slidenum">
              <a:rPr lang="en-US" altLang="en-US" smtClean="0"/>
              <a:pPr/>
              <a:t>‹#›</a:t>
            </a:fld>
            <a:endParaRPr lang="en-US" altLang="en-US"/>
          </a:p>
        </p:txBody>
      </p:sp>
    </p:spTree>
    <p:extLst>
      <p:ext uri="{BB962C8B-B14F-4D97-AF65-F5344CB8AC3E}">
        <p14:creationId xmlns:p14="http://schemas.microsoft.com/office/powerpoint/2010/main" val="836308070"/>
      </p:ext>
    </p:extLst>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0922E341-AA83-46F1-AB53-72D43A2140E5}" type="slidenum">
              <a:rPr lang="en-US" altLang="en-US" smtClean="0"/>
              <a:pPr/>
              <a:t>‹#›</a:t>
            </a:fld>
            <a:endParaRPr lang="en-US" altLang="en-US"/>
          </a:p>
        </p:txBody>
      </p:sp>
    </p:spTree>
    <p:extLst>
      <p:ext uri="{BB962C8B-B14F-4D97-AF65-F5344CB8AC3E}">
        <p14:creationId xmlns:p14="http://schemas.microsoft.com/office/powerpoint/2010/main" val="3634799227"/>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AC7411-8E34-4C72-AE3B-1D994443BA70}" type="slidenum">
              <a:rPr lang="en-US" altLang="en-US" smtClean="0"/>
              <a:pPr/>
              <a:t>‹#›</a:t>
            </a:fld>
            <a:endParaRPr lang="en-US" altLang="en-US"/>
          </a:p>
        </p:txBody>
      </p:sp>
    </p:spTree>
    <p:extLst>
      <p:ext uri="{BB962C8B-B14F-4D97-AF65-F5344CB8AC3E}">
        <p14:creationId xmlns:p14="http://schemas.microsoft.com/office/powerpoint/2010/main" val="327772643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random/>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9.xml" /><Relationship Id="rId1" Type="http://schemas.openxmlformats.org/officeDocument/2006/relationships/slideLayout" Target="../slideLayouts/slideLayout2.xml" /><Relationship Id="rId5" Type="http://schemas.openxmlformats.org/officeDocument/2006/relationships/image" Target="../media/image13.jpeg" /><Relationship Id="rId4" Type="http://schemas.openxmlformats.org/officeDocument/2006/relationships/image" Target="../media/image12.jpeg" /></Relationships>
</file>

<file path=ppt/slides/_rels/slide11.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10.xml" /><Relationship Id="rId1" Type="http://schemas.openxmlformats.org/officeDocument/2006/relationships/slideLayout" Target="../slideLayouts/slideLayout2.xml" /><Relationship Id="rId4" Type="http://schemas.openxmlformats.org/officeDocument/2006/relationships/image" Target="../media/image14.jpeg" /></Relationships>
</file>

<file path=ppt/slides/_rels/slide12.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11.xml" /><Relationship Id="rId1" Type="http://schemas.openxmlformats.org/officeDocument/2006/relationships/slideLayout" Target="../slideLayouts/slideLayout2.xml" /><Relationship Id="rId5" Type="http://schemas.openxmlformats.org/officeDocument/2006/relationships/image" Target="../media/image16.jpeg" /><Relationship Id="rId4" Type="http://schemas.openxmlformats.org/officeDocument/2006/relationships/image" Target="../media/image15.jpeg" /></Relationships>
</file>

<file path=ppt/slides/_rels/slide13.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12.xml" /><Relationship Id="rId1" Type="http://schemas.openxmlformats.org/officeDocument/2006/relationships/slideLayout" Target="../slideLayouts/slideLayout2.xml" /><Relationship Id="rId5" Type="http://schemas.openxmlformats.org/officeDocument/2006/relationships/image" Target="../media/image18.jpeg" /><Relationship Id="rId4" Type="http://schemas.openxmlformats.org/officeDocument/2006/relationships/image" Target="../media/image17.jpeg" /></Relationships>
</file>

<file path=ppt/slides/_rels/slide14.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13.xml" /><Relationship Id="rId1" Type="http://schemas.openxmlformats.org/officeDocument/2006/relationships/slideLayout" Target="../slideLayouts/slideLayout2.xml" /><Relationship Id="rId6" Type="http://schemas.openxmlformats.org/officeDocument/2006/relationships/image" Target="../media/image21.jpeg" /><Relationship Id="rId5" Type="http://schemas.openxmlformats.org/officeDocument/2006/relationships/image" Target="../media/image20.jpeg" /><Relationship Id="rId4" Type="http://schemas.openxmlformats.org/officeDocument/2006/relationships/image" Target="../media/image19.jpeg" /></Relationships>
</file>

<file path=ppt/slides/_rels/slide15.xml.rels><?xml version="1.0" encoding="UTF-8" standalone="yes"?>
<Relationships xmlns="http://schemas.openxmlformats.org/package/2006/relationships"><Relationship Id="rId3" Type="http://schemas.openxmlformats.org/officeDocument/2006/relationships/image" Target="../media/image22.jpeg" /><Relationship Id="rId2" Type="http://schemas.openxmlformats.org/officeDocument/2006/relationships/notesSlide" Target="../notesSlides/notesSlide14.xml" /><Relationship Id="rId1" Type="http://schemas.openxmlformats.org/officeDocument/2006/relationships/slideLayout" Target="../slideLayouts/slideLayout2.xml" /><Relationship Id="rId4" Type="http://schemas.openxmlformats.org/officeDocument/2006/relationships/image" Target="../media/image23.jpeg" /></Relationships>
</file>

<file path=ppt/slides/_rels/slide16.xml.rels><?xml version="1.0" encoding="UTF-8" standalone="yes"?>
<Relationships xmlns="http://schemas.openxmlformats.org/package/2006/relationships"><Relationship Id="rId3" Type="http://schemas.openxmlformats.org/officeDocument/2006/relationships/image" Target="../media/image24.jpeg" /><Relationship Id="rId2" Type="http://schemas.openxmlformats.org/officeDocument/2006/relationships/image" Target="../media/image1.jpg" /><Relationship Id="rId1" Type="http://schemas.openxmlformats.org/officeDocument/2006/relationships/slideLayout" Target="../slideLayouts/slideLayout7.xml" /><Relationship Id="rId4" Type="http://schemas.openxmlformats.org/officeDocument/2006/relationships/image" Target="../media/image25.jpeg" /></Relationships>
</file>

<file path=ppt/slides/_rels/slide17.xml.rels><?xml version="1.0" encoding="UTF-8" standalone="yes"?>
<Relationships xmlns="http://schemas.openxmlformats.org/package/2006/relationships"><Relationship Id="rId3" Type="http://schemas.openxmlformats.org/officeDocument/2006/relationships/image" Target="../media/image26.jpeg" /><Relationship Id="rId2" Type="http://schemas.openxmlformats.org/officeDocument/2006/relationships/notesSlide" Target="../notesSlides/notesSlide15.xml" /><Relationship Id="rId1" Type="http://schemas.openxmlformats.org/officeDocument/2006/relationships/slideLayout" Target="../slideLayouts/slideLayout2.xml" /><Relationship Id="rId4" Type="http://schemas.openxmlformats.org/officeDocument/2006/relationships/image" Target="../media/image27.jpeg" /></Relationships>
</file>

<file path=ppt/slides/_rels/slide18.xml.rels><?xml version="1.0" encoding="UTF-8" standalone="yes"?>
<Relationships xmlns="http://schemas.openxmlformats.org/package/2006/relationships"><Relationship Id="rId3" Type="http://schemas.openxmlformats.org/officeDocument/2006/relationships/image" Target="../media/image28.png" /><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29.jpg" /><Relationship Id="rId2" Type="http://schemas.openxmlformats.org/officeDocument/2006/relationships/notesSlide" Target="../notesSlides/notesSlide17.xml" /><Relationship Id="rId1" Type="http://schemas.openxmlformats.org/officeDocument/2006/relationships/slideLayout" Target="../slideLayouts/slideLayout2.xml" /><Relationship Id="rId4" Type="http://schemas.openxmlformats.org/officeDocument/2006/relationships/image" Target="../media/image30.jpg" /></Relationships>
</file>

<file path=ppt/slides/_rels/slide2.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3" Type="http://schemas.openxmlformats.org/officeDocument/2006/relationships/image" Target="../media/image5.jpeg"/><Relationship Id="rId4"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7.jpeg" /></Relationships>
</file>

<file path=ppt/slides/_rels/slide7.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6.xml" /><Relationship Id="rId1" Type="http://schemas.openxmlformats.org/officeDocument/2006/relationships/slideLayout" Target="../slideLayouts/slideLayout2.xml" /><Relationship Id="rId4" Type="http://schemas.openxmlformats.org/officeDocument/2006/relationships/image" Target="../media/image9.jpg" /></Relationships>
</file>

<file path=ppt/slides/_rels/slide8.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1.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051" name="Rectangle 2"/>
          <p:cNvSpPr>
            <a:spLocks noGrp="1" noChangeArrowheads="1"/>
          </p:cNvSpPr>
          <p:nvPr>
            <p:ph type="ctrTitle"/>
          </p:nvPr>
        </p:nvSpPr>
        <p:spPr>
          <a:xfrm>
            <a:off x="571500" y="2286000"/>
            <a:ext cx="8001000" cy="1143000"/>
          </a:xfrm>
        </p:spPr>
        <p:txBody>
          <a:bodyPr>
            <a:normAutofit fontScale="90000"/>
          </a:bodyPr>
          <a:lstStyle/>
          <a:p>
            <a:pPr eaLnBrk="1" hangingPunct="1"/>
            <a:r>
              <a:rPr lang="en-US" altLang="en-US" sz="5000" b="1" dirty="0">
                <a:solidFill>
                  <a:srgbClr val="FF0000"/>
                </a:solidFill>
                <a:latin typeface="Comic Sans MS" pitchFamily="66" charset="0"/>
                <a:ea typeface="ＭＳ Ｐゴシック" panose="020B0600070205080204" pitchFamily="34" charset="-128"/>
              </a:rPr>
              <a:t>Welcome to Tom and Jerry Play school</a:t>
            </a:r>
            <a:br>
              <a:rPr lang="en-US" altLang="en-US" sz="5000" b="1" dirty="0">
                <a:solidFill>
                  <a:srgbClr val="FF0000"/>
                </a:solidFill>
                <a:latin typeface="Comic Sans MS" pitchFamily="66" charset="0"/>
                <a:ea typeface="ＭＳ Ｐゴシック" panose="020B0600070205080204" pitchFamily="34" charset="-128"/>
              </a:rPr>
            </a:br>
            <a:endParaRPr lang="en-US" altLang="en-US" sz="5000" b="1" dirty="0">
              <a:solidFill>
                <a:srgbClr val="FF0000"/>
              </a:solidFill>
              <a:latin typeface="Comic Sans MS" pitchFamily="66" charset="0"/>
              <a:ea typeface="ＭＳ Ｐゴシック" panose="020B0600070205080204" pitchFamily="34" charset="-128"/>
            </a:endParaRPr>
          </a:p>
        </p:txBody>
      </p:sp>
    </p:spTree>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267" name="Text Box 5"/>
          <p:cNvSpPr txBox="1">
            <a:spLocks noChangeArrowheads="1"/>
          </p:cNvSpPr>
          <p:nvPr/>
        </p:nvSpPr>
        <p:spPr bwMode="auto">
          <a:xfrm>
            <a:off x="4724400" y="1676400"/>
            <a:ext cx="3200400"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800" dirty="0">
                <a:solidFill>
                  <a:srgbClr val="008000"/>
                </a:solidFill>
                <a:latin typeface="Comic Sans MS" pitchFamily="66" charset="0"/>
              </a:rPr>
              <a:t>During guided reading, teachers work with students to guide them in using their emerging reading strategies.   By using books that gradually increase in difficulty, students work at their own levels and feel very successful! The end goal is for students to become confident, proficient readers who LOVE to read</a:t>
            </a:r>
            <a:r>
              <a:rPr lang="en-US" altLang="en-US" sz="1800" b="1" dirty="0">
                <a:solidFill>
                  <a:srgbClr val="008000"/>
                </a:solidFill>
                <a:latin typeface="Century Gothic" panose="020B0502020202020204" pitchFamily="34" charset="0"/>
              </a:rPr>
              <a:t>!</a:t>
            </a:r>
          </a:p>
        </p:txBody>
      </p:sp>
      <p:sp>
        <p:nvSpPr>
          <p:cNvPr id="11268" name="Text Box 6"/>
          <p:cNvSpPr txBox="1">
            <a:spLocks noChangeArrowheads="1"/>
          </p:cNvSpPr>
          <p:nvPr/>
        </p:nvSpPr>
        <p:spPr bwMode="auto">
          <a:xfrm>
            <a:off x="2362200" y="830759"/>
            <a:ext cx="432041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4400" b="1" dirty="0">
                <a:solidFill>
                  <a:srgbClr val="FF0000"/>
                </a:solidFill>
                <a:effectLst>
                  <a:outerShdw blurRad="38100" dist="38100" dir="2700000" algn="tl">
                    <a:srgbClr val="000000">
                      <a:alpha val="43137"/>
                    </a:srgbClr>
                  </a:outerShdw>
                </a:effectLst>
                <a:latin typeface="Comic Sans MS" pitchFamily="66" charset="0"/>
              </a:rPr>
              <a:t>Guided Reading</a:t>
            </a:r>
            <a:endParaRPr lang="en-US" altLang="en-US" sz="2000" b="1" dirty="0">
              <a:solidFill>
                <a:srgbClr val="FF0000"/>
              </a:solidFill>
              <a:effectLst>
                <a:outerShdw blurRad="38100" dist="38100" dir="2700000" algn="tl">
                  <a:srgbClr val="000000">
                    <a:alpha val="43137"/>
                  </a:srgbClr>
                </a:outerShdw>
              </a:effectLst>
              <a:latin typeface="Comic Sans MS" pitchFamily="66" charset="0"/>
            </a:endParaRPr>
          </a:p>
        </p:txBody>
      </p:sp>
      <p:pic>
        <p:nvPicPr>
          <p:cNvPr id="11269"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199" y="3854450"/>
            <a:ext cx="3365501" cy="193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0"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69232" y="1676400"/>
            <a:ext cx="2701925" cy="1953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291" name="Text Box 11"/>
          <p:cNvSpPr txBox="1">
            <a:spLocks noChangeArrowheads="1"/>
          </p:cNvSpPr>
          <p:nvPr/>
        </p:nvSpPr>
        <p:spPr bwMode="auto">
          <a:xfrm>
            <a:off x="762000" y="979487"/>
            <a:ext cx="7780338"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4400" b="1" dirty="0">
                <a:solidFill>
                  <a:srgbClr val="FF0000"/>
                </a:solidFill>
                <a:latin typeface="Comic Sans MS" pitchFamily="66" charset="0"/>
              </a:rPr>
              <a:t>Interactive Writing</a:t>
            </a:r>
            <a:endParaRPr lang="en-US" altLang="en-US" sz="4800" b="1" dirty="0">
              <a:solidFill>
                <a:srgbClr val="FF0000"/>
              </a:solidFill>
              <a:latin typeface="Comic Sans MS" pitchFamily="66" charset="0"/>
            </a:endParaRPr>
          </a:p>
          <a:p>
            <a:pPr algn="ctr"/>
            <a:endParaRPr lang="en-US" altLang="en-US" sz="2000" dirty="0"/>
          </a:p>
        </p:txBody>
      </p:sp>
      <p:sp>
        <p:nvSpPr>
          <p:cNvPr id="31752" name="Text Box 8"/>
          <p:cNvSpPr txBox="1">
            <a:spLocks noChangeArrowheads="1"/>
          </p:cNvSpPr>
          <p:nvPr/>
        </p:nvSpPr>
        <p:spPr bwMode="auto">
          <a:xfrm>
            <a:off x="990600" y="4876800"/>
            <a:ext cx="7162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2000" dirty="0">
                <a:solidFill>
                  <a:srgbClr val="FF0080"/>
                </a:solidFill>
                <a:latin typeface="Comic Sans MS" pitchFamily="66" charset="0"/>
                <a:ea typeface="ＭＳ Ｐゴシック" charset="0"/>
                <a:cs typeface="Century Gothic"/>
              </a:rPr>
              <a:t>This is a time where we share the marker, tap out sounds, and write important labels to use in the classroom.</a:t>
            </a:r>
          </a:p>
        </p:txBody>
      </p:sp>
      <p:pic>
        <p:nvPicPr>
          <p:cNvPr id="12293" name="Picture 6" descr="C:\Users\bentleyka\Pictures\sneak peek pics\006.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6751" y="1752600"/>
            <a:ext cx="2334478" cy="311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315" name="Text Box 6"/>
          <p:cNvSpPr txBox="1">
            <a:spLocks noChangeArrowheads="1"/>
          </p:cNvSpPr>
          <p:nvPr/>
        </p:nvSpPr>
        <p:spPr bwMode="auto">
          <a:xfrm>
            <a:off x="3879482" y="1600200"/>
            <a:ext cx="4267200" cy="1400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700" dirty="0">
                <a:solidFill>
                  <a:srgbClr val="00B050"/>
                </a:solidFill>
                <a:latin typeface="Comic Sans MS" pitchFamily="66" charset="0"/>
              </a:rPr>
              <a:t>Word Work &amp; Literacy Centers provides meaningful reading and writing experiences as students work to apply skills and strategies learned during shared and guided reading lessons.  </a:t>
            </a:r>
          </a:p>
        </p:txBody>
      </p:sp>
      <p:sp>
        <p:nvSpPr>
          <p:cNvPr id="13316" name="TextBox 1"/>
          <p:cNvSpPr txBox="1">
            <a:spLocks noChangeArrowheads="1"/>
          </p:cNvSpPr>
          <p:nvPr/>
        </p:nvSpPr>
        <p:spPr bwMode="auto">
          <a:xfrm>
            <a:off x="1054100" y="1016000"/>
            <a:ext cx="69008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2800" b="1" dirty="0">
                <a:solidFill>
                  <a:srgbClr val="0080FF"/>
                </a:solidFill>
                <a:effectLst>
                  <a:outerShdw blurRad="38100" dist="38100" dir="2700000" algn="tl">
                    <a:srgbClr val="000000">
                      <a:alpha val="43137"/>
                    </a:srgbClr>
                  </a:outerShdw>
                </a:effectLst>
                <a:latin typeface="Comic Sans MS" pitchFamily="66" charset="0"/>
              </a:rPr>
              <a:t>   </a:t>
            </a:r>
            <a:r>
              <a:rPr lang="en-US" altLang="en-US" sz="2800" b="1" dirty="0">
                <a:solidFill>
                  <a:srgbClr val="FF0000"/>
                </a:solidFill>
                <a:effectLst>
                  <a:outerShdw blurRad="38100" dist="38100" dir="2700000" algn="tl">
                    <a:srgbClr val="000000">
                      <a:alpha val="43137"/>
                    </a:srgbClr>
                  </a:outerShdw>
                </a:effectLst>
                <a:latin typeface="Comic Sans MS" pitchFamily="66" charset="0"/>
              </a:rPr>
              <a:t>Word Work &amp; Literacy Centers</a:t>
            </a:r>
          </a:p>
        </p:txBody>
      </p:sp>
      <p:pic>
        <p:nvPicPr>
          <p:cNvPr id="13317"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37894" y="3048000"/>
            <a:ext cx="2550376" cy="1606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8"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55724" y="1600200"/>
            <a:ext cx="1984460" cy="3019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9" name="Text Box 7"/>
          <p:cNvSpPr txBox="1">
            <a:spLocks noChangeArrowheads="1"/>
          </p:cNvSpPr>
          <p:nvPr/>
        </p:nvSpPr>
        <p:spPr bwMode="auto">
          <a:xfrm>
            <a:off x="990600" y="4648200"/>
            <a:ext cx="7440613"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700" dirty="0">
                <a:solidFill>
                  <a:srgbClr val="FF0000"/>
                </a:solidFill>
                <a:latin typeface="Comic Sans MS" pitchFamily="66" charset="0"/>
              </a:rPr>
              <a:t>Typical word work/literacy center activities </a:t>
            </a:r>
          </a:p>
          <a:p>
            <a:pPr algn="ctr"/>
            <a:r>
              <a:rPr lang="en-US" altLang="en-US" sz="1700" dirty="0">
                <a:solidFill>
                  <a:srgbClr val="FF0000"/>
                </a:solidFill>
                <a:latin typeface="Comic Sans MS" pitchFamily="66" charset="0"/>
              </a:rPr>
              <a:t>may include ABC practice, word building, writing, listening center, computer center, and reading around the room.  </a:t>
            </a:r>
          </a:p>
        </p:txBody>
      </p:sp>
    </p:spTree>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340" name="Text Box 10"/>
          <p:cNvSpPr txBox="1">
            <a:spLocks noChangeArrowheads="1"/>
          </p:cNvSpPr>
          <p:nvPr/>
        </p:nvSpPr>
        <p:spPr bwMode="auto">
          <a:xfrm>
            <a:off x="3505200" y="4267200"/>
            <a:ext cx="44196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2000" dirty="0">
                <a:solidFill>
                  <a:srgbClr val="008040"/>
                </a:solidFill>
                <a:latin typeface="Comic Sans MS" pitchFamily="66" charset="0"/>
              </a:rPr>
              <a:t>Multi-sensory activities promote phonics, phonemic awareness and handwriting skills.</a:t>
            </a:r>
            <a:endParaRPr lang="en-US" altLang="en-US" sz="2800" dirty="0">
              <a:solidFill>
                <a:srgbClr val="008040"/>
              </a:solidFill>
              <a:latin typeface="Comic Sans MS" pitchFamily="66" charset="0"/>
            </a:endParaRPr>
          </a:p>
        </p:txBody>
      </p:sp>
      <p:sp>
        <p:nvSpPr>
          <p:cNvPr id="14341" name="Text Box 7"/>
          <p:cNvSpPr txBox="1">
            <a:spLocks noChangeArrowheads="1"/>
          </p:cNvSpPr>
          <p:nvPr/>
        </p:nvSpPr>
        <p:spPr bwMode="auto">
          <a:xfrm>
            <a:off x="838199" y="1371600"/>
            <a:ext cx="4511675"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800" dirty="0">
                <a:solidFill>
                  <a:srgbClr val="0070C0"/>
                </a:solidFill>
                <a:latin typeface="Comic Sans MS" pitchFamily="66" charset="0"/>
              </a:rPr>
              <a:t>Students experience the joy in being able to listen to a story and then talk about what they have heard and learned. Active engagement in Read A louds is paramount to listening comprehension and vocabulary development. </a:t>
            </a:r>
          </a:p>
        </p:txBody>
      </p:sp>
      <p:pic>
        <p:nvPicPr>
          <p:cNvPr id="14342"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46226" y="3378201"/>
            <a:ext cx="1830462" cy="2184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3"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57800" y="1524000"/>
            <a:ext cx="2819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546225" y="909935"/>
            <a:ext cx="4168775" cy="523220"/>
          </a:xfrm>
          <a:prstGeom prst="rect">
            <a:avLst/>
          </a:prstGeom>
          <a:noFill/>
        </p:spPr>
        <p:txBody>
          <a:bodyPr wrap="square" rtlCol="0">
            <a:spAutoFit/>
          </a:bodyPr>
          <a:lstStyle/>
          <a:p>
            <a:pPr algn="ctr"/>
            <a:r>
              <a:rPr lang="en-US" altLang="en-US" sz="2800" b="1" dirty="0">
                <a:solidFill>
                  <a:srgbClr val="FF0000"/>
                </a:solidFill>
                <a:effectLst>
                  <a:outerShdw blurRad="38100" dist="38100" dir="2700000" algn="tl">
                    <a:srgbClr val="000000">
                      <a:alpha val="43137"/>
                    </a:srgbClr>
                  </a:outerShdw>
                </a:effectLst>
                <a:latin typeface="Comic Sans MS" pitchFamily="66" charset="0"/>
              </a:rPr>
              <a:t>Read A-Louds</a:t>
            </a:r>
            <a:endParaRPr lang="en-US" altLang="en-US" sz="3600" b="1" dirty="0">
              <a:solidFill>
                <a:srgbClr val="FF0000"/>
              </a:solidFill>
              <a:effectLst>
                <a:outerShdw blurRad="38100" dist="38100" dir="2700000" algn="tl">
                  <a:srgbClr val="000000">
                    <a:alpha val="43137"/>
                  </a:srgbClr>
                </a:outerShdw>
              </a:effectLst>
              <a:latin typeface="Comic Sans MS" pitchFamily="66" charset="0"/>
            </a:endParaRPr>
          </a:p>
        </p:txBody>
      </p:sp>
    </p:spTree>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363" name="Text Box 5"/>
          <p:cNvSpPr txBox="1">
            <a:spLocks noChangeArrowheads="1"/>
          </p:cNvSpPr>
          <p:nvPr/>
        </p:nvSpPr>
        <p:spPr bwMode="auto">
          <a:xfrm>
            <a:off x="1219200" y="955238"/>
            <a:ext cx="678180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b="1" dirty="0">
                <a:solidFill>
                  <a:srgbClr val="FF0000"/>
                </a:solidFill>
                <a:effectLst>
                  <a:outerShdw blurRad="38100" dist="38100" dir="2700000" algn="tl">
                    <a:srgbClr val="000000">
                      <a:alpha val="43137"/>
                    </a:srgbClr>
                  </a:outerShdw>
                </a:effectLst>
                <a:latin typeface="Comic Sans MS" pitchFamily="66" charset="0"/>
              </a:rPr>
              <a:t>Writing</a:t>
            </a:r>
            <a:r>
              <a:rPr lang="en-US" altLang="ja-JP" b="1" dirty="0">
                <a:solidFill>
                  <a:srgbClr val="FF0000"/>
                </a:solidFill>
                <a:effectLst>
                  <a:outerShdw blurRad="38100" dist="38100" dir="2700000" algn="tl">
                    <a:srgbClr val="000000">
                      <a:alpha val="43137"/>
                    </a:srgbClr>
                  </a:outerShdw>
                </a:effectLst>
                <a:latin typeface="Comic Sans MS" pitchFamily="66" charset="0"/>
              </a:rPr>
              <a:t> Workshop</a:t>
            </a:r>
            <a:endParaRPr lang="en-US" altLang="ja-JP" sz="4000" b="1" dirty="0">
              <a:solidFill>
                <a:srgbClr val="FF0000"/>
              </a:solidFill>
              <a:effectLst>
                <a:outerShdw blurRad="38100" dist="38100" dir="2700000" algn="tl">
                  <a:srgbClr val="000000">
                    <a:alpha val="43137"/>
                  </a:srgbClr>
                </a:outerShdw>
              </a:effectLst>
              <a:latin typeface="Comic Sans MS" pitchFamily="66" charset="0"/>
            </a:endParaRPr>
          </a:p>
          <a:p>
            <a:pPr algn="ctr"/>
            <a:r>
              <a:rPr lang="en-US" altLang="en-US" sz="1800" dirty="0">
                <a:solidFill>
                  <a:srgbClr val="00B050"/>
                </a:solidFill>
                <a:latin typeface="Comic Sans MS" pitchFamily="66" charset="0"/>
              </a:rPr>
              <a:t>Children have a lot to say about the world and they can express themselves on paper through inventive spelling and drawing. </a:t>
            </a:r>
            <a:endParaRPr lang="en-US" altLang="en-US" sz="2000" dirty="0">
              <a:solidFill>
                <a:srgbClr val="00B050"/>
              </a:solidFill>
              <a:latin typeface="Comic Sans MS" pitchFamily="66" charset="0"/>
            </a:endParaRPr>
          </a:p>
        </p:txBody>
      </p:sp>
      <p:sp>
        <p:nvSpPr>
          <p:cNvPr id="15364" name="TextBox 6"/>
          <p:cNvSpPr txBox="1">
            <a:spLocks noChangeArrowheads="1"/>
          </p:cNvSpPr>
          <p:nvPr/>
        </p:nvSpPr>
        <p:spPr bwMode="auto">
          <a:xfrm>
            <a:off x="1219200" y="4572000"/>
            <a:ext cx="7086601"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700" dirty="0">
                <a:solidFill>
                  <a:srgbClr val="FF0000"/>
                </a:solidFill>
                <a:latin typeface="Comic Sans MS" pitchFamily="66" charset="0"/>
              </a:rPr>
              <a:t>Writing</a:t>
            </a:r>
            <a:r>
              <a:rPr lang="en-US" altLang="ja-JP" sz="1700" dirty="0">
                <a:solidFill>
                  <a:srgbClr val="FF0000"/>
                </a:solidFill>
                <a:latin typeface="Comic Sans MS" pitchFamily="66" charset="0"/>
              </a:rPr>
              <a:t> Workshop builds on the children</a:t>
            </a:r>
            <a:r>
              <a:rPr lang="ja-JP" altLang="en-US" sz="1700" dirty="0">
                <a:solidFill>
                  <a:srgbClr val="FF0000"/>
                </a:solidFill>
                <a:latin typeface="Comic Sans MS" pitchFamily="66" charset="0"/>
              </a:rPr>
              <a:t>’</a:t>
            </a:r>
            <a:r>
              <a:rPr lang="en-US" altLang="ja-JP" sz="1700" dirty="0">
                <a:solidFill>
                  <a:srgbClr val="FF0000"/>
                </a:solidFill>
                <a:latin typeface="Comic Sans MS" pitchFamily="66" charset="0"/>
              </a:rPr>
              <a:t>s strengths, provides meaningful, structured opportunities to write, exposes them to beautiful literature and actively teaches the skills and strategies that writers need</a:t>
            </a:r>
            <a:r>
              <a:rPr lang="en-US" altLang="ja-JP" sz="1700" dirty="0">
                <a:solidFill>
                  <a:srgbClr val="FF0000"/>
                </a:solidFill>
                <a:latin typeface="Century Gothic" panose="020B0502020202020204" pitchFamily="34" charset="0"/>
              </a:rPr>
              <a:t>.</a:t>
            </a:r>
            <a:endParaRPr lang="en-US" altLang="en-US" sz="1700" dirty="0">
              <a:solidFill>
                <a:srgbClr val="FF0000"/>
              </a:solidFill>
              <a:latin typeface="Century Gothic" panose="020B0502020202020204" pitchFamily="34" charset="0"/>
            </a:endParaRPr>
          </a:p>
        </p:txBody>
      </p:sp>
      <p:pic>
        <p:nvPicPr>
          <p:cNvPr id="15365" name="Picture 11" descr="sample writing.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1912" y="2016057"/>
            <a:ext cx="1868488" cy="256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2400048"/>
            <a:ext cx="1600200" cy="21354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7"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33800" y="2362971"/>
            <a:ext cx="1752600" cy="213205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ChangeArrowheads="1"/>
          </p:cNvSpPr>
          <p:nvPr/>
        </p:nvSpPr>
        <p:spPr bwMode="auto">
          <a:xfrm>
            <a:off x="8739188" y="263048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7412" name="TextBox 6"/>
          <p:cNvSpPr txBox="1">
            <a:spLocks noChangeArrowheads="1"/>
          </p:cNvSpPr>
          <p:nvPr/>
        </p:nvSpPr>
        <p:spPr bwMode="auto">
          <a:xfrm>
            <a:off x="1371600" y="223267"/>
            <a:ext cx="67818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4800" b="1" dirty="0">
                <a:solidFill>
                  <a:srgbClr val="FF0000"/>
                </a:solidFill>
                <a:latin typeface="Comic Sans MS" pitchFamily="66" charset="0"/>
              </a:rPr>
              <a:t>Recess</a:t>
            </a:r>
          </a:p>
        </p:txBody>
      </p:sp>
      <p:sp>
        <p:nvSpPr>
          <p:cNvPr id="17413" name="TextBox 8"/>
          <p:cNvSpPr txBox="1">
            <a:spLocks noChangeArrowheads="1"/>
          </p:cNvSpPr>
          <p:nvPr/>
        </p:nvSpPr>
        <p:spPr bwMode="auto">
          <a:xfrm>
            <a:off x="3292475" y="3886200"/>
            <a:ext cx="5386388"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2200" b="1" dirty="0">
                <a:solidFill>
                  <a:srgbClr val="7030A0"/>
                </a:solidFill>
                <a:latin typeface="Comic Sans MS" pitchFamily="66" charset="0"/>
              </a:rPr>
              <a:t>Children learn important social skills on the playground.  Recess helps to develop skills such as cooperating, helping, sharing, and problem solving.</a:t>
            </a:r>
          </a:p>
        </p:txBody>
      </p:sp>
      <p:pic>
        <p:nvPicPr>
          <p:cNvPr id="15367"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8721" y="1295401"/>
            <a:ext cx="3946688" cy="2402540"/>
          </a:xfrm>
          <a:prstGeom prst="rect">
            <a:avLst/>
          </a:prstGeom>
          <a:noFill/>
          <a:ln>
            <a:noFill/>
          </a:ln>
          <a:effectLst>
            <a:glow rad="63500">
              <a:schemeClr val="accent1">
                <a:satMod val="175000"/>
                <a:alpha val="40000"/>
              </a:schemeClr>
            </a:glow>
            <a:outerShdw dist="35921" dir="2700000" algn="ctr" rotWithShape="0">
              <a:schemeClr val="bg2"/>
            </a:outerShdw>
          </a:effectLst>
          <a:scene3d>
            <a:camera prst="perspectiveLeft"/>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295401"/>
            <a:ext cx="2614613" cy="4114800"/>
          </a:xfrm>
          <a:prstGeom prst="rect">
            <a:avLst/>
          </a:prstGeom>
          <a:noFill/>
          <a:ln>
            <a:noFill/>
          </a:ln>
          <a:effectLst/>
          <a:scene3d>
            <a:camera prst="orthographicFront"/>
            <a:lightRig rig="threePt" dir="t"/>
          </a:scene3d>
          <a:sp3d>
            <a:bevelT prst="relaxedInse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64" y="108858"/>
            <a:ext cx="9144000" cy="6858000"/>
          </a:xfrm>
          <a:prstGeom prst="rect">
            <a:avLst/>
          </a:prstGeom>
        </p:spPr>
      </p:pic>
      <p:sp>
        <p:nvSpPr>
          <p:cNvPr id="5" name="Rectangle 4"/>
          <p:cNvSpPr/>
          <p:nvPr/>
        </p:nvSpPr>
        <p:spPr>
          <a:xfrm>
            <a:off x="1219200" y="1219201"/>
            <a:ext cx="2743200" cy="1077218"/>
          </a:xfrm>
          <a:prstGeom prst="rect">
            <a:avLst/>
          </a:prstGeom>
        </p:spPr>
        <p:txBody>
          <a:bodyPr wrap="square">
            <a:spAutoFit/>
          </a:bodyPr>
          <a:lstStyle/>
          <a:p>
            <a:pPr algn="ctr"/>
            <a:r>
              <a:rPr lang="en-US" altLang="en-US" sz="1600" dirty="0">
                <a:solidFill>
                  <a:srgbClr val="002060"/>
                </a:solidFill>
                <a:latin typeface="Comic Sans MS" pitchFamily="66" charset="0"/>
              </a:rPr>
              <a:t>Math</a:t>
            </a:r>
            <a:endParaRPr lang="en-US" altLang="en-US" sz="1600" dirty="0">
              <a:latin typeface="Comic Sans MS" pitchFamily="66" charset="0"/>
            </a:endParaRPr>
          </a:p>
          <a:p>
            <a:pPr algn="ctr"/>
            <a:r>
              <a:rPr lang="en-US" altLang="en-US" sz="1600" dirty="0">
                <a:solidFill>
                  <a:srgbClr val="C00000"/>
                </a:solidFill>
                <a:latin typeface="Comic Sans MS" pitchFamily="66" charset="0"/>
              </a:rPr>
              <a:t>Kids participate in whole-group and small group math lessons daily. </a:t>
            </a:r>
          </a:p>
        </p:txBody>
      </p:sp>
      <p:pic>
        <p:nvPicPr>
          <p:cNvPr id="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3503" y="2514600"/>
            <a:ext cx="2275475" cy="298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3810000" y="3733800"/>
            <a:ext cx="3962400" cy="1477328"/>
          </a:xfrm>
          <a:prstGeom prst="rect">
            <a:avLst/>
          </a:prstGeom>
        </p:spPr>
        <p:txBody>
          <a:bodyPr wrap="square">
            <a:spAutoFit/>
          </a:bodyPr>
          <a:lstStyle/>
          <a:p>
            <a:pPr algn="ctr"/>
            <a:r>
              <a:rPr lang="en-US" altLang="en-US" sz="1800" dirty="0">
                <a:solidFill>
                  <a:srgbClr val="FF0000"/>
                </a:solidFill>
                <a:latin typeface="Comic Sans MS" pitchFamily="66" charset="0"/>
              </a:rPr>
              <a:t>The children do many hands-on activities involving counting, numeration, measurement, geometry, sorting, adding, subtracting and data collection</a:t>
            </a:r>
            <a:r>
              <a:rPr lang="en-US" altLang="en-US" sz="1800" b="1" dirty="0">
                <a:solidFill>
                  <a:srgbClr val="FF0000"/>
                </a:solidFill>
                <a:latin typeface="Century Gothic" panose="020B0502020202020204" pitchFamily="34" charset="0"/>
              </a:rPr>
              <a:t>.</a:t>
            </a:r>
          </a:p>
        </p:txBody>
      </p:sp>
      <p:pic>
        <p:nvPicPr>
          <p:cNvPr id="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1636" y="1318450"/>
            <a:ext cx="3051629" cy="23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6530461"/>
      </p:ext>
    </p:extLst>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2785" y="3226960"/>
            <a:ext cx="2691285" cy="236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7200" y="3226960"/>
            <a:ext cx="3596821" cy="2341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a:spLocks noChangeArrowheads="1"/>
          </p:cNvSpPr>
          <p:nvPr/>
        </p:nvSpPr>
        <p:spPr bwMode="auto">
          <a:xfrm>
            <a:off x="914400" y="762000"/>
            <a:ext cx="73025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3200" b="1" dirty="0">
                <a:solidFill>
                  <a:srgbClr val="0080FF"/>
                </a:solidFill>
                <a:latin typeface="Comic Sans MS" pitchFamily="66" charset="0"/>
              </a:rPr>
              <a:t>Technology                                </a:t>
            </a:r>
            <a:r>
              <a:rPr lang="en-US" altLang="en-US" sz="1800" dirty="0">
                <a:solidFill>
                  <a:srgbClr val="008040"/>
                </a:solidFill>
                <a:latin typeface="Comic Sans MS" pitchFamily="66" charset="0"/>
              </a:rPr>
              <a:t> we will give a chance to explore and use computers for different projects – creating and writing and making thinking visible.</a:t>
            </a:r>
            <a:endParaRPr lang="en-US" altLang="en-US" sz="1800" b="1" dirty="0">
              <a:solidFill>
                <a:srgbClr val="008040"/>
              </a:solidFill>
              <a:latin typeface="Century Gothic" panose="020B0502020202020204" pitchFamily="34" charset="0"/>
            </a:endParaRPr>
          </a:p>
        </p:txBody>
      </p:sp>
    </p:spTree>
  </p:cSld>
  <p:clrMapOvr>
    <a:masterClrMapping/>
  </p:clrMapOvr>
  <p:transition spd="med">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extBox 8"/>
          <p:cNvSpPr txBox="1">
            <a:spLocks noChangeArrowheads="1"/>
          </p:cNvSpPr>
          <p:nvPr/>
        </p:nvSpPr>
        <p:spPr bwMode="auto">
          <a:xfrm>
            <a:off x="1066800" y="685800"/>
            <a:ext cx="71628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4400" b="1" u="sng" dirty="0">
                <a:solidFill>
                  <a:srgbClr val="7030A0"/>
                </a:solidFill>
                <a:latin typeface="Comic Sans MS" pitchFamily="66" charset="0"/>
              </a:rPr>
              <a:t>Choice Time</a:t>
            </a:r>
          </a:p>
          <a:p>
            <a:pPr algn="ctr"/>
            <a:r>
              <a:rPr lang="en-US" altLang="en-US" sz="2000" dirty="0">
                <a:solidFill>
                  <a:srgbClr val="008000"/>
                </a:solidFill>
                <a:latin typeface="Comic Sans MS" pitchFamily="66" charset="0"/>
              </a:rPr>
              <a:t>During choice time the kids have a chance to further develop their social skills. They practice teamwork, taking turns and problem solving.</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445" y="2829379"/>
            <a:ext cx="705502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0"/>
            <a:ext cx="9144000" cy="6858000"/>
          </a:xfrm>
          <a:prstGeom prst="rect">
            <a:avLst/>
          </a:prstGeom>
        </p:spPr>
      </p:pic>
      <p:sp>
        <p:nvSpPr>
          <p:cNvPr id="8" name="TextBox 5"/>
          <p:cNvSpPr txBox="1">
            <a:spLocks noChangeArrowheads="1"/>
          </p:cNvSpPr>
          <p:nvPr/>
        </p:nvSpPr>
        <p:spPr bwMode="auto">
          <a:xfrm rot="10800000" flipV="1">
            <a:off x="990600" y="1371600"/>
            <a:ext cx="6858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3200" b="1" dirty="0">
                <a:solidFill>
                  <a:srgbClr val="FF0000"/>
                </a:solidFill>
                <a:latin typeface="Comic Sans MS" pitchFamily="66" charset="0"/>
              </a:rPr>
              <a:t>We look forward to welcoming you to Tom and Jerry</a:t>
            </a:r>
            <a:endParaRPr lang="en-US" altLang="en-US" sz="3200" dirty="0">
              <a:solidFill>
                <a:srgbClr val="FF0000"/>
              </a:solidFill>
              <a:latin typeface="Comic Sans MS" panose="030F0702030302020204" pitchFamily="66"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2448820"/>
            <a:ext cx="7315200" cy="3570980"/>
          </a:xfrm>
          <a:prstGeom prst="rect">
            <a:avLst/>
          </a:prstGeom>
        </p:spPr>
      </p:pic>
    </p:spTree>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75" name="Rectangle 2"/>
          <p:cNvSpPr>
            <a:spLocks noGrp="1" noChangeArrowheads="1"/>
          </p:cNvSpPr>
          <p:nvPr>
            <p:ph type="ctrTitle"/>
          </p:nvPr>
        </p:nvSpPr>
        <p:spPr>
          <a:xfrm>
            <a:off x="685800" y="762000"/>
            <a:ext cx="8001000" cy="1143000"/>
          </a:xfrm>
        </p:spPr>
        <p:txBody>
          <a:bodyPr/>
          <a:lstStyle/>
          <a:p>
            <a:pPr algn="ctr" eaLnBrk="1" hangingPunct="1"/>
            <a:r>
              <a:rPr lang="en-US" altLang="en-US" sz="5400" b="1" dirty="0">
                <a:solidFill>
                  <a:srgbClr val="FF0000"/>
                </a:solidFill>
                <a:latin typeface="Comic Sans MS" pitchFamily="66" charset="0"/>
                <a:ea typeface="ＭＳ Ｐゴシック" panose="020B0600070205080204" pitchFamily="34" charset="-128"/>
              </a:rPr>
              <a:t>Our Team Moto</a:t>
            </a:r>
          </a:p>
        </p:txBody>
      </p:sp>
      <p:sp>
        <p:nvSpPr>
          <p:cNvPr id="3076" name="TextBox 1"/>
          <p:cNvSpPr txBox="1">
            <a:spLocks noChangeArrowheads="1"/>
          </p:cNvSpPr>
          <p:nvPr/>
        </p:nvSpPr>
        <p:spPr bwMode="auto">
          <a:xfrm>
            <a:off x="1066800" y="5029200"/>
            <a:ext cx="2895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dirty="0">
                <a:latin typeface="Comic Sans MS" panose="030F0702030302020204" pitchFamily="66" charset="0"/>
              </a:rPr>
              <a:t>Mrs. Khushbu Agrawal</a:t>
            </a:r>
          </a:p>
        </p:txBody>
      </p:sp>
      <p:sp>
        <p:nvSpPr>
          <p:cNvPr id="3077" name="TextBox 5"/>
          <p:cNvSpPr txBox="1">
            <a:spLocks noChangeArrowheads="1"/>
          </p:cNvSpPr>
          <p:nvPr/>
        </p:nvSpPr>
        <p:spPr bwMode="auto">
          <a:xfrm>
            <a:off x="5105400" y="5051754"/>
            <a:ext cx="3048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dirty="0">
                <a:latin typeface="Comic Sans MS" panose="030F0702030302020204" pitchFamily="66" charset="0"/>
              </a:rPr>
              <a:t>Mrs. Shefali Shrivastava</a:t>
            </a:r>
          </a:p>
        </p:txBody>
      </p:sp>
      <p:sp>
        <p:nvSpPr>
          <p:cNvPr id="3" name="TextBox 2"/>
          <p:cNvSpPr txBox="1"/>
          <p:nvPr/>
        </p:nvSpPr>
        <p:spPr>
          <a:xfrm>
            <a:off x="279970" y="2286000"/>
            <a:ext cx="8584060" cy="461665"/>
          </a:xfrm>
          <a:prstGeom prst="rect">
            <a:avLst/>
          </a:prstGeom>
          <a:noFill/>
        </p:spPr>
        <p:txBody>
          <a:bodyPr wrap="square" rtlCol="0">
            <a:spAutoFit/>
          </a:bodyPr>
          <a:lstStyle/>
          <a:p>
            <a:pPr algn="ctr"/>
            <a:r>
              <a:rPr lang="en-US" dirty="0">
                <a:latin typeface="Comic Sans MS" pitchFamily="66" charset="0"/>
              </a:rPr>
              <a:t>Our Motto is to promote the </a:t>
            </a:r>
            <a:r>
              <a:rPr lang="en-US" i="1" dirty="0">
                <a:latin typeface="Comic Sans MS" pitchFamily="66" charset="0"/>
              </a:rPr>
              <a:t>Joy of learning</a:t>
            </a:r>
            <a:r>
              <a:rPr lang="en-US" dirty="0">
                <a:latin typeface="Comic Sans MS" pitchFamily="66" charset="0"/>
              </a:rPr>
              <a:t>.</a:t>
            </a:r>
          </a:p>
        </p:txBody>
      </p:sp>
      <p:sp>
        <p:nvSpPr>
          <p:cNvPr id="5" name="TextBox 4"/>
          <p:cNvSpPr txBox="1"/>
          <p:nvPr/>
        </p:nvSpPr>
        <p:spPr>
          <a:xfrm>
            <a:off x="1066799" y="3200400"/>
            <a:ext cx="7086601" cy="923330"/>
          </a:xfrm>
          <a:prstGeom prst="rect">
            <a:avLst/>
          </a:prstGeom>
          <a:noFill/>
        </p:spPr>
        <p:txBody>
          <a:bodyPr wrap="square" rtlCol="0">
            <a:spAutoFit/>
          </a:bodyPr>
          <a:lstStyle/>
          <a:p>
            <a:pPr algn="ctr"/>
            <a:r>
              <a:rPr lang="en-US" sz="1800" i="1" dirty="0">
                <a:latin typeface="Comic Sans MS" pitchFamily="66" charset="0"/>
              </a:rPr>
              <a:t>Joy of learning develops a well adjusted person who has a purpose and direction in his/her life.  Children who experience the joy of learning, are happy, confident, fulfilled children.</a:t>
            </a:r>
          </a:p>
        </p:txBody>
      </p:sp>
    </p:spTree>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Rectangle 5"/>
          <p:cNvSpPr/>
          <p:nvPr/>
        </p:nvSpPr>
        <p:spPr>
          <a:xfrm>
            <a:off x="1524000" y="1028342"/>
            <a:ext cx="5334000" cy="523220"/>
          </a:xfrm>
          <a:prstGeom prst="rect">
            <a:avLst/>
          </a:prstGeom>
        </p:spPr>
        <p:txBody>
          <a:bodyPr wrap="square">
            <a:spAutoFit/>
          </a:bodyPr>
          <a:lstStyle/>
          <a:p>
            <a:pPr algn="ctr"/>
            <a:r>
              <a:rPr lang="en-US" sz="2800" b="1" dirty="0">
                <a:solidFill>
                  <a:srgbClr val="FF0000"/>
                </a:solidFill>
                <a:latin typeface="Comic Sans MS" pitchFamily="66" charset="0"/>
              </a:rPr>
              <a:t>Why Tom and Jerry</a:t>
            </a:r>
          </a:p>
        </p:txBody>
      </p:sp>
      <p:sp>
        <p:nvSpPr>
          <p:cNvPr id="10" name="TextBox 9"/>
          <p:cNvSpPr txBox="1"/>
          <p:nvPr/>
        </p:nvSpPr>
        <p:spPr>
          <a:xfrm>
            <a:off x="1143000" y="1713155"/>
            <a:ext cx="6812642" cy="4154984"/>
          </a:xfrm>
          <a:prstGeom prst="rect">
            <a:avLst/>
          </a:prstGeom>
          <a:noFill/>
        </p:spPr>
        <p:txBody>
          <a:bodyPr wrap="square" rtlCol="0">
            <a:spAutoFit/>
          </a:bodyPr>
          <a:lstStyle/>
          <a:p>
            <a:r>
              <a:rPr lang="en-US" sz="1100" dirty="0">
                <a:latin typeface="Comic Sans MS" pitchFamily="66" charset="0"/>
              </a:rPr>
              <a:t>The most important benefits of sending your kid to Tom and Jerry :</a:t>
            </a:r>
          </a:p>
          <a:p>
            <a:br>
              <a:rPr lang="en-US" sz="1100" dirty="0">
                <a:solidFill>
                  <a:srgbClr val="FF0000"/>
                </a:solidFill>
                <a:latin typeface="Comic Sans MS" pitchFamily="66" charset="0"/>
              </a:rPr>
            </a:br>
            <a:r>
              <a:rPr lang="en-US" sz="1100" b="1" dirty="0">
                <a:solidFill>
                  <a:srgbClr val="FF0000"/>
                </a:solidFill>
                <a:latin typeface="Comic Sans MS" pitchFamily="66" charset="0"/>
              </a:rPr>
              <a:t>Mode of Preparation for School</a:t>
            </a:r>
            <a:r>
              <a:rPr lang="en-US" sz="1100" dirty="0">
                <a:latin typeface="Comic Sans MS" pitchFamily="66" charset="0"/>
              </a:rPr>
              <a:t>: In the initial days, child often exhibits various fussy and demanding attitudes. The first step is to train kids to face the world. There would be a change in children’s behaviour and nature .</a:t>
            </a:r>
            <a:br>
              <a:rPr lang="en-US" sz="1100" dirty="0">
                <a:latin typeface="Comic Sans MS" pitchFamily="66" charset="0"/>
              </a:rPr>
            </a:br>
            <a:br>
              <a:rPr lang="en-US" sz="1100" dirty="0">
                <a:latin typeface="Comic Sans MS" pitchFamily="66" charset="0"/>
              </a:rPr>
            </a:br>
            <a:r>
              <a:rPr lang="en-US" sz="1100" b="1" dirty="0">
                <a:solidFill>
                  <a:srgbClr val="FF0000"/>
                </a:solidFill>
                <a:latin typeface="Comic Sans MS" pitchFamily="66" charset="0"/>
              </a:rPr>
              <a:t>Knowledge of Social Life</a:t>
            </a:r>
            <a:r>
              <a:rPr lang="en-US" sz="1100" dirty="0">
                <a:latin typeface="Comic Sans MS" pitchFamily="66" charset="0"/>
              </a:rPr>
              <a:t>: Kids get chance to mingle with other school mates by attending  Tom and Jerry. A sense of situation handling power is developed among the children. Through play school education child is able to get sufficient knowledge about the society.</a:t>
            </a:r>
            <a:br>
              <a:rPr lang="en-US" sz="1100" dirty="0">
                <a:latin typeface="Comic Sans MS" pitchFamily="66" charset="0"/>
              </a:rPr>
            </a:br>
            <a:br>
              <a:rPr lang="en-US" sz="1100" dirty="0">
                <a:latin typeface="Comic Sans MS" pitchFamily="66" charset="0"/>
              </a:rPr>
            </a:br>
            <a:r>
              <a:rPr lang="en-US" sz="1100" b="1" dirty="0">
                <a:solidFill>
                  <a:srgbClr val="FF0000"/>
                </a:solidFill>
                <a:latin typeface="Comic Sans MS" pitchFamily="66" charset="0"/>
              </a:rPr>
              <a:t>Interaction with other Kids</a:t>
            </a:r>
            <a:r>
              <a:rPr lang="en-US" sz="1100" dirty="0">
                <a:latin typeface="Comic Sans MS" pitchFamily="66" charset="0"/>
              </a:rPr>
              <a:t>: Child gets chance to interact and converse with other children. With the demand of the time, he/she learns to enjoy the company of other children of the same age group. Kids get chance to improve their mental ability and growth by the help of  Tom and Jerry.</a:t>
            </a:r>
            <a:br>
              <a:rPr lang="en-US" sz="1100" dirty="0">
                <a:latin typeface="Comic Sans MS" pitchFamily="66" charset="0"/>
              </a:rPr>
            </a:br>
            <a:br>
              <a:rPr lang="en-US" sz="1100" dirty="0">
                <a:latin typeface="Comic Sans MS" pitchFamily="66" charset="0"/>
              </a:rPr>
            </a:br>
            <a:r>
              <a:rPr lang="en-US" sz="1100" b="1" dirty="0">
                <a:solidFill>
                  <a:srgbClr val="FF0000"/>
                </a:solidFill>
                <a:latin typeface="Comic Sans MS" pitchFamily="66" charset="0"/>
              </a:rPr>
              <a:t>Learn While You Play </a:t>
            </a:r>
            <a:r>
              <a:rPr lang="en-US" sz="1100" dirty="0">
                <a:latin typeface="Comic Sans MS" pitchFamily="66" charset="0"/>
              </a:rPr>
              <a:t>: Children are very imitative in nature. Playschools normally put importance on playing at school. Their teaching learning process are based on learn and fun principles. Children are normally taught nursery rhymes and other lessons for knowing the real world round them.</a:t>
            </a:r>
          </a:p>
          <a:p>
            <a:br>
              <a:rPr lang="en-US" sz="1100" dirty="0">
                <a:latin typeface="Comic Sans MS" pitchFamily="66" charset="0"/>
              </a:rPr>
            </a:br>
            <a:r>
              <a:rPr lang="en-US" sz="1100" b="1" dirty="0">
                <a:solidFill>
                  <a:srgbClr val="FF0000"/>
                </a:solidFill>
                <a:latin typeface="Comic Sans MS" pitchFamily="66" charset="0"/>
              </a:rPr>
              <a:t>Reduction of Separation</a:t>
            </a:r>
            <a:r>
              <a:rPr lang="en-US" sz="1100" b="1" dirty="0">
                <a:latin typeface="Comic Sans MS" pitchFamily="66" charset="0"/>
              </a:rPr>
              <a:t>: </a:t>
            </a:r>
            <a:r>
              <a:rPr lang="en-US" sz="1100" dirty="0">
                <a:latin typeface="Comic Sans MS" pitchFamily="66" charset="0"/>
              </a:rPr>
              <a:t>By indulging kids into various entertaining and creative activities, the play schools are able to create some sort educational orientation among the children. In this way children start detaching from their parents and concentrate on learn and fun activities provided by the pre schools.</a:t>
            </a:r>
            <a:br>
              <a:rPr lang="en-US" sz="1100" dirty="0">
                <a:latin typeface="Comic Sans MS" pitchFamily="66" charset="0"/>
              </a:rPr>
            </a:br>
            <a:br>
              <a:rPr lang="en-US" sz="1100" dirty="0"/>
            </a:br>
            <a:endParaRPr lang="en-US" sz="1100" dirty="0"/>
          </a:p>
        </p:txBody>
      </p:sp>
    </p:spTree>
    <p:extLst>
      <p:ext uri="{BB962C8B-B14F-4D97-AF65-F5344CB8AC3E}">
        <p14:creationId xmlns:p14="http://schemas.microsoft.com/office/powerpoint/2010/main" val="589977457"/>
      </p:ext>
    </p:extLst>
  </p:cSld>
  <p:clrMapOvr>
    <a:masterClrMapping/>
  </p:clrMapOvr>
  <p:transition spd="med">
    <p:random/>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62" name="Shape 49162"/>
        <p:cNvGrpSpPr/>
        <p:nvPr/>
      </p:nvGrpSpPr>
      <p:grpSpPr>
        <a:xfrm>
          <a:off x="0" y="0"/>
          <a:ext cx="0" cy="0"/>
          <a:chOff x="0" y="0"/>
          <a:chExt cx="0" cy="0"/>
        </a:xfrm>
      </p:grpSpPr>
      <p:sp>
        <p:nvSpPr>
          <p:cNvPr id="49163" name="Shape 49163"/>
          <p:cNvSpPr txBox="1"/>
          <p:nvPr>
            <p:ph type="ctrTitle"/>
          </p:nvPr>
        </p:nvSpPr>
        <p:spPr>
          <a:xfrm>
            <a:off x="457200" y="7620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860"/>
              <a:buFont typeface="Comic Sans MS"/>
              <a:buNone/>
            </a:pPr>
            <a:r>
              <a:rPr b="1" lang="en-US" sz="4860">
                <a:solidFill>
                  <a:srgbClr val="FF0000"/>
                </a:solidFill>
                <a:latin typeface="Comic Sans MS"/>
                <a:ea typeface="Comic Sans MS"/>
                <a:cs typeface="Comic Sans MS"/>
                <a:sym typeface="Comic Sans MS"/>
              </a:rPr>
              <a:t>Kids Very First year with Tom and Jerry Play School</a:t>
            </a:r>
            <a:endParaRPr/>
          </a:p>
        </p:txBody>
      </p:sp>
      <p:pic>
        <p:nvPicPr>
          <p:cNvPr id="49164" name="Shape 49164"/>
          <p:cNvPicPr preferRelativeResize="0"/>
          <p:nvPr/>
        </p:nvPicPr>
        <p:blipFill rotWithShape="1">
          <a:blip r:embed="rId3">
            <a:alphaModFix/>
          </a:blip>
          <a:srcRect b="0" l="0" r="0" t="0"/>
          <a:stretch/>
        </p:blipFill>
        <p:spPr>
          <a:xfrm>
            <a:off x="0" y="3065500"/>
            <a:ext cx="9144000" cy="2944075"/>
          </a:xfrm>
          <a:prstGeom prst="rect">
            <a:avLst/>
          </a:prstGeom>
          <a:noFill/>
          <a:ln>
            <a:noFill/>
          </a:ln>
        </p:spPr>
      </p:pic>
    </p:spTree>
  </p:cSld>
  <p:clrMapOvr>
    <a:masterClrMapping/>
  </p:clrMapOvr>
  <p:transition spd="med">
    <p:random/>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65" name="Shape 49165"/>
        <p:cNvGrpSpPr/>
        <p:nvPr/>
      </p:nvGrpSpPr>
      <p:grpSpPr>
        <a:xfrm>
          <a:off x="0" y="0"/>
          <a:ext cx="0" cy="0"/>
          <a:chOff x="0" y="0"/>
          <a:chExt cx="0" cy="0"/>
        </a:xfrm>
      </p:grpSpPr>
      <p:sp>
        <p:nvSpPr>
          <p:cNvPr id="49166" name="Shape 49166"/>
          <p:cNvSpPr txBox="1"/>
          <p:nvPr/>
        </p:nvSpPr>
        <p:spPr>
          <a:xfrm>
            <a:off x="650875" y="720725"/>
            <a:ext cx="4343400" cy="1815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0080FF"/>
                </a:solidFill>
                <a:latin typeface="Comic Sans MS"/>
                <a:ea typeface="Comic Sans MS"/>
                <a:cs typeface="Comic Sans MS"/>
                <a:sym typeface="Comic Sans MS"/>
              </a:rPr>
              <a:t>Good Morning !!!</a:t>
            </a:r>
            <a:endParaRPr/>
          </a:p>
          <a:p>
            <a:pPr indent="0" lvl="0" marL="0" marR="0" rtl="0" algn="ctr">
              <a:spcBef>
                <a:spcPts val="0"/>
              </a:spcBef>
              <a:spcAft>
                <a:spcPts val="0"/>
              </a:spcAft>
              <a:buNone/>
            </a:pPr>
            <a:r>
              <a:t/>
            </a:r>
            <a:endParaRPr sz="3600">
              <a:solidFill>
                <a:srgbClr val="0080FF"/>
              </a:solidFill>
              <a:latin typeface="Comic Sans MS"/>
              <a:ea typeface="Comic Sans MS"/>
              <a:cs typeface="Comic Sans MS"/>
              <a:sym typeface="Comic Sans MS"/>
            </a:endParaRPr>
          </a:p>
          <a:p>
            <a:pPr indent="0" lvl="0" marL="0" marR="0" rtl="0" algn="ctr">
              <a:spcBef>
                <a:spcPts val="0"/>
              </a:spcBef>
              <a:spcAft>
                <a:spcPts val="0"/>
              </a:spcAft>
              <a:buNone/>
            </a:pPr>
            <a:r>
              <a:rPr lang="en-US" sz="2000">
                <a:solidFill>
                  <a:srgbClr val="F11425"/>
                </a:solidFill>
                <a:latin typeface="Comic Sans MS"/>
                <a:ea typeface="Comic Sans MS"/>
                <a:cs typeface="Comic Sans MS"/>
                <a:sym typeface="Comic Sans MS"/>
              </a:rPr>
              <a:t>The children arrive at school and get themselves ready for the day.</a:t>
            </a:r>
            <a:endParaRPr sz="2400">
              <a:solidFill>
                <a:schemeClr val="dk1"/>
              </a:solidFill>
              <a:latin typeface="Comic Sans MS"/>
              <a:ea typeface="Comic Sans MS"/>
              <a:cs typeface="Comic Sans MS"/>
              <a:sym typeface="Comic Sans MS"/>
            </a:endParaRPr>
          </a:p>
        </p:txBody>
      </p:sp>
      <p:sp>
        <p:nvSpPr>
          <p:cNvPr id="49167" name="Shape 49167"/>
          <p:cNvSpPr txBox="1"/>
          <p:nvPr/>
        </p:nvSpPr>
        <p:spPr>
          <a:xfrm>
            <a:off x="4495800" y="4964113"/>
            <a:ext cx="4038600" cy="1323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1C8A0C"/>
                </a:solidFill>
                <a:latin typeface="Comic Sans MS"/>
                <a:ea typeface="Comic Sans MS"/>
                <a:cs typeface="Comic Sans MS"/>
                <a:sym typeface="Comic Sans MS"/>
              </a:rPr>
              <a:t>Allowing children to do things by themselves fosters independence and gives them a sense of pride.</a:t>
            </a:r>
            <a:endParaRPr sz="2000">
              <a:solidFill>
                <a:schemeClr val="dk1"/>
              </a:solidFill>
              <a:latin typeface="Comic Sans MS"/>
              <a:ea typeface="Comic Sans MS"/>
              <a:cs typeface="Comic Sans MS"/>
              <a:sym typeface="Comic Sans MS"/>
            </a:endParaRPr>
          </a:p>
        </p:txBody>
      </p:sp>
      <p:pic>
        <p:nvPicPr>
          <p:cNvPr id="49168" name="Shape 49168"/>
          <p:cNvPicPr preferRelativeResize="0"/>
          <p:nvPr/>
        </p:nvPicPr>
        <p:blipFill rotWithShape="1">
          <a:blip r:embed="rId3">
            <a:alphaModFix/>
          </a:blip>
          <a:srcRect b="0" l="0" r="0" t="0"/>
          <a:stretch/>
        </p:blipFill>
        <p:spPr>
          <a:xfrm>
            <a:off x="5181600" y="1628667"/>
            <a:ext cx="3124199" cy="3140888"/>
          </a:xfrm>
          <a:prstGeom prst="rect">
            <a:avLst/>
          </a:prstGeom>
          <a:noFill/>
          <a:ln>
            <a:noFill/>
          </a:ln>
        </p:spPr>
      </p:pic>
      <p:pic>
        <p:nvPicPr>
          <p:cNvPr id="49169" name="Shape 49169"/>
          <p:cNvPicPr preferRelativeResize="0"/>
          <p:nvPr/>
        </p:nvPicPr>
        <p:blipFill rotWithShape="1">
          <a:blip r:embed="rId4">
            <a:alphaModFix/>
          </a:blip>
          <a:srcRect b="0" l="0" r="0" t="0"/>
          <a:stretch/>
        </p:blipFill>
        <p:spPr>
          <a:xfrm flipH="1" rot="10800000">
            <a:off x="137873" y="5925805"/>
            <a:ext cx="4343400" cy="3785092"/>
          </a:xfrm>
          <a:prstGeom prst="rect">
            <a:avLst/>
          </a:prstGeom>
          <a:noFill/>
          <a:ln>
            <a:noFill/>
          </a:ln>
        </p:spPr>
      </p:pic>
    </p:spTree>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3"/>
          <p:cNvSpPr txBox="1">
            <a:spLocks noChangeArrowheads="1"/>
          </p:cNvSpPr>
          <p:nvPr/>
        </p:nvSpPr>
        <p:spPr bwMode="auto">
          <a:xfrm>
            <a:off x="3336925" y="49244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172" name="Text Box 24"/>
          <p:cNvSpPr txBox="1">
            <a:spLocks noChangeArrowheads="1"/>
          </p:cNvSpPr>
          <p:nvPr/>
        </p:nvSpPr>
        <p:spPr bwMode="auto">
          <a:xfrm>
            <a:off x="838200" y="4267200"/>
            <a:ext cx="33528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2000" dirty="0">
                <a:solidFill>
                  <a:srgbClr val="FF8000"/>
                </a:solidFill>
                <a:latin typeface="Comic Sans MS" pitchFamily="66" charset="0"/>
              </a:rPr>
              <a:t>Daily jobs such as signing in and answering the question of the day foster responsibility and create a sense of community</a:t>
            </a:r>
            <a:r>
              <a:rPr lang="en-US" altLang="en-US" sz="2000" b="1" dirty="0">
                <a:solidFill>
                  <a:srgbClr val="FF8000"/>
                </a:solidFill>
                <a:latin typeface="Century Gothic" panose="020B0502020202020204" pitchFamily="34" charset="0"/>
              </a:rPr>
              <a:t>.</a:t>
            </a:r>
          </a:p>
        </p:txBody>
      </p:sp>
      <p:sp>
        <p:nvSpPr>
          <p:cNvPr id="7173" name="Text Box 26"/>
          <p:cNvSpPr txBox="1">
            <a:spLocks noChangeArrowheads="1"/>
          </p:cNvSpPr>
          <p:nvPr/>
        </p:nvSpPr>
        <p:spPr bwMode="auto">
          <a:xfrm>
            <a:off x="4267200" y="806450"/>
            <a:ext cx="4114800"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3600" u="sng" dirty="0">
                <a:solidFill>
                  <a:srgbClr val="FF0080"/>
                </a:solidFill>
                <a:latin typeface="Comic Sans MS" pitchFamily="66" charset="0"/>
              </a:rPr>
              <a:t>Morning Routine</a:t>
            </a:r>
            <a:endParaRPr lang="en-US" altLang="en-US" sz="3600" u="sng" dirty="0">
              <a:solidFill>
                <a:srgbClr val="F11425"/>
              </a:solidFill>
              <a:latin typeface="Comic Sans MS" pitchFamily="66" charset="0"/>
            </a:endParaRPr>
          </a:p>
          <a:p>
            <a:pPr algn="ctr"/>
            <a:r>
              <a:rPr lang="en-US" altLang="en-US" sz="2000" dirty="0">
                <a:solidFill>
                  <a:srgbClr val="6666FF"/>
                </a:solidFill>
                <a:latin typeface="Comic Sans MS" pitchFamily="66" charset="0"/>
              </a:rPr>
              <a:t>Having a consistent arrival-time routine helps the children transition from home to classroom.</a:t>
            </a:r>
            <a:endParaRPr lang="en-US" altLang="en-US" sz="2000" dirty="0">
              <a:solidFill>
                <a:srgbClr val="800080"/>
              </a:solidFill>
              <a:latin typeface="Comic Sans MS" pitchFamily="66" charset="0"/>
            </a:endParaRPr>
          </a:p>
        </p:txBody>
      </p:sp>
      <p:pic>
        <p:nvPicPr>
          <p:cNvPr id="717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684463"/>
            <a:ext cx="3065463" cy="312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9213" y="668338"/>
            <a:ext cx="2390775" cy="3579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9"/>
          <p:cNvSpPr txBox="1">
            <a:spLocks noChangeArrowheads="1"/>
          </p:cNvSpPr>
          <p:nvPr/>
        </p:nvSpPr>
        <p:spPr bwMode="auto">
          <a:xfrm>
            <a:off x="762000" y="635000"/>
            <a:ext cx="76962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3600" u="sng" dirty="0">
                <a:solidFill>
                  <a:srgbClr val="00B0F0"/>
                </a:solidFill>
                <a:latin typeface="Comic Sans MS" pitchFamily="66" charset="0"/>
              </a:rPr>
              <a:t>Morning Meeting</a:t>
            </a:r>
          </a:p>
          <a:p>
            <a:pPr algn="ctr"/>
            <a:endParaRPr lang="en-US" altLang="en-US" u="sng" dirty="0">
              <a:solidFill>
                <a:srgbClr val="00B0F0"/>
              </a:solidFill>
              <a:latin typeface="Comic Sans MS" pitchFamily="66" charset="0"/>
            </a:endParaRPr>
          </a:p>
          <a:p>
            <a:pPr algn="ctr"/>
            <a:r>
              <a:rPr lang="en-US" altLang="en-US" sz="2000" dirty="0">
                <a:solidFill>
                  <a:srgbClr val="004080"/>
                </a:solidFill>
                <a:latin typeface="Comic Sans MS" pitchFamily="66" charset="0"/>
              </a:rPr>
              <a:t>We start each day with a personal greeting for every student. We do the morning Prayer and recite our classroom rules.  This is also a time to review the schedule for the day and talk about what we will be learning that day. </a:t>
            </a:r>
            <a:endParaRPr lang="en-US" altLang="en-US" dirty="0">
              <a:latin typeface="Comic Sans MS" pitchFamily="66" charset="0"/>
            </a:endParaRPr>
          </a:p>
        </p:txBody>
      </p:sp>
      <p:pic>
        <p:nvPicPr>
          <p:cNvPr id="819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3229" y="2998027"/>
            <a:ext cx="3501571" cy="2720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2961258"/>
            <a:ext cx="3200400" cy="2786164"/>
          </a:xfrm>
          <a:prstGeom prst="rect">
            <a:avLst/>
          </a:prstGeom>
        </p:spPr>
      </p:pic>
    </p:spTree>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WordArt 5"/>
          <p:cNvSpPr>
            <a:spLocks noChangeArrowheads="1" noChangeShapeType="1" noTextEdit="1"/>
          </p:cNvSpPr>
          <p:nvPr/>
        </p:nvSpPr>
        <p:spPr bwMode="auto">
          <a:xfrm rot="1438388">
            <a:off x="4925665" y="1743731"/>
            <a:ext cx="3024781" cy="617601"/>
          </a:xfrm>
          <a:prstGeom prst="rect">
            <a:avLst/>
          </a:prstGeom>
        </p:spPr>
        <p:txBody>
          <a:bodyPr wrap="none" fromWordArt="1">
            <a:prstTxWarp prst="textPlain">
              <a:avLst>
                <a:gd name="adj" fmla="val 50000"/>
              </a:avLst>
            </a:prstTxWarp>
          </a:bodyPr>
          <a:lstStyle/>
          <a:p>
            <a:pPr algn="ctr"/>
            <a:r>
              <a:rPr lang="en-US" sz="3600" kern="10" dirty="0">
                <a:ln w="19050">
                  <a:solidFill>
                    <a:srgbClr val="FF9900"/>
                  </a:solidFill>
                  <a:round/>
                  <a:headEnd/>
                  <a:tailEnd/>
                </a:ln>
                <a:solidFill>
                  <a:srgbClr val="FF0000"/>
                </a:solidFill>
                <a:effectLst>
                  <a:outerShdw dist="35921" dir="2700000" algn="ctr" rotWithShape="0">
                    <a:srgbClr val="990000">
                      <a:alpha val="74997"/>
                    </a:srgbClr>
                  </a:outerShdw>
                </a:effectLst>
                <a:latin typeface="Comic Sans MS" panose="030F0702030302020204" pitchFamily="66" charset="0"/>
              </a:rPr>
              <a:t>Shared Reading</a:t>
            </a:r>
          </a:p>
        </p:txBody>
      </p:sp>
      <p:sp>
        <p:nvSpPr>
          <p:cNvPr id="9220" name="Text Box 6"/>
          <p:cNvSpPr txBox="1">
            <a:spLocks noChangeArrowheads="1"/>
          </p:cNvSpPr>
          <p:nvPr/>
        </p:nvSpPr>
        <p:spPr bwMode="auto">
          <a:xfrm>
            <a:off x="923760" y="463376"/>
            <a:ext cx="7172156"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900" b="1" u="sng" dirty="0">
                <a:solidFill>
                  <a:srgbClr val="FF0000"/>
                </a:solidFill>
                <a:latin typeface="Century Gothic" panose="020B0502020202020204" pitchFamily="34" charset="0"/>
              </a:rPr>
              <a:t>Tom and Jerry </a:t>
            </a:r>
            <a:r>
              <a:rPr lang="en-US" altLang="en-US" sz="3900" b="1" u="sng" dirty="0">
                <a:solidFill>
                  <a:srgbClr val="FF0000"/>
                </a:solidFill>
                <a:latin typeface="Comic Sans MS" pitchFamily="66" charset="0"/>
              </a:rPr>
              <a:t>Literacy Block</a:t>
            </a:r>
          </a:p>
        </p:txBody>
      </p:sp>
      <p:sp>
        <p:nvSpPr>
          <p:cNvPr id="9221" name="WordArt 9"/>
          <p:cNvSpPr>
            <a:spLocks noChangeArrowheads="1" noChangeShapeType="1" noTextEdit="1"/>
          </p:cNvSpPr>
          <p:nvPr/>
        </p:nvSpPr>
        <p:spPr bwMode="auto">
          <a:xfrm>
            <a:off x="584391" y="3197233"/>
            <a:ext cx="2844610" cy="558792"/>
          </a:xfrm>
          <a:prstGeom prst="rect">
            <a:avLst/>
          </a:prstGeom>
        </p:spPr>
        <p:txBody>
          <a:bodyPr wrap="none" fromWordArt="1">
            <a:prstTxWarp prst="textPlain">
              <a:avLst>
                <a:gd name="adj" fmla="val 50000"/>
              </a:avLst>
            </a:prstTxWarp>
          </a:bodyPr>
          <a:lstStyle/>
          <a:p>
            <a:pPr algn="ctr"/>
            <a:r>
              <a:rPr lang="en-US" sz="3600" kern="10" dirty="0">
                <a:ln w="19050">
                  <a:solidFill>
                    <a:srgbClr val="00FF00"/>
                  </a:solidFill>
                  <a:round/>
                  <a:headEnd/>
                  <a:tailEnd/>
                </a:ln>
                <a:solidFill>
                  <a:srgbClr val="008000"/>
                </a:solidFill>
                <a:effectLst>
                  <a:outerShdw dist="35921" dir="2700000" algn="ctr" rotWithShape="0">
                    <a:srgbClr val="990000">
                      <a:alpha val="74997"/>
                    </a:srgbClr>
                  </a:outerShdw>
                </a:effectLst>
                <a:latin typeface="Comic Sans MS" panose="030F0702030302020204" pitchFamily="66" charset="0"/>
              </a:rPr>
              <a:t>Guided Reading</a:t>
            </a:r>
          </a:p>
        </p:txBody>
      </p:sp>
      <p:sp>
        <p:nvSpPr>
          <p:cNvPr id="9222" name="WordArt 10"/>
          <p:cNvSpPr>
            <a:spLocks noChangeArrowheads="1" noChangeShapeType="1" noTextEdit="1"/>
          </p:cNvSpPr>
          <p:nvPr/>
        </p:nvSpPr>
        <p:spPr bwMode="auto">
          <a:xfrm rot="21086788">
            <a:off x="781529" y="1549539"/>
            <a:ext cx="3694742" cy="808368"/>
          </a:xfrm>
          <a:prstGeom prst="rect">
            <a:avLst/>
          </a:prstGeom>
        </p:spPr>
        <p:txBody>
          <a:bodyPr wrap="none" fromWordArt="1">
            <a:prstTxWarp prst="textPlain">
              <a:avLst>
                <a:gd name="adj" fmla="val 50000"/>
              </a:avLst>
            </a:prstTxWarp>
          </a:bodyPr>
          <a:lstStyle/>
          <a:p>
            <a:pPr algn="ctr"/>
            <a:r>
              <a:rPr lang="en-US" sz="3600" kern="10" dirty="0">
                <a:ln w="19050">
                  <a:solidFill>
                    <a:srgbClr val="000080"/>
                  </a:solidFill>
                  <a:round/>
                  <a:headEnd/>
                  <a:tailEnd/>
                </a:ln>
                <a:solidFill>
                  <a:srgbClr val="99CCFF"/>
                </a:solidFill>
                <a:effectLst>
                  <a:outerShdw dist="35921" dir="2700000" algn="ctr" rotWithShape="0">
                    <a:srgbClr val="990000">
                      <a:alpha val="74997"/>
                    </a:srgbClr>
                  </a:outerShdw>
                </a:effectLst>
                <a:latin typeface="Comic Sans MS" panose="030F0702030302020204" pitchFamily="66" charset="0"/>
              </a:rPr>
              <a:t>Readers Workshop</a:t>
            </a:r>
          </a:p>
        </p:txBody>
      </p:sp>
      <p:sp>
        <p:nvSpPr>
          <p:cNvPr id="9223" name="WordArt 11"/>
          <p:cNvSpPr>
            <a:spLocks noChangeArrowheads="1" noChangeShapeType="1" noTextEdit="1"/>
          </p:cNvSpPr>
          <p:nvPr/>
        </p:nvSpPr>
        <p:spPr bwMode="auto">
          <a:xfrm rot="1491571">
            <a:off x="601690" y="5017220"/>
            <a:ext cx="3289180" cy="807264"/>
          </a:xfrm>
          <a:prstGeom prst="rect">
            <a:avLst/>
          </a:prstGeom>
        </p:spPr>
        <p:txBody>
          <a:bodyPr wrap="none" fromWordArt="1">
            <a:prstTxWarp prst="textPlain">
              <a:avLst>
                <a:gd name="adj" fmla="val 50000"/>
              </a:avLst>
            </a:prstTxWarp>
          </a:bodyPr>
          <a:lstStyle/>
          <a:p>
            <a:pPr algn="ctr"/>
            <a:r>
              <a:rPr lang="en-US" sz="3600" kern="10" dirty="0">
                <a:ln w="19050">
                  <a:solidFill>
                    <a:srgbClr val="FF0000"/>
                  </a:solidFill>
                  <a:round/>
                  <a:headEnd/>
                  <a:tailEnd/>
                </a:ln>
                <a:solidFill>
                  <a:schemeClr val="accent2"/>
                </a:solidFill>
                <a:effectLst>
                  <a:outerShdw dist="35921" dir="2700000" algn="ctr" rotWithShape="0">
                    <a:srgbClr val="990000">
                      <a:alpha val="74997"/>
                    </a:srgbClr>
                  </a:outerShdw>
                </a:effectLst>
                <a:latin typeface="Comic Sans MS" panose="030F0702030302020204" pitchFamily="66" charset="0"/>
              </a:rPr>
              <a:t>Literacy Centers</a:t>
            </a:r>
          </a:p>
        </p:txBody>
      </p:sp>
      <p:sp>
        <p:nvSpPr>
          <p:cNvPr id="9224" name="WordArt 13"/>
          <p:cNvSpPr>
            <a:spLocks noChangeArrowheads="1" noChangeShapeType="1" noTextEdit="1"/>
          </p:cNvSpPr>
          <p:nvPr/>
        </p:nvSpPr>
        <p:spPr bwMode="auto">
          <a:xfrm>
            <a:off x="3200400" y="4275119"/>
            <a:ext cx="2947988" cy="808071"/>
          </a:xfrm>
          <a:prstGeom prst="rect">
            <a:avLst/>
          </a:prstGeom>
        </p:spPr>
        <p:txBody>
          <a:bodyPr wrap="none" fromWordArt="1">
            <a:prstTxWarp prst="textPlain">
              <a:avLst>
                <a:gd name="adj" fmla="val 50000"/>
              </a:avLst>
            </a:prstTxWarp>
          </a:bodyPr>
          <a:lstStyle/>
          <a:p>
            <a:pPr algn="ctr"/>
            <a:r>
              <a:rPr lang="en-US" sz="3600" kern="10" dirty="0">
                <a:ln w="19050">
                  <a:solidFill>
                    <a:srgbClr val="3366FF"/>
                  </a:solidFill>
                  <a:round/>
                  <a:headEnd/>
                  <a:tailEnd/>
                </a:ln>
                <a:solidFill>
                  <a:srgbClr val="0080FF"/>
                </a:solidFill>
                <a:effectLst>
                  <a:outerShdw dist="35921" dir="2700000" algn="ctr" rotWithShape="0">
                    <a:srgbClr val="990000">
                      <a:alpha val="74997"/>
                    </a:srgbClr>
                  </a:outerShdw>
                </a:effectLst>
                <a:latin typeface="Comic Sans MS" panose="030F0702030302020204" pitchFamily="66" charset="0"/>
              </a:rPr>
              <a:t>Read-A louds</a:t>
            </a:r>
          </a:p>
        </p:txBody>
      </p:sp>
      <p:sp>
        <p:nvSpPr>
          <p:cNvPr id="9225" name="Text Box 14"/>
          <p:cNvSpPr txBox="1">
            <a:spLocks noChangeArrowheads="1"/>
          </p:cNvSpPr>
          <p:nvPr/>
        </p:nvSpPr>
        <p:spPr bwMode="auto">
          <a:xfrm>
            <a:off x="2346325" y="8096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9226" name="WordArt 16"/>
          <p:cNvSpPr>
            <a:spLocks noChangeArrowheads="1" noChangeShapeType="1" noTextEdit="1"/>
          </p:cNvSpPr>
          <p:nvPr/>
        </p:nvSpPr>
        <p:spPr bwMode="auto">
          <a:xfrm>
            <a:off x="5867400" y="3086466"/>
            <a:ext cx="2529881" cy="803042"/>
          </a:xfrm>
          <a:prstGeom prst="rect">
            <a:avLst/>
          </a:prstGeom>
        </p:spPr>
        <p:txBody>
          <a:bodyPr wrap="none" fromWordArt="1">
            <a:prstTxWarp prst="textPlain">
              <a:avLst>
                <a:gd name="adj" fmla="val 50000"/>
              </a:avLst>
            </a:prstTxWarp>
          </a:bodyPr>
          <a:lstStyle/>
          <a:p>
            <a:pPr algn="ctr"/>
            <a:r>
              <a:rPr lang="en-US" sz="3600" kern="10" dirty="0">
                <a:ln w="19050">
                  <a:solidFill>
                    <a:srgbClr val="FF00FF"/>
                  </a:solidFill>
                  <a:round/>
                  <a:headEnd/>
                  <a:tailEnd/>
                </a:ln>
                <a:solidFill>
                  <a:srgbClr val="FF99CC"/>
                </a:solidFill>
                <a:effectLst>
                  <a:outerShdw dist="35921" dir="2700000" algn="ctr" rotWithShape="0">
                    <a:srgbClr val="990000">
                      <a:alpha val="74997"/>
                    </a:srgbClr>
                  </a:outerShdw>
                </a:effectLst>
                <a:latin typeface="Comic Sans MS" panose="030F0702030302020204" pitchFamily="66" charset="0"/>
              </a:rPr>
              <a:t>Interactive Writing</a:t>
            </a:r>
          </a:p>
        </p:txBody>
      </p:sp>
      <p:sp>
        <p:nvSpPr>
          <p:cNvPr id="9227" name="WordArt 9"/>
          <p:cNvSpPr>
            <a:spLocks noChangeArrowheads="1" noChangeShapeType="1" noTextEdit="1"/>
          </p:cNvSpPr>
          <p:nvPr/>
        </p:nvSpPr>
        <p:spPr bwMode="auto">
          <a:xfrm rot="20578349">
            <a:off x="4625845" y="5092015"/>
            <a:ext cx="3738228" cy="744630"/>
          </a:xfrm>
          <a:prstGeom prst="rect">
            <a:avLst/>
          </a:prstGeom>
        </p:spPr>
        <p:txBody>
          <a:bodyPr wrap="none" fromWordArt="1">
            <a:prstTxWarp prst="textPlain">
              <a:avLst>
                <a:gd name="adj" fmla="val 50000"/>
              </a:avLst>
            </a:prstTxWarp>
          </a:bodyPr>
          <a:lstStyle/>
          <a:p>
            <a:pPr algn="ctr"/>
            <a:r>
              <a:rPr lang="en-US" sz="3600" kern="10" dirty="0">
                <a:ln w="19050">
                  <a:solidFill>
                    <a:srgbClr val="00FF00"/>
                  </a:solidFill>
                  <a:round/>
                  <a:headEnd/>
                  <a:tailEnd/>
                </a:ln>
                <a:solidFill>
                  <a:srgbClr val="008000"/>
                </a:solidFill>
                <a:effectLst>
                  <a:outerShdw dist="35921" dir="2700000" algn="ctr" rotWithShape="0">
                    <a:srgbClr val="990000">
                      <a:alpha val="74997"/>
                    </a:srgbClr>
                  </a:outerShdw>
                </a:effectLst>
                <a:latin typeface="Comic Sans MS" panose="030F0702030302020204" pitchFamily="66" charset="0"/>
              </a:rPr>
              <a:t>Writing Workshop</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2869" y="2362200"/>
            <a:ext cx="1699537" cy="1670066"/>
          </a:xfrm>
          <a:prstGeom prst="rect">
            <a:avLst/>
          </a:prstGeom>
        </p:spPr>
      </p:pic>
    </p:spTree>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43" name="Text Box 1027"/>
          <p:cNvSpPr txBox="1">
            <a:spLocks noChangeArrowheads="1"/>
          </p:cNvSpPr>
          <p:nvPr/>
        </p:nvSpPr>
        <p:spPr bwMode="auto">
          <a:xfrm>
            <a:off x="1143000" y="990362"/>
            <a:ext cx="6858000"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3600" b="1" dirty="0">
                <a:solidFill>
                  <a:srgbClr val="FF0000"/>
                </a:solidFill>
                <a:effectLst>
                  <a:outerShdw blurRad="38100" dist="38100" dir="2700000" algn="tl">
                    <a:srgbClr val="000000">
                      <a:alpha val="43137"/>
                    </a:srgbClr>
                  </a:outerShdw>
                </a:effectLst>
                <a:latin typeface="Comic Sans MS" pitchFamily="66" charset="0"/>
              </a:rPr>
              <a:t>Shared Reading</a:t>
            </a:r>
            <a:r>
              <a:rPr lang="en-US" altLang="en-US" sz="1400" b="1" dirty="0">
                <a:solidFill>
                  <a:srgbClr val="FF0000"/>
                </a:solidFill>
                <a:effectLst>
                  <a:outerShdw blurRad="38100" dist="38100" dir="2700000" algn="tl">
                    <a:srgbClr val="000000">
                      <a:alpha val="43137"/>
                    </a:srgbClr>
                  </a:outerShdw>
                </a:effectLst>
                <a:latin typeface="Comic Sans MS" pitchFamily="66" charset="0"/>
              </a:rPr>
              <a:t> </a:t>
            </a:r>
          </a:p>
          <a:p>
            <a:pPr algn="ctr"/>
            <a:endParaRPr lang="en-US" altLang="en-US" sz="1400" b="1" dirty="0">
              <a:latin typeface="Comic Sans MS" pitchFamily="66" charset="0"/>
            </a:endParaRPr>
          </a:p>
          <a:p>
            <a:pPr algn="ctr"/>
            <a:r>
              <a:rPr lang="en-US" altLang="en-US" dirty="0">
                <a:solidFill>
                  <a:srgbClr val="0080FF"/>
                </a:solidFill>
                <a:latin typeface="Comic Sans MS" pitchFamily="66" charset="0"/>
              </a:rPr>
              <a:t>During shared reading, the teacher and children read big books and poems.</a:t>
            </a:r>
            <a:endParaRPr lang="en-US" altLang="en-US" dirty="0">
              <a:latin typeface="Comic Sans MS" pitchFamily="66" charset="0"/>
            </a:endParaRPr>
          </a:p>
        </p:txBody>
      </p:sp>
      <p:pic>
        <p:nvPicPr>
          <p:cNvPr id="10244"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8800" y="2814977"/>
            <a:ext cx="4724400" cy="305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random/>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