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86" r:id="rId7"/>
    <p:sldId id="288" r:id="rId8"/>
    <p:sldId id="287" r:id="rId9"/>
    <p:sldId id="289" r:id="rId10"/>
    <p:sldId id="290" r:id="rId11"/>
    <p:sldId id="291"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4660"/>
  </p:normalViewPr>
  <p:slideViewPr>
    <p:cSldViewPr snapToGrid="0">
      <p:cViewPr varScale="1">
        <p:scale>
          <a:sx n="119" d="100"/>
          <a:sy n="119" d="100"/>
        </p:scale>
        <p:origin x="216" y="10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6/10/2022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6/10/2022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109355" y="1371600"/>
            <a:ext cx="10474036" cy="2194976"/>
          </a:xfrm>
        </p:spPr>
        <p:txBody>
          <a:bodyPr/>
          <a:lstStyle/>
          <a:p>
            <a:r>
              <a:rPr lang="en-US" dirty="0"/>
              <a:t>Tim BIRD - </a:t>
            </a:r>
            <a:r>
              <a:rPr lang="en-US" dirty="0" err="1"/>
              <a:t>Learnopedia</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2027059" y="394855"/>
            <a:ext cx="7781544" cy="859055"/>
          </a:xfrm>
        </p:spPr>
        <p:txBody>
          <a:bodyPr>
            <a:normAutofit/>
          </a:bodyPr>
          <a:lstStyle/>
          <a:p>
            <a:r>
              <a:rPr lang="en-US" sz="4000" dirty="0" err="1"/>
              <a:t>Faza</a:t>
            </a:r>
            <a:r>
              <a:rPr lang="en-US" sz="4000" dirty="0"/>
              <a:t> 1 – </a:t>
            </a:r>
            <a:r>
              <a:rPr lang="en-US" sz="4000" dirty="0" err="1"/>
              <a:t>Dokument</a:t>
            </a:r>
            <a:r>
              <a:rPr lang="en-US" sz="4000" dirty="0"/>
              <a:t> o </a:t>
            </a:r>
            <a:r>
              <a:rPr lang="en-US" sz="4000" dirty="0" err="1"/>
              <a:t>projektu</a:t>
            </a:r>
            <a:endParaRPr lang="en-US" sz="4000"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2027059" y="1699952"/>
            <a:ext cx="6803136" cy="4404069"/>
          </a:xfrm>
        </p:spPr>
        <p:txBody>
          <a:bodyPr>
            <a:normAutofit/>
          </a:bodyPr>
          <a:lstStyle/>
          <a:p>
            <a:r>
              <a:rPr lang="en-US" dirty="0"/>
              <a:t>-</a:t>
            </a:r>
            <a:r>
              <a:rPr lang="en-US" dirty="0" err="1"/>
              <a:t>Napravljen</a:t>
            </a:r>
            <a:r>
              <a:rPr lang="en-US" dirty="0"/>
              <a:t> </a:t>
            </a:r>
            <a:r>
              <a:rPr lang="en-US" dirty="0" err="1"/>
              <a:t>dokument</a:t>
            </a:r>
            <a:r>
              <a:rPr lang="en-US" dirty="0"/>
              <a:t> koji </a:t>
            </a:r>
            <a:r>
              <a:rPr lang="en-US" dirty="0" err="1"/>
              <a:t>opisuje</a:t>
            </a:r>
            <a:r>
              <a:rPr lang="en-US" dirty="0"/>
              <a:t> </a:t>
            </a:r>
            <a:r>
              <a:rPr lang="en-US" dirty="0" err="1"/>
              <a:t>osnovne</a:t>
            </a:r>
            <a:br>
              <a:rPr lang="sr-Latn-RS" dirty="0"/>
            </a:br>
            <a:r>
              <a:rPr lang="en-US" dirty="0" err="1"/>
              <a:t>funkcionalnosti</a:t>
            </a:r>
            <a:r>
              <a:rPr lang="en-US" dirty="0"/>
              <a:t> </a:t>
            </a:r>
            <a:r>
              <a:rPr lang="en-US" dirty="0" err="1"/>
              <a:t>portala</a:t>
            </a:r>
            <a:r>
              <a:rPr lang="en-US" dirty="0"/>
              <a:t> </a:t>
            </a:r>
            <a:r>
              <a:rPr lang="en-US" dirty="0" err="1"/>
              <a:t>Learnopedia</a:t>
            </a:r>
            <a:endParaRPr lang="en-US" dirty="0"/>
          </a:p>
          <a:p>
            <a:r>
              <a:rPr lang="en-US" dirty="0"/>
              <a:t>-</a:t>
            </a:r>
            <a:r>
              <a:rPr lang="en-US" dirty="0" err="1"/>
              <a:t>Dokument</a:t>
            </a:r>
            <a:r>
              <a:rPr lang="en-US" dirty="0"/>
              <a:t> se u </a:t>
            </a:r>
            <a:r>
              <a:rPr lang="en-US" dirty="0" err="1"/>
              <a:t>kasnijim</a:t>
            </a:r>
            <a:r>
              <a:rPr lang="en-US" dirty="0"/>
              <a:t> </a:t>
            </a:r>
            <a:r>
              <a:rPr lang="en-US" dirty="0" err="1"/>
              <a:t>fazama</a:t>
            </a:r>
            <a:r>
              <a:rPr lang="en-US" dirty="0"/>
              <a:t> </a:t>
            </a:r>
            <a:r>
              <a:rPr lang="en-US" dirty="0" err="1"/>
              <a:t>koristio</a:t>
            </a:r>
            <a:r>
              <a:rPr lang="en-US" dirty="0"/>
              <a:t> </a:t>
            </a:r>
            <a:r>
              <a:rPr lang="en-US" dirty="0" err="1"/>
              <a:t>kao</a:t>
            </a:r>
            <a:r>
              <a:rPr lang="en-US" dirty="0"/>
              <a:t> </a:t>
            </a:r>
            <a:r>
              <a:rPr lang="en-US" dirty="0" err="1"/>
              <a:t>osnova</a:t>
            </a:r>
            <a:r>
              <a:rPr lang="en-US" dirty="0"/>
              <a:t> </a:t>
            </a:r>
            <a:r>
              <a:rPr lang="en-US" dirty="0" err="1"/>
              <a:t>i</a:t>
            </a:r>
            <a:r>
              <a:rPr lang="en-US" dirty="0"/>
              <a:t> </a:t>
            </a:r>
            <a:r>
              <a:rPr lang="en-US" dirty="0" err="1"/>
              <a:t>podsetnik</a:t>
            </a:r>
            <a:r>
              <a:rPr lang="en-US" dirty="0"/>
              <a:t> o tome </a:t>
            </a:r>
            <a:r>
              <a:rPr lang="sr-Latn-RS" dirty="0"/>
              <a:t>šta portal treba obuhvatiti</a:t>
            </a:r>
          </a:p>
          <a:p>
            <a:r>
              <a:rPr lang="sr-Latn-RS" dirty="0"/>
              <a:t>-U završnoj fazi projekta (review) potvrđeno je da su ispunjeni svi zahtevi iz ovog dokumenta, a čak je i dodati nekoliko novih funkcionalnosti</a:t>
            </a:r>
          </a:p>
          <a:p>
            <a:r>
              <a:rPr lang="sr-Latn-RS" dirty="0"/>
              <a:t>-Ovaj dokument napravljen je na sastanku uživo i svi članovi su učestvovali podjednako u njegovom sastavljanju</a:t>
            </a:r>
          </a:p>
          <a:p>
            <a:r>
              <a:rPr lang="sr-Latn-RS" dirty="0"/>
              <a:t>-Odredjeno je da je tim lider Marko Brkić i on je delio posao svim članovima tima u budućim fazama, namestio Github repozitorijum i kontrolisao i pomogao kolegama u narednim fazama</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2027059" y="394855"/>
            <a:ext cx="7781544" cy="859055"/>
          </a:xfrm>
        </p:spPr>
        <p:txBody>
          <a:bodyPr>
            <a:normAutofit fontScale="90000"/>
          </a:bodyPr>
          <a:lstStyle/>
          <a:p>
            <a:r>
              <a:rPr lang="en-US" sz="4000" dirty="0" err="1"/>
              <a:t>Faza</a:t>
            </a:r>
            <a:r>
              <a:rPr lang="en-US" sz="4000" dirty="0"/>
              <a:t> </a:t>
            </a:r>
            <a:r>
              <a:rPr lang="sr-Latn-RS" sz="4000" dirty="0"/>
              <a:t>2</a:t>
            </a:r>
            <a:r>
              <a:rPr lang="en-US" sz="4000" dirty="0"/>
              <a:t> – </a:t>
            </a:r>
            <a:r>
              <a:rPr lang="sr-Latn-RS" sz="4000" dirty="0"/>
              <a:t>Prototip i SSU dokumenti</a:t>
            </a:r>
            <a:endParaRPr lang="en-US" sz="4000"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2027059" y="1699952"/>
            <a:ext cx="6803136" cy="3557847"/>
          </a:xfrm>
        </p:spPr>
        <p:txBody>
          <a:bodyPr>
            <a:normAutofit/>
          </a:bodyPr>
          <a:lstStyle/>
          <a:p>
            <a:r>
              <a:rPr lang="sr-Latn-RS" dirty="0"/>
              <a:t>-Rezultati ove faze bili su Figma prototip i SSU dokumenti</a:t>
            </a:r>
          </a:p>
          <a:p>
            <a:r>
              <a:rPr lang="sr-Latn-RS" dirty="0"/>
              <a:t>-SSU dokumenti su se koristili da bi programeri znali kako sistem treba da reaguje u različitim situacijama</a:t>
            </a:r>
          </a:p>
          <a:p>
            <a:r>
              <a:rPr lang="sr-Latn-RS" dirty="0"/>
              <a:t>-Prototip je bio korišćen kao pomoć za front-end deo implementacije, i dao je timu dobru procenu o tome koliko posla ima da se uradi</a:t>
            </a:r>
          </a:p>
          <a:p>
            <a:r>
              <a:rPr lang="sr-Latn-RS" dirty="0"/>
              <a:t>-Marko Brkić i Ilija Marković su radili na prototipu, i po 2 SSU dokumenta, dok su Dejan Drašković i Raša Stojanović uradili po 4 SSU dokumenta</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3834017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2027059" y="394855"/>
            <a:ext cx="7781544" cy="859055"/>
          </a:xfrm>
        </p:spPr>
        <p:txBody>
          <a:bodyPr>
            <a:normAutofit/>
          </a:bodyPr>
          <a:lstStyle/>
          <a:p>
            <a:r>
              <a:rPr lang="en-US" sz="4000" dirty="0" err="1"/>
              <a:t>Faza</a:t>
            </a:r>
            <a:r>
              <a:rPr lang="en-US" sz="4000" dirty="0"/>
              <a:t> </a:t>
            </a:r>
            <a:r>
              <a:rPr lang="sr-Latn-RS" sz="4000" dirty="0"/>
              <a:t>3</a:t>
            </a:r>
            <a:r>
              <a:rPr lang="en-US" sz="4000" dirty="0"/>
              <a:t> – </a:t>
            </a:r>
            <a:r>
              <a:rPr lang="sr-Latn-RS" sz="4000" dirty="0"/>
              <a:t>Formal review</a:t>
            </a:r>
            <a:endParaRPr lang="en-US" sz="4000"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2027059" y="1699952"/>
            <a:ext cx="6803136" cy="3557847"/>
          </a:xfrm>
        </p:spPr>
        <p:txBody>
          <a:bodyPr>
            <a:normAutofit/>
          </a:bodyPr>
          <a:lstStyle/>
          <a:p>
            <a:r>
              <a:rPr lang="sr-Latn-RS" dirty="0"/>
              <a:t>-BIRD je uradio Formal Review timu Redstone Engineers i pregledajući njihov projekat tim je stekao znanja o tome koje greške treba izbeći</a:t>
            </a:r>
          </a:p>
          <a:p>
            <a:r>
              <a:rPr lang="sr-Latn-RS" dirty="0"/>
              <a:t>-Nakon izveštaja koji je Tim BIRD primio od tima Tobago izmenjene su pojedine stvari u prototipu koje nisu odgovarale SSU dokumentima – na primer nedostatak dugmeta za brisanje članaka</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2672740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2027059" y="394855"/>
            <a:ext cx="7781544" cy="859055"/>
          </a:xfrm>
        </p:spPr>
        <p:txBody>
          <a:bodyPr>
            <a:normAutofit/>
          </a:bodyPr>
          <a:lstStyle/>
          <a:p>
            <a:r>
              <a:rPr lang="en-US" sz="4000" dirty="0" err="1"/>
              <a:t>Faza</a:t>
            </a:r>
            <a:r>
              <a:rPr lang="en-US" sz="4000" dirty="0"/>
              <a:t> </a:t>
            </a:r>
            <a:r>
              <a:rPr lang="sr-Latn-RS" sz="4000" dirty="0"/>
              <a:t>4</a:t>
            </a:r>
            <a:r>
              <a:rPr lang="en-US" sz="4000" dirty="0"/>
              <a:t> – </a:t>
            </a:r>
            <a:r>
              <a:rPr lang="sr-Latn-RS" sz="4000" dirty="0"/>
              <a:t>Specifikacija baze</a:t>
            </a:r>
            <a:endParaRPr lang="en-US" sz="4000"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2027059" y="1699952"/>
            <a:ext cx="6803136" cy="3557847"/>
          </a:xfrm>
        </p:spPr>
        <p:txBody>
          <a:bodyPr>
            <a:normAutofit/>
          </a:bodyPr>
          <a:lstStyle/>
          <a:p>
            <a:r>
              <a:rPr lang="sr-Latn-RS" dirty="0"/>
              <a:t>-Produkt ove faze je dokument Specifikacija Baze i SQL skripta koja je kasnije korišćena za generisanje Django-ovog models.py dokumenta</a:t>
            </a:r>
          </a:p>
          <a:p>
            <a:r>
              <a:rPr lang="sr-Latn-RS" dirty="0"/>
              <a:t>-Svi članovi tima su na zajedničkom sastanku učestvovali u pravljenju modela baze</a:t>
            </a:r>
          </a:p>
          <a:p>
            <a:r>
              <a:rPr lang="sr-Latn-RS" dirty="0"/>
              <a:t>-Na sastanku je bilo diskusija o tome šta sve treba biti u bazi, i da li treba dodavati neke nove funkcionalnosti (dodati su komentari na članke u odnosu na prethodne dokumente)</a:t>
            </a:r>
          </a:p>
          <a:p>
            <a:r>
              <a:rPr lang="sr-Latn-RS" dirty="0"/>
              <a:t>-Konkretan dokument specifikacije napisao je Raša Stojanović, dok screenshot-ovi u njemu dolaze iz zajedničkom rada celog tima</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4732365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2027059" y="394855"/>
            <a:ext cx="7781544" cy="859055"/>
          </a:xfrm>
        </p:spPr>
        <p:txBody>
          <a:bodyPr>
            <a:normAutofit fontScale="90000"/>
          </a:bodyPr>
          <a:lstStyle/>
          <a:p>
            <a:r>
              <a:rPr lang="en-US" sz="4000" dirty="0" err="1"/>
              <a:t>Faza</a:t>
            </a:r>
            <a:r>
              <a:rPr lang="en-US" sz="4000" dirty="0"/>
              <a:t> </a:t>
            </a:r>
            <a:r>
              <a:rPr lang="sr-Latn-RS" sz="4000" dirty="0"/>
              <a:t>5</a:t>
            </a:r>
            <a:r>
              <a:rPr lang="en-US" sz="4000" dirty="0"/>
              <a:t> – </a:t>
            </a:r>
            <a:r>
              <a:rPr lang="sr-Latn-RS" sz="4000" dirty="0"/>
              <a:t>Implementacija aplikacije</a:t>
            </a:r>
            <a:endParaRPr lang="en-US" sz="4000"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764632" y="1699952"/>
            <a:ext cx="7065563" cy="4829185"/>
          </a:xfrm>
        </p:spPr>
        <p:txBody>
          <a:bodyPr>
            <a:normAutofit/>
          </a:bodyPr>
          <a:lstStyle/>
          <a:p>
            <a:r>
              <a:rPr lang="sr-Latn-RS" dirty="0"/>
              <a:t>-U ovoj fazi razvijali su se frontend i backend portala Learnopedia u framework-u Django, koristeći MVT projektni uzorak uz pomoć HTML i CSS tehnologije (Bootstrap paket)</a:t>
            </a:r>
          </a:p>
          <a:p>
            <a:r>
              <a:rPr lang="sr-Latn-RS" dirty="0"/>
              <a:t>-Svi članovima tima bili su uključeni u frontend i backend deo kako bi naučili što više</a:t>
            </a:r>
          </a:p>
          <a:p>
            <a:r>
              <a:rPr lang="sr-Latn-RS" dirty="0"/>
              <a:t>-Marko i Ilija su prvobitno napravili prototip svih HTML stranica dok baza još nije postojala koristeći Jquery kojim su se u stranicu ubacivali dummy podaci</a:t>
            </a:r>
          </a:p>
          <a:p>
            <a:r>
              <a:rPr lang="sr-Latn-RS" dirty="0"/>
              <a:t>-Kasnije su Dejan i Raša dodali preostale HTML stranice koje su falile</a:t>
            </a:r>
          </a:p>
          <a:p>
            <a:r>
              <a:rPr lang="sr-Latn-RS" dirty="0"/>
              <a:t>-Models.py je generisan iz SQL skripte iz faze 4, a menjan je naknadno po potrebi</a:t>
            </a:r>
          </a:p>
          <a:p>
            <a:r>
              <a:rPr lang="sr-Latn-RS" dirty="0"/>
              <a:t>-Backend posao je podeljen po SSU-ovima/Django view metodima tako da najviše view-ova imaju Dejan, Raša i Marko, dok je Ilija dobio neke od težih view-ova i posao da nadje i doda u aplikaciju neki Rich Text Editor za Django (izabran Django Summernote)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19362964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2027059" y="394855"/>
            <a:ext cx="7781544" cy="859055"/>
          </a:xfrm>
        </p:spPr>
        <p:txBody>
          <a:bodyPr>
            <a:normAutofit/>
          </a:bodyPr>
          <a:lstStyle/>
          <a:p>
            <a:r>
              <a:rPr lang="en-US" sz="4000" dirty="0" err="1"/>
              <a:t>Faza</a:t>
            </a:r>
            <a:r>
              <a:rPr lang="en-US" sz="4000" dirty="0"/>
              <a:t> </a:t>
            </a:r>
            <a:r>
              <a:rPr lang="sr-Latn-RS" sz="4000" dirty="0"/>
              <a:t>6</a:t>
            </a:r>
            <a:r>
              <a:rPr lang="en-US" sz="4000" dirty="0"/>
              <a:t> </a:t>
            </a:r>
            <a:r>
              <a:rPr lang="sr-Latn-RS" sz="4000" dirty="0"/>
              <a:t>- Modelovanje</a:t>
            </a:r>
            <a:endParaRPr lang="en-US" sz="4000"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764632" y="1699952"/>
            <a:ext cx="7065563" cy="4829185"/>
          </a:xfrm>
        </p:spPr>
        <p:txBody>
          <a:bodyPr>
            <a:normAutofit/>
          </a:bodyPr>
          <a:lstStyle/>
          <a:p>
            <a:r>
              <a:rPr lang="sr-Latn-RS" dirty="0"/>
              <a:t>-Produkti ove faze su klasni WAE dijagram (zadužen Dejan), dijagram slučajeva korišćenja (zadužen Raša) i dijagrami sekvence za slučajeve korišćenja koji su bili rasporedjeni tako da ih većina rade Marko i Ilija</a:t>
            </a:r>
          </a:p>
          <a:p>
            <a:r>
              <a:rPr lang="sr-Latn-RS" dirty="0"/>
              <a:t>-Ova faza bila je korisna timu kao „overview“ o tome šta je urađeno, kao i podsetnik o tome kako funkcioniše jedna full-stack aplikacija implementirana pomoću MVT uzorka</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3095815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2027059" y="394855"/>
            <a:ext cx="7781544" cy="859055"/>
          </a:xfrm>
        </p:spPr>
        <p:txBody>
          <a:bodyPr>
            <a:normAutofit/>
          </a:bodyPr>
          <a:lstStyle/>
          <a:p>
            <a:r>
              <a:rPr lang="en-US" sz="4000" dirty="0" err="1"/>
              <a:t>Faza</a:t>
            </a:r>
            <a:r>
              <a:rPr lang="en-US" sz="4000" dirty="0"/>
              <a:t> </a:t>
            </a:r>
            <a:r>
              <a:rPr lang="sr-Latn-RS" sz="4000" dirty="0"/>
              <a:t>7</a:t>
            </a:r>
            <a:r>
              <a:rPr lang="en-US" sz="4000" dirty="0"/>
              <a:t> </a:t>
            </a:r>
            <a:r>
              <a:rPr lang="sr-Latn-RS" sz="4000" dirty="0"/>
              <a:t>- Testiranja</a:t>
            </a:r>
            <a:endParaRPr lang="en-US" sz="4000"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764632" y="1699952"/>
            <a:ext cx="7065563" cy="4829185"/>
          </a:xfrm>
        </p:spPr>
        <p:txBody>
          <a:bodyPr>
            <a:normAutofit/>
          </a:bodyPr>
          <a:lstStyle/>
          <a:p>
            <a:r>
              <a:rPr lang="sr-Latn-RS" dirty="0"/>
              <a:t>-U ovoj fazi vršilo se jedinično testiranje aplikacije u Djangu i testiranje korisničkog interfejsa u Selenium-u</a:t>
            </a:r>
          </a:p>
          <a:p>
            <a:r>
              <a:rPr lang="sr-Latn-RS" dirty="0"/>
              <a:t>-Svaki član tima je testirao neke Django view metode i korisnički interfejs vezan za njih tako da svako testira kod koji nije on pisao</a:t>
            </a:r>
          </a:p>
          <a:p>
            <a:r>
              <a:rPr lang="sr-Latn-RS" dirty="0"/>
              <a:t>-S tim da je u fazi implementacije jako dobro ručno testirana aplikacija (za to bili zaduženi svi članovima tima, tako što je svako koristio aplikaciju oko 10 minuta na dan), tim je očekivao da neće pronaći mnogo bagova</a:t>
            </a:r>
          </a:p>
          <a:p>
            <a:r>
              <a:rPr lang="sr-Latn-RS" dirty="0"/>
              <a:t>-Pronadjen je samo jedan problem kod korisničkog interfejsa, profilna slika na komentaru je vodila na profil autora članka a ne autora komentara</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576923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951621" y="3429000"/>
            <a:ext cx="5863390" cy="1243584"/>
          </a:xfrm>
        </p:spPr>
        <p:txBody>
          <a:bodyPr/>
          <a:lstStyle/>
          <a:p>
            <a:r>
              <a:rPr lang="sr-Latn-RS" dirty="0"/>
              <a:t>Hvala na pažnji!</a:t>
            </a:r>
            <a:endParaRPr lang="en-GB" dirty="0"/>
          </a:p>
        </p:txBody>
      </p:sp>
      <p:pic>
        <p:nvPicPr>
          <p:cNvPr id="4" name="Graphic 3" descr="Cherry Blossom outline">
            <a:extLst>
              <a:ext uri="{FF2B5EF4-FFF2-40B4-BE49-F238E27FC236}">
                <a16:creationId xmlns:a16="http://schemas.microsoft.com/office/drawing/2014/main" id="{CC7F66DA-DD3A-78CE-E620-91E5BC129E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81233" y="407027"/>
            <a:ext cx="3204165" cy="3204165"/>
          </a:xfrm>
          <a:prstGeom prst="rect">
            <a:avLst/>
          </a:prstGeom>
        </p:spPr>
      </p:pic>
      <p:pic>
        <p:nvPicPr>
          <p:cNvPr id="6" name="Graphic 5" descr="Dove with solid fill">
            <a:extLst>
              <a:ext uri="{FF2B5EF4-FFF2-40B4-BE49-F238E27FC236}">
                <a16:creationId xmlns:a16="http://schemas.microsoft.com/office/drawing/2014/main" id="{507C439A-62A6-CFD2-752F-751A20C106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76926" y="407027"/>
            <a:ext cx="2688934" cy="2688934"/>
          </a:xfrm>
          <a:prstGeom prst="rect">
            <a:avLst/>
          </a:prstGeom>
        </p:spPr>
      </p:pic>
    </p:spTree>
    <p:extLst>
      <p:ext uri="{BB962C8B-B14F-4D97-AF65-F5344CB8AC3E}">
        <p14:creationId xmlns:p14="http://schemas.microsoft.com/office/powerpoint/2010/main" val="44069682"/>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84</TotalTime>
  <Words>710</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Trade Gothic LT Pro</vt:lpstr>
      <vt:lpstr>Arial</vt:lpstr>
      <vt:lpstr>Calibri</vt:lpstr>
      <vt:lpstr>Trebuchet MS</vt:lpstr>
      <vt:lpstr>Office Theme</vt:lpstr>
      <vt:lpstr>Tim BIRD - Learnopedia</vt:lpstr>
      <vt:lpstr>Faza 1 – Dokument o projektu</vt:lpstr>
      <vt:lpstr>Faza 2 – Prototip i SSU dokumenti</vt:lpstr>
      <vt:lpstr>Faza 3 – Formal review</vt:lpstr>
      <vt:lpstr>Faza 4 – Specifikacija baze</vt:lpstr>
      <vt:lpstr>Faza 5 – Implementacija aplikacije</vt:lpstr>
      <vt:lpstr>Faza 6 - Modelovanje</vt:lpstr>
      <vt:lpstr>Faza 7 - Testiranja</vt:lpstr>
      <vt:lpstr>Hvala na pažnji!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 BIRD - Learnopedia</dc:title>
  <dc:creator>marko brkić</dc:creator>
  <cp:lastModifiedBy>marko brkić</cp:lastModifiedBy>
  <cp:revision>1</cp:revision>
  <dcterms:created xsi:type="dcterms:W3CDTF">2022-06-10T19:33:01Z</dcterms:created>
  <dcterms:modified xsi:type="dcterms:W3CDTF">2022-06-10T20:57:14Z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