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57" r:id="rId6"/>
    <p:sldId id="260"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8"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62D8C592-D3C9-466A-A63A-F8789520E409}" type="datetimeFigureOut">
              <a:rPr lang="tr-TR" smtClean="0"/>
              <a:t>13/10/2020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342007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2D8C592-D3C9-466A-A63A-F8789520E409}" type="datetimeFigureOut">
              <a:rPr lang="tr-TR" smtClean="0"/>
              <a:t>13/10/2020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43006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2D8C592-D3C9-466A-A63A-F8789520E409}" type="datetimeFigureOut">
              <a:rPr lang="tr-TR" smtClean="0"/>
              <a:t>13/10/2020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15696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2D8C592-D3C9-466A-A63A-F8789520E409}" type="datetimeFigureOut">
              <a:rPr lang="tr-TR" smtClean="0"/>
              <a:t>13/10/2020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217531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62D8C592-D3C9-466A-A63A-F8789520E409}" type="datetimeFigureOut">
              <a:rPr lang="tr-TR" smtClean="0"/>
              <a:t>13/10/2020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165896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2D8C592-D3C9-466A-A63A-F8789520E409}" type="datetimeFigureOut">
              <a:rPr lang="tr-TR" smtClean="0"/>
              <a:t>13/10/2020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402888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2D8C592-D3C9-466A-A63A-F8789520E409}" type="datetimeFigureOut">
              <a:rPr lang="tr-TR" smtClean="0"/>
              <a:t>13/10/2020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335666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2D8C592-D3C9-466A-A63A-F8789520E409}" type="datetimeFigureOut">
              <a:rPr lang="tr-TR" smtClean="0"/>
              <a:t>13/10/2020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125418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2D8C592-D3C9-466A-A63A-F8789520E409}" type="datetimeFigureOut">
              <a:rPr lang="tr-TR" smtClean="0"/>
              <a:t>13/10/2020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267094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2D8C592-D3C9-466A-A63A-F8789520E409}" type="datetimeFigureOut">
              <a:rPr lang="tr-TR" smtClean="0"/>
              <a:t>13/10/2020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315225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2D8C592-D3C9-466A-A63A-F8789520E409}" type="datetimeFigureOut">
              <a:rPr lang="tr-TR" smtClean="0"/>
              <a:t>13/10/2020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0E8D372-97C6-47DB-85D3-5489821765C3}" type="slidenum">
              <a:rPr lang="tr-TR" smtClean="0"/>
              <a:t>‹#›</a:t>
            </a:fld>
            <a:endParaRPr lang="tr-TR"/>
          </a:p>
        </p:txBody>
      </p:sp>
    </p:spTree>
    <p:extLst>
      <p:ext uri="{BB962C8B-B14F-4D97-AF65-F5344CB8AC3E}">
        <p14:creationId xmlns:p14="http://schemas.microsoft.com/office/powerpoint/2010/main" val="139006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8C592-D3C9-466A-A63A-F8789520E409}" type="datetimeFigureOut">
              <a:rPr lang="tr-TR" smtClean="0"/>
              <a:t>13/10/2020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8D372-97C6-47DB-85D3-5489821765C3}" type="slidenum">
              <a:rPr lang="tr-TR" smtClean="0"/>
              <a:t>‹#›</a:t>
            </a:fld>
            <a:endParaRPr lang="tr-TR"/>
          </a:p>
        </p:txBody>
      </p:sp>
    </p:spTree>
    <p:extLst>
      <p:ext uri="{BB962C8B-B14F-4D97-AF65-F5344CB8AC3E}">
        <p14:creationId xmlns:p14="http://schemas.microsoft.com/office/powerpoint/2010/main" val="3779250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749469" y="0"/>
            <a:ext cx="9144000" cy="944431"/>
          </a:xfrm>
        </p:spPr>
        <p:txBody>
          <a:bodyPr>
            <a:normAutofit/>
          </a:bodyPr>
          <a:lstStyle/>
          <a:p>
            <a:r>
              <a:rPr lang="tr-TR" sz="4000" dirty="0" smtClean="0"/>
              <a:t>STYLE-CONDITIONED MUSIC GENERATION</a:t>
            </a:r>
            <a:endParaRPr lang="tr-TR" sz="4000" dirty="0"/>
          </a:p>
        </p:txBody>
      </p:sp>
      <p:sp>
        <p:nvSpPr>
          <p:cNvPr id="4" name="Metin kutusu 3"/>
          <p:cNvSpPr txBox="1"/>
          <p:nvPr/>
        </p:nvSpPr>
        <p:spPr>
          <a:xfrm>
            <a:off x="400833" y="1528175"/>
            <a:ext cx="11336055" cy="3139321"/>
          </a:xfrm>
          <a:prstGeom prst="rect">
            <a:avLst/>
          </a:prstGeom>
          <a:noFill/>
        </p:spPr>
        <p:txBody>
          <a:bodyPr wrap="square" rtlCol="0">
            <a:spAutoFit/>
          </a:bodyPr>
          <a:lstStyle/>
          <a:p>
            <a:r>
              <a:rPr lang="tr-TR" dirty="0" smtClean="0"/>
              <a:t>Kullanıcı tarafından seçilen kompozisyon stiline göre model üretiyor</a:t>
            </a:r>
          </a:p>
          <a:p>
            <a:r>
              <a:rPr lang="tr-TR" dirty="0" err="1" smtClean="0"/>
              <a:t>Formulated</a:t>
            </a:r>
            <a:r>
              <a:rPr lang="tr-TR" dirty="0" smtClean="0"/>
              <a:t> VAE, </a:t>
            </a:r>
            <a:r>
              <a:rPr lang="tr-TR" dirty="0" err="1" smtClean="0"/>
              <a:t>similar</a:t>
            </a:r>
            <a:r>
              <a:rPr lang="tr-TR" dirty="0" smtClean="0"/>
              <a:t> </a:t>
            </a:r>
            <a:r>
              <a:rPr lang="tr-TR" dirty="0" err="1" smtClean="0"/>
              <a:t>to</a:t>
            </a:r>
            <a:r>
              <a:rPr lang="tr-TR" dirty="0" smtClean="0"/>
              <a:t> MIDI-VAE</a:t>
            </a:r>
          </a:p>
          <a:p>
            <a:r>
              <a:rPr lang="tr-TR" dirty="0" smtClean="0"/>
              <a:t>Data </a:t>
            </a:r>
            <a:r>
              <a:rPr lang="tr-TR" dirty="0" err="1" smtClean="0"/>
              <a:t>representation</a:t>
            </a:r>
            <a:r>
              <a:rPr lang="tr-TR" dirty="0" smtClean="0"/>
              <a:t>? </a:t>
            </a:r>
          </a:p>
          <a:p>
            <a:r>
              <a:rPr lang="tr-TR" dirty="0" err="1" smtClean="0"/>
              <a:t>Akor</a:t>
            </a:r>
            <a:r>
              <a:rPr lang="tr-TR" dirty="0" smtClean="0"/>
              <a:t> ilerlemesi nota yoğunluğu ritmik stiller</a:t>
            </a:r>
          </a:p>
          <a:p>
            <a:r>
              <a:rPr lang="tr-TR" dirty="0" smtClean="0"/>
              <a:t>Üretilen müziğin kompozisyon tarzı </a:t>
            </a:r>
            <a:r>
              <a:rPr lang="tr-TR" dirty="0" err="1" smtClean="0"/>
              <a:t>train</a:t>
            </a:r>
            <a:r>
              <a:rPr lang="tr-TR" dirty="0" smtClean="0"/>
              <a:t> setteki müzik türüne göre</a:t>
            </a:r>
          </a:p>
          <a:p>
            <a:r>
              <a:rPr lang="tr-TR" dirty="0" err="1" smtClean="0"/>
              <a:t>Zc</a:t>
            </a:r>
            <a:r>
              <a:rPr lang="tr-TR" dirty="0" smtClean="0"/>
              <a:t> -&gt; </a:t>
            </a:r>
            <a:r>
              <a:rPr lang="tr-TR" dirty="0" err="1" smtClean="0"/>
              <a:t>note</a:t>
            </a:r>
            <a:r>
              <a:rPr lang="tr-TR" dirty="0" smtClean="0"/>
              <a:t> </a:t>
            </a:r>
            <a:r>
              <a:rPr lang="tr-TR" dirty="0" err="1" smtClean="0"/>
              <a:t>pitches</a:t>
            </a:r>
            <a:r>
              <a:rPr lang="tr-TR" dirty="0" smtClean="0"/>
              <a:t>, </a:t>
            </a:r>
            <a:r>
              <a:rPr lang="tr-TR" dirty="0" err="1" smtClean="0"/>
              <a:t>duration</a:t>
            </a:r>
            <a:r>
              <a:rPr lang="tr-TR" dirty="0" smtClean="0"/>
              <a:t> </a:t>
            </a:r>
            <a:r>
              <a:rPr lang="tr-TR" dirty="0" err="1" smtClean="0"/>
              <a:t>Zs</a:t>
            </a:r>
            <a:r>
              <a:rPr lang="tr-TR" dirty="0" smtClean="0"/>
              <a:t> -&gt; </a:t>
            </a:r>
            <a:r>
              <a:rPr lang="tr-TR" dirty="0" err="1" smtClean="0"/>
              <a:t>composition</a:t>
            </a:r>
            <a:r>
              <a:rPr lang="tr-TR" dirty="0" smtClean="0"/>
              <a:t> </a:t>
            </a:r>
            <a:r>
              <a:rPr lang="tr-TR" dirty="0" err="1" smtClean="0"/>
              <a:t>style</a:t>
            </a:r>
            <a:endParaRPr lang="tr-TR" dirty="0" smtClean="0"/>
          </a:p>
          <a:p>
            <a:r>
              <a:rPr lang="tr-TR" dirty="0" err="1" smtClean="0"/>
              <a:t>Continuous</a:t>
            </a:r>
            <a:r>
              <a:rPr lang="tr-TR" dirty="0" smtClean="0"/>
              <a:t> </a:t>
            </a:r>
            <a:r>
              <a:rPr lang="tr-TR" dirty="0" err="1" smtClean="0"/>
              <a:t>embedding</a:t>
            </a:r>
            <a:r>
              <a:rPr lang="tr-TR" dirty="0" smtClean="0"/>
              <a:t> </a:t>
            </a:r>
            <a:r>
              <a:rPr lang="tr-TR" dirty="0" err="1" smtClean="0"/>
              <a:t>style</a:t>
            </a:r>
            <a:r>
              <a:rPr lang="tr-TR" dirty="0" smtClean="0"/>
              <a:t>, </a:t>
            </a:r>
            <a:r>
              <a:rPr lang="tr-TR" dirty="0" err="1" smtClean="0"/>
              <a:t>dicrete</a:t>
            </a:r>
            <a:r>
              <a:rPr lang="tr-TR" dirty="0" smtClean="0"/>
              <a:t> </a:t>
            </a:r>
            <a:r>
              <a:rPr lang="tr-TR" dirty="0" err="1" smtClean="0"/>
              <a:t>label</a:t>
            </a:r>
            <a:r>
              <a:rPr lang="tr-TR" dirty="0" smtClean="0"/>
              <a:t> yok çünkü </a:t>
            </a:r>
            <a:r>
              <a:rPr lang="tr-TR" dirty="0" err="1" smtClean="0"/>
              <a:t>discrete</a:t>
            </a:r>
            <a:r>
              <a:rPr lang="tr-TR" dirty="0" smtClean="0"/>
              <a:t> belli </a:t>
            </a:r>
            <a:r>
              <a:rPr lang="tr-TR" dirty="0" err="1" smtClean="0"/>
              <a:t>bi</a:t>
            </a:r>
            <a:r>
              <a:rPr lang="tr-TR" dirty="0" smtClean="0"/>
              <a:t> stilde yaratmak için yeterli değil</a:t>
            </a:r>
          </a:p>
          <a:p>
            <a:r>
              <a:rPr lang="tr-TR" dirty="0" smtClean="0"/>
              <a:t>Modeller </a:t>
            </a:r>
            <a:r>
              <a:rPr lang="tr-TR" dirty="0" err="1" smtClean="0"/>
              <a:t>supervised</a:t>
            </a:r>
            <a:r>
              <a:rPr lang="tr-TR" dirty="0" smtClean="0"/>
              <a:t> yada </a:t>
            </a:r>
            <a:r>
              <a:rPr lang="tr-TR" dirty="0" err="1" smtClean="0"/>
              <a:t>supervised</a:t>
            </a:r>
            <a:r>
              <a:rPr lang="tr-TR" dirty="0" smtClean="0"/>
              <a:t> eğitildi</a:t>
            </a:r>
          </a:p>
          <a:p>
            <a:r>
              <a:rPr lang="tr-TR" dirty="0" err="1" smtClean="0"/>
              <a:t>Reparemetrization</a:t>
            </a:r>
            <a:r>
              <a:rPr lang="tr-TR" dirty="0" smtClean="0"/>
              <a:t> </a:t>
            </a:r>
            <a:r>
              <a:rPr lang="tr-TR" dirty="0" err="1" smtClean="0"/>
              <a:t>trick</a:t>
            </a:r>
            <a:r>
              <a:rPr lang="tr-TR" dirty="0" smtClean="0"/>
              <a:t>, </a:t>
            </a:r>
            <a:r>
              <a:rPr lang="tr-TR" dirty="0" err="1" smtClean="0"/>
              <a:t>gaussian</a:t>
            </a:r>
            <a:r>
              <a:rPr lang="tr-TR" dirty="0" smtClean="0"/>
              <a:t> </a:t>
            </a:r>
            <a:r>
              <a:rPr lang="tr-TR" dirty="0" err="1" smtClean="0"/>
              <a:t>noise</a:t>
            </a:r>
            <a:r>
              <a:rPr lang="tr-TR" dirty="0" smtClean="0"/>
              <a:t>, </a:t>
            </a:r>
            <a:r>
              <a:rPr lang="tr-TR" dirty="0" err="1" smtClean="0"/>
              <a:t>gumbel</a:t>
            </a:r>
            <a:r>
              <a:rPr lang="tr-TR" dirty="0" smtClean="0"/>
              <a:t> </a:t>
            </a:r>
            <a:r>
              <a:rPr lang="tr-TR" dirty="0" err="1" smtClean="0"/>
              <a:t>noise</a:t>
            </a:r>
            <a:endParaRPr lang="tr-TR" dirty="0" smtClean="0"/>
          </a:p>
          <a:p>
            <a:r>
              <a:rPr lang="tr-TR" dirty="0" err="1" smtClean="0"/>
              <a:t>Reconstruction</a:t>
            </a:r>
            <a:r>
              <a:rPr lang="tr-TR" dirty="0" smtClean="0"/>
              <a:t> </a:t>
            </a:r>
            <a:r>
              <a:rPr lang="tr-TR" dirty="0" err="1" smtClean="0"/>
              <a:t>loss</a:t>
            </a:r>
            <a:r>
              <a:rPr lang="tr-TR" dirty="0" smtClean="0"/>
              <a:t> + </a:t>
            </a:r>
            <a:r>
              <a:rPr lang="tr-TR" dirty="0" err="1" smtClean="0"/>
              <a:t>Kullback-Leibler</a:t>
            </a:r>
            <a:r>
              <a:rPr lang="tr-TR" dirty="0" smtClean="0"/>
              <a:t> </a:t>
            </a:r>
            <a:r>
              <a:rPr lang="tr-TR" dirty="0" err="1" smtClean="0"/>
              <a:t>divergence</a:t>
            </a:r>
            <a:endParaRPr lang="tr-TR" dirty="0" smtClean="0"/>
          </a:p>
          <a:p>
            <a:r>
              <a:rPr lang="tr-TR" dirty="0" smtClean="0"/>
              <a:t>Nü-</a:t>
            </a:r>
            <a:r>
              <a:rPr lang="tr-TR" dirty="0" err="1" smtClean="0"/>
              <a:t>force</a:t>
            </a:r>
            <a:r>
              <a:rPr lang="tr-TR" dirty="0" smtClean="0"/>
              <a:t> </a:t>
            </a:r>
            <a:r>
              <a:rPr lang="tr-TR" dirty="0" err="1" smtClean="0"/>
              <a:t>regularization</a:t>
            </a:r>
            <a:r>
              <a:rPr lang="tr-TR" dirty="0" smtClean="0"/>
              <a:t> </a:t>
            </a:r>
            <a:r>
              <a:rPr lang="tr-TR" dirty="0" err="1" smtClean="0"/>
              <a:t>term</a:t>
            </a:r>
            <a:endParaRPr lang="tr-TR" dirty="0" smtClean="0"/>
          </a:p>
        </p:txBody>
      </p:sp>
    </p:spTree>
    <p:extLst>
      <p:ext uri="{BB962C8B-B14F-4D97-AF65-F5344CB8AC3E}">
        <p14:creationId xmlns:p14="http://schemas.microsoft.com/office/powerpoint/2010/main" val="2680476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4" y="585780"/>
            <a:ext cx="11471563" cy="4801314"/>
          </a:xfrm>
          <a:prstGeom prst="rect">
            <a:avLst/>
          </a:prstGeom>
        </p:spPr>
        <p:txBody>
          <a:bodyPr wrap="square">
            <a:spAutoFit/>
          </a:bodyPr>
          <a:lstStyle/>
          <a:p>
            <a:r>
              <a:rPr lang="tr-TR" dirty="0"/>
              <a:t>In this work, they proposed a formulation to the VAE that allows users to condition on the style</a:t>
            </a:r>
          </a:p>
          <a:p>
            <a:r>
              <a:rPr lang="tr-TR" dirty="0"/>
              <a:t>of the generated music. Variational Autoencoder’larda Encoder’dan geçirilen girdi, bir olasılık dağılımı olarak kodlanır. Bu olasılık dağılımını Normal Dağılım (Gauss Dağılımı) olarak düşünürsek, bu dağılımı ifade etmek için ortalama ve varyans değerlerine ihtiyacımız vardır. Yani Variational Autoencoder’larda Encoder çıktısı bir kod değil, ortalama ve varyans değerleridir. Bu ortalama ve varyans değerlerinden örnekleme yapılarak kod elde edilir. Bu kod Decoder ile çözülebilir. </a:t>
            </a:r>
          </a:p>
          <a:p>
            <a:r>
              <a:rPr lang="tr-TR" dirty="0"/>
              <a:t>Modeli eğitebilmek için reparametrization trick denilen teknik kullanılır çünkü  ortalama ve varyans değerlerinden kod örnekleme işlemi backpropagation için uygun değildir. VAE’yi backpropagation kullanarak eğitebilmek için bir ε değeri kullanılır.</a:t>
            </a:r>
          </a:p>
          <a:p>
            <a:r>
              <a:rPr lang="tr-TR" dirty="0"/>
              <a:t>Kayıp fonksiyonu ise (Reconstruction loss + Kullback-Leibler divergence) olarak hesaplanır. Fakat buna ek olarak</a:t>
            </a:r>
          </a:p>
          <a:p>
            <a:r>
              <a:rPr lang="tr-TR" dirty="0"/>
              <a:t>bu çalışmada müziklerin stilleri de ele alınmış. O yüzden latent space ikiye bölünmüş. Latent space'in ikinci kısmı</a:t>
            </a:r>
          </a:p>
          <a:p>
            <a:r>
              <a:rPr lang="tr-TR" dirty="0"/>
              <a:t>Discrete olarak tutulan bu stillerin gradientlerini almak zor oldugundan Gumbel distribution trick kullanılmıs.</a:t>
            </a:r>
          </a:p>
          <a:p>
            <a:r>
              <a:rPr lang="tr-TR" dirty="0"/>
              <a:t>Böylece müziklerin de stilleri style codebookda gömülü olarak tutulur. Yani model stilleri de öğrenir.</a:t>
            </a:r>
          </a:p>
          <a:p>
            <a:r>
              <a:rPr lang="tr-TR" dirty="0"/>
              <a:t>Veri olarak JSB ve NMD datasetleri kullanılır.  The JSB besteleri written in</a:t>
            </a:r>
          </a:p>
          <a:p>
            <a:r>
              <a:rPr lang="tr-TR" dirty="0"/>
              <a:t>four parts: soprano, alto, tenor and bass. In contrast, the folk tunes in the</a:t>
            </a:r>
          </a:p>
          <a:p>
            <a:r>
              <a:rPr lang="tr-TR" dirty="0"/>
              <a:t>NMD consist of a simple monophonic melody line, accompanied by a chord sequence.</a:t>
            </a:r>
          </a:p>
          <a:p>
            <a:r>
              <a:rPr lang="tr-TR" dirty="0"/>
              <a:t>Pretty-midi kütüphanesi kullanılarak veriler uygun hale getirilmiş.</a:t>
            </a:r>
          </a:p>
          <a:p>
            <a:r>
              <a:rPr lang="tr-TR" dirty="0"/>
              <a:t>Daha sonradan test set üzerinde style transfer yaparak proposed modelin daha iyi stil tahmin etmesi amaçlanmış.</a:t>
            </a:r>
          </a:p>
        </p:txBody>
      </p:sp>
    </p:spTree>
    <p:extLst>
      <p:ext uri="{BB962C8B-B14F-4D97-AF65-F5344CB8AC3E}">
        <p14:creationId xmlns:p14="http://schemas.microsoft.com/office/powerpoint/2010/main" val="36656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8319" y="210590"/>
            <a:ext cx="7808883" cy="584775"/>
          </a:xfrm>
          <a:prstGeom prst="rect">
            <a:avLst/>
          </a:prstGeom>
          <a:noFill/>
        </p:spPr>
        <p:txBody>
          <a:bodyPr wrap="square" rtlCol="0">
            <a:spAutoFit/>
          </a:bodyPr>
          <a:lstStyle/>
          <a:p>
            <a:r>
              <a:rPr lang="en-US" sz="3200" dirty="0"/>
              <a:t>Automated Music Generation using LSTM </a:t>
            </a:r>
            <a:endParaRPr lang="tr-TR" sz="3200" dirty="0"/>
          </a:p>
        </p:txBody>
      </p:sp>
      <p:sp>
        <p:nvSpPr>
          <p:cNvPr id="4" name="TextBox 3"/>
          <p:cNvSpPr txBox="1"/>
          <p:nvPr/>
        </p:nvSpPr>
        <p:spPr>
          <a:xfrm>
            <a:off x="457200" y="1255222"/>
            <a:ext cx="11330247" cy="5078313"/>
          </a:xfrm>
          <a:prstGeom prst="rect">
            <a:avLst/>
          </a:prstGeom>
          <a:noFill/>
        </p:spPr>
        <p:txBody>
          <a:bodyPr wrap="square" rtlCol="0">
            <a:spAutoFit/>
          </a:bodyPr>
          <a:lstStyle/>
          <a:p>
            <a:r>
              <a:rPr lang="tr-TR" dirty="0" smtClean="0"/>
              <a:t>LSTM model and midi files</a:t>
            </a:r>
          </a:p>
          <a:p>
            <a:r>
              <a:rPr lang="tr-TR" dirty="0" smtClean="0"/>
              <a:t>Single instruments</a:t>
            </a:r>
          </a:p>
          <a:p>
            <a:r>
              <a:rPr lang="en-US" dirty="0"/>
              <a:t>A specific type of Recurrent Neural Network is used that has the capability to avoid long term dependency problems. </a:t>
            </a:r>
            <a:endParaRPr lang="tr-TR" dirty="0" smtClean="0"/>
          </a:p>
          <a:p>
            <a:r>
              <a:rPr lang="en-US" dirty="0" smtClean="0"/>
              <a:t> </a:t>
            </a:r>
            <a:r>
              <a:rPr lang="en-US" dirty="0"/>
              <a:t>collect and retain information for a long duration of time </a:t>
            </a:r>
            <a:endParaRPr lang="tr-TR" dirty="0" smtClean="0"/>
          </a:p>
          <a:p>
            <a:r>
              <a:rPr lang="tr-TR" dirty="0"/>
              <a:t>LSTM </a:t>
            </a:r>
            <a:r>
              <a:rPr lang="tr-TR" dirty="0" smtClean="0"/>
              <a:t>modeli</a:t>
            </a:r>
            <a:r>
              <a:rPr lang="tr-TR" dirty="0"/>
              <a:t>, </a:t>
            </a:r>
            <a:r>
              <a:rPr lang="tr-TR" dirty="0" smtClean="0"/>
              <a:t>kapılar </a:t>
            </a:r>
            <a:r>
              <a:rPr lang="tr-TR" dirty="0"/>
              <a:t>adı verilen yapılar aracılığıyla dikkatlice düzenleyerek bilgileri hücre durumuna silme veya birleştirme yeteneğine sahiptir </a:t>
            </a:r>
            <a:r>
              <a:rPr lang="tr-TR" dirty="0" smtClean="0"/>
              <a:t>.</a:t>
            </a:r>
          </a:p>
          <a:p>
            <a:r>
              <a:rPr lang="tr-TR" dirty="0" smtClean="0"/>
              <a:t>Music21 library, keras (create and train lstm)</a:t>
            </a:r>
          </a:p>
          <a:p>
            <a:r>
              <a:rPr lang="tr-TR" dirty="0"/>
              <a:t>Music21 için kullanımımız </a:t>
            </a:r>
            <a:r>
              <a:rPr lang="tr-TR" dirty="0" smtClean="0"/>
              <a:t>temelde </a:t>
            </a:r>
            <a:r>
              <a:rPr lang="tr-TR" dirty="0"/>
              <a:t>MIDI dosyaları olan veri setinin çıkarılmasını ve </a:t>
            </a:r>
            <a:r>
              <a:rPr lang="tr-TR" dirty="0" smtClean="0"/>
              <a:t>ardından ağa </a:t>
            </a:r>
            <a:r>
              <a:rPr lang="tr-TR" dirty="0"/>
              <a:t>beslemek için notların ve akorun nesnelerini almayı içerir . Dahası, sinir </a:t>
            </a:r>
            <a:r>
              <a:rPr lang="tr-TR" dirty="0" smtClean="0"/>
              <a:t>ağımızın </a:t>
            </a:r>
            <a:r>
              <a:rPr lang="tr-TR" dirty="0"/>
              <a:t>öngördüğü çıktı, </a:t>
            </a:r>
            <a:r>
              <a:rPr lang="tr-TR" dirty="0" smtClean="0"/>
              <a:t>Music21 </a:t>
            </a:r>
            <a:r>
              <a:rPr lang="tr-TR" dirty="0"/>
              <a:t>yardımıyla müzik notasyonlarına dönüştürülür </a:t>
            </a:r>
            <a:r>
              <a:rPr lang="tr-TR" dirty="0" smtClean="0"/>
              <a:t>.</a:t>
            </a:r>
          </a:p>
          <a:p>
            <a:r>
              <a:rPr lang="tr-TR" dirty="0" smtClean="0"/>
              <a:t>Data repr. = ( notes -&gt; offset, pitch values, octave  ) + (chord obj. -&gt; set of notes)</a:t>
            </a:r>
          </a:p>
          <a:p>
            <a:r>
              <a:rPr lang="tr-TR" dirty="0" smtClean="0"/>
              <a:t>Pitch = sesin frekansına bağlı olarak sesin derecesi(yükseklik veya alçaklık)</a:t>
            </a:r>
          </a:p>
          <a:p>
            <a:r>
              <a:rPr lang="tr-TR" dirty="0" smtClean="0"/>
              <a:t>Notalar seri şekilde çalınabildigi gibi hiç notanın çalınmadıgı anlar da olabilir</a:t>
            </a:r>
          </a:p>
          <a:p>
            <a:r>
              <a:rPr lang="tr-TR" dirty="0" smtClean="0"/>
              <a:t>One hot encoding -&gt; mapping fonksiyonla integer based hale getiriliyor.</a:t>
            </a:r>
          </a:p>
          <a:p>
            <a:r>
              <a:rPr lang="tr-TR" dirty="0" smtClean="0"/>
              <a:t>LSTM arch -&gt; used dropout layers(reduce overfit.), activation layer, fully connected</a:t>
            </a:r>
          </a:p>
          <a:p>
            <a:r>
              <a:rPr lang="tr-TR" dirty="0" smtClean="0"/>
              <a:t>After training the network, randomly selected start point and generation starts (with random function)</a:t>
            </a:r>
          </a:p>
          <a:p>
            <a:r>
              <a:rPr lang="tr-TR" dirty="0" smtClean="0"/>
              <a:t>You can choose number of notes</a:t>
            </a:r>
          </a:p>
          <a:p>
            <a:r>
              <a:rPr lang="tr-TR" dirty="0" smtClean="0"/>
              <a:t>Bilinmeyen notalar, benzeri olan bilinen notalara çevrilmiş</a:t>
            </a:r>
          </a:p>
        </p:txBody>
      </p:sp>
    </p:spTree>
    <p:extLst>
      <p:ext uri="{BB962C8B-B14F-4D97-AF65-F5344CB8AC3E}">
        <p14:creationId xmlns:p14="http://schemas.microsoft.com/office/powerpoint/2010/main" val="3291809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957" y="447261"/>
            <a:ext cx="11280913" cy="5943600"/>
          </a:xfrm>
          <a:prstGeom prst="rect">
            <a:avLst/>
          </a:prstGeom>
          <a:noFill/>
        </p:spPr>
        <p:txBody>
          <a:bodyPr wrap="square" rtlCol="0">
            <a:spAutoFit/>
          </a:bodyPr>
          <a:lstStyle/>
          <a:p>
            <a:r>
              <a:rPr lang="tr-TR" dirty="0"/>
              <a:t>Bu çalışmada RNN'nin bilinen bir modeli olan LSTM kullanılarak tek enstrümanlı müzik</a:t>
            </a:r>
          </a:p>
          <a:p>
            <a:r>
              <a:rPr lang="tr-TR" dirty="0"/>
              <a:t>üretilmeye çalışılmış. Kullanılan training data'ları MIDI formatında ve tek enstruman</a:t>
            </a:r>
          </a:p>
          <a:p>
            <a:r>
              <a:rPr lang="tr-TR" dirty="0"/>
              <a:t>içeren müzik dosyalarıdır. Temel olarak LSTM kullanılmasının sebebi, ağ müzik üretmeyi</a:t>
            </a:r>
          </a:p>
          <a:p>
            <a:r>
              <a:rPr lang="tr-TR" dirty="0"/>
              <a:t>öğrendikçe ve veriler sequential data oldugu için long term dependency probleminden</a:t>
            </a:r>
          </a:p>
          <a:p>
            <a:r>
              <a:rPr lang="tr-TR" dirty="0"/>
              <a:t>kurtulması gerekir. Ayrıca LSTM, model olarak içerdiği hücreler verileri birleştirme ve silme </a:t>
            </a:r>
          </a:p>
          <a:p>
            <a:r>
              <a:rPr lang="tr-TR" dirty="0"/>
              <a:t>yeteneğine sahiptir. Datasetlerin modele uygulanabilir hale getirilmesi için Music21</a:t>
            </a:r>
          </a:p>
          <a:p>
            <a:r>
              <a:rPr lang="tr-TR" dirty="0"/>
              <a:t>kütüphanesi kullanıldı. Music21 yardımıyla veriseti notalar ve akorlar şeklinde objelere</a:t>
            </a:r>
          </a:p>
          <a:p>
            <a:r>
              <a:rPr lang="tr-TR" dirty="0"/>
              <a:t>dönüştürüldü. Notalar offset, pitch values ve octave'a sahiptir. Akorlar ise belirli</a:t>
            </a:r>
          </a:p>
          <a:p>
            <a:r>
              <a:rPr lang="tr-TR" dirty="0"/>
              <a:t>notaların kümesinden oluşur. Pitch değeri sesin frekansına bağlı olarak sesin derecesi</a:t>
            </a:r>
          </a:p>
          <a:p>
            <a:r>
              <a:rPr lang="tr-TR" dirty="0"/>
              <a:t>olarak tanımlanır. Octave ise bir pitch aralığı olarak tanımlanır. Mesela G4 to G5.</a:t>
            </a:r>
          </a:p>
          <a:p>
            <a:r>
              <a:rPr lang="tr-TR" dirty="0"/>
              <a:t>Notalar ve akorları içeren Music21 stream objesine string olarak pitch değerleri eklenir.</a:t>
            </a:r>
          </a:p>
          <a:p>
            <a:r>
              <a:rPr lang="tr-TR" dirty="0"/>
              <a:t>Bütün notalar (akorlar içindekiler dahil) nokta yardımıyla biribirinden ayrılarak tek satır</a:t>
            </a:r>
          </a:p>
          <a:p>
            <a:r>
              <a:rPr lang="tr-TR" dirty="0"/>
              <a:t>string haline encode edişmiş. Böyle ağın çıktısı kolaylıkla decode edilebilir.</a:t>
            </a:r>
          </a:p>
          <a:p>
            <a:r>
              <a:rPr lang="tr-TR" dirty="0"/>
              <a:t>Mapping fonksiyonu kullanılarak veriler integer based hailne getirilmiş. Bu işlem</a:t>
            </a:r>
          </a:p>
          <a:p>
            <a:r>
              <a:rPr lang="tr-TR" dirty="0"/>
              <a:t>makine öğrenmesi string base değerlerden daha iyi çalıştığı için yapılmış.</a:t>
            </a:r>
          </a:p>
          <a:p>
            <a:r>
              <a:rPr lang="tr-TR" dirty="0"/>
              <a:t>Dropout layers, dense layers ve activation layer kullanılarak modelin daha iyi </a:t>
            </a:r>
          </a:p>
          <a:p>
            <a:r>
              <a:rPr lang="tr-TR" dirty="0"/>
              <a:t>öğrenebilmesi için teknik işlemler yapılmış. Öğrenmenin sonucunda ağa random fonksiyonu </a:t>
            </a:r>
          </a:p>
          <a:p>
            <a:r>
              <a:rPr lang="tr-TR" dirty="0"/>
              <a:t>sayesinde verilen random input modeline müzik üretmesini başlatır. Bu çalışmada </a:t>
            </a:r>
          </a:p>
          <a:p>
            <a:r>
              <a:rPr lang="tr-TR" dirty="0"/>
              <a:t>üreteceğimiz müziğin içerdiği nota sayısını biz belirleyebilir. Bu sayede üretilen </a:t>
            </a:r>
          </a:p>
          <a:p>
            <a:r>
              <a:rPr lang="tr-TR" dirty="0"/>
              <a:t>müziğin süresini değiştirebilme şansımız olmuş.</a:t>
            </a:r>
          </a:p>
          <a:p>
            <a:endParaRPr lang="tr-TR" dirty="0"/>
          </a:p>
        </p:txBody>
      </p:sp>
    </p:spTree>
    <p:extLst>
      <p:ext uri="{BB962C8B-B14F-4D97-AF65-F5344CB8AC3E}">
        <p14:creationId xmlns:p14="http://schemas.microsoft.com/office/powerpoint/2010/main" val="268081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2137965" y="425885"/>
            <a:ext cx="8830848" cy="461665"/>
          </a:xfrm>
          <a:prstGeom prst="rect">
            <a:avLst/>
          </a:prstGeom>
          <a:noFill/>
        </p:spPr>
        <p:txBody>
          <a:bodyPr wrap="square" rtlCol="0">
            <a:spAutoFit/>
          </a:bodyPr>
          <a:lstStyle/>
          <a:p>
            <a:r>
              <a:rPr lang="en-US" sz="2400" dirty="0"/>
              <a:t>Continuous recurrent neural networks with adversarial training</a:t>
            </a:r>
            <a:endParaRPr lang="tr-TR" sz="2400" dirty="0"/>
          </a:p>
        </p:txBody>
      </p:sp>
      <p:sp>
        <p:nvSpPr>
          <p:cNvPr id="3" name="Metin kutusu 2"/>
          <p:cNvSpPr txBox="1"/>
          <p:nvPr/>
        </p:nvSpPr>
        <p:spPr>
          <a:xfrm>
            <a:off x="576197" y="1365337"/>
            <a:ext cx="10960274" cy="5355312"/>
          </a:xfrm>
          <a:prstGeom prst="rect">
            <a:avLst/>
          </a:prstGeom>
          <a:noFill/>
        </p:spPr>
        <p:txBody>
          <a:bodyPr wrap="square" rtlCol="0">
            <a:spAutoFit/>
          </a:bodyPr>
          <a:lstStyle/>
          <a:p>
            <a:r>
              <a:rPr lang="tr-TR" dirty="0"/>
              <a:t>Yaklaşım, </a:t>
            </a:r>
            <a:r>
              <a:rPr lang="tr-TR" dirty="0" smtClean="0"/>
              <a:t>birbirini geliştirmeye </a:t>
            </a:r>
            <a:r>
              <a:rPr lang="tr-TR" dirty="0"/>
              <a:t>zorlayan bir jeneratör (G) ve bir ayırıcı (D) olmak üzere, birbiriyle çelişen hedeflere sahip iki sinir modelini eğitmeyi içerir . Jeneratör, gerçek görünen numuneler üretmeye çalışır ve </a:t>
            </a:r>
            <a:r>
              <a:rPr lang="tr-TR" dirty="0" smtClean="0"/>
              <a:t>ayırıcı</a:t>
            </a:r>
            <a:r>
              <a:rPr lang="tr-TR" dirty="0"/>
              <a:t>, üretilen numuneler ile gerçek veriler arasında ayrım yapmaya çalışır </a:t>
            </a:r>
            <a:r>
              <a:rPr lang="tr-TR" dirty="0" smtClean="0"/>
              <a:t>.</a:t>
            </a:r>
          </a:p>
          <a:p>
            <a:r>
              <a:rPr lang="tr-TR" dirty="0" smtClean="0"/>
              <a:t>ton </a:t>
            </a:r>
            <a:r>
              <a:rPr lang="tr-TR" dirty="0"/>
              <a:t>uzunlukları, frekanslar, yoğunluklar ve zamanlama için tamamen </a:t>
            </a:r>
            <a:r>
              <a:rPr lang="tr-TR" dirty="0" err="1" smtClean="0"/>
              <a:t>continuos</a:t>
            </a:r>
            <a:r>
              <a:rPr lang="tr-TR" dirty="0" smtClean="0"/>
              <a:t> data</a:t>
            </a:r>
            <a:endParaRPr lang="tr-TR" dirty="0"/>
          </a:p>
          <a:p>
            <a:r>
              <a:rPr lang="tr-TR" dirty="0" smtClean="0"/>
              <a:t>midi </a:t>
            </a:r>
            <a:r>
              <a:rPr lang="tr-TR" dirty="0"/>
              <a:t>formatta eğitilerek gösterilir ve ölçek tutarlılığı ve ton aralığı gibi metrikler kullanılarak değerlendirilir</a:t>
            </a:r>
            <a:r>
              <a:rPr lang="tr-TR" dirty="0" smtClean="0"/>
              <a:t>.</a:t>
            </a:r>
            <a:endParaRPr lang="tr-TR" dirty="0"/>
          </a:p>
          <a:p>
            <a:r>
              <a:rPr lang="en-US" dirty="0"/>
              <a:t>represents tones using real valued continuous quadruplets of frequency, length, intensity, and </a:t>
            </a:r>
            <a:r>
              <a:rPr lang="en-US" dirty="0" smtClean="0"/>
              <a:t>timing</a:t>
            </a:r>
            <a:endParaRPr lang="tr-TR" dirty="0"/>
          </a:p>
          <a:p>
            <a:r>
              <a:rPr lang="tr-TR" dirty="0" err="1" smtClean="0"/>
              <a:t>Nash</a:t>
            </a:r>
            <a:r>
              <a:rPr lang="tr-TR" dirty="0" smtClean="0"/>
              <a:t> dengesi</a:t>
            </a:r>
            <a:endParaRPr lang="tr-TR" dirty="0"/>
          </a:p>
          <a:p>
            <a:r>
              <a:rPr lang="en-US" dirty="0"/>
              <a:t>The input to each cell in G is a random vector, concatenated with the output of previous cell. </a:t>
            </a:r>
            <a:endParaRPr lang="tr-TR" dirty="0" smtClean="0"/>
          </a:p>
          <a:p>
            <a:r>
              <a:rPr lang="en-US" dirty="0" smtClean="0"/>
              <a:t>It </a:t>
            </a:r>
            <a:r>
              <a:rPr lang="en-US" dirty="0"/>
              <a:t>has an internal structure with gates that help with the vanishing gradient problem, and to learn longer dependencies </a:t>
            </a:r>
            <a:endParaRPr lang="tr-TR" dirty="0" smtClean="0"/>
          </a:p>
          <a:p>
            <a:r>
              <a:rPr lang="en-US" dirty="0"/>
              <a:t>four </a:t>
            </a:r>
            <a:r>
              <a:rPr lang="en-US" dirty="0" err="1"/>
              <a:t>realvalued</a:t>
            </a:r>
            <a:r>
              <a:rPr lang="en-US" dirty="0"/>
              <a:t> scalars at every data point: tone length, frequency, intensity, and time spent since the previous tone</a:t>
            </a:r>
            <a:r>
              <a:rPr lang="en-US" dirty="0" smtClean="0"/>
              <a:t>.</a:t>
            </a:r>
            <a:endParaRPr lang="tr-TR" dirty="0" smtClean="0"/>
          </a:p>
          <a:p>
            <a:r>
              <a:rPr lang="tr-TR" dirty="0" smtClean="0"/>
              <a:t> C-RNN-GAN-3</a:t>
            </a:r>
          </a:p>
          <a:p>
            <a:r>
              <a:rPr lang="en-US" dirty="0" smtClean="0"/>
              <a:t> </a:t>
            </a:r>
            <a:r>
              <a:rPr lang="en-US" dirty="0"/>
              <a:t>Each midi event of the type “note on” was loaded and saved together with its duration, tone, intensity (velocity), and time since beginning of last tone. The tone data is internally represented with the corresponding sound frequency. Internally, all data is normalized to a tick resolution of 384 per quarter note</a:t>
            </a:r>
            <a:r>
              <a:rPr lang="en-US" dirty="0" smtClean="0"/>
              <a:t>.</a:t>
            </a:r>
            <a:endParaRPr lang="tr-TR" dirty="0"/>
          </a:p>
          <a:p>
            <a:r>
              <a:rPr lang="tr-TR" dirty="0" smtClean="0"/>
              <a:t>D, G’den güçlü olursa mesela%70 in altında olursa </a:t>
            </a:r>
            <a:r>
              <a:rPr lang="tr-TR" dirty="0" err="1" smtClean="0"/>
              <a:t>loss</a:t>
            </a:r>
            <a:r>
              <a:rPr lang="tr-TR" dirty="0" smtClean="0"/>
              <a:t> </a:t>
            </a:r>
            <a:r>
              <a:rPr lang="tr-TR" dirty="0" err="1" smtClean="0"/>
              <a:t>Giçin</a:t>
            </a:r>
            <a:r>
              <a:rPr lang="tr-TR" dirty="0" smtClean="0"/>
              <a:t>, D’yi güncellemeyi durdur.</a:t>
            </a:r>
          </a:p>
          <a:p>
            <a:r>
              <a:rPr lang="tr-TR" dirty="0" err="1" smtClean="0"/>
              <a:t>Feature</a:t>
            </a:r>
            <a:r>
              <a:rPr lang="tr-TR" dirty="0" smtClean="0"/>
              <a:t> </a:t>
            </a:r>
            <a:r>
              <a:rPr lang="tr-TR" dirty="0" err="1" smtClean="0"/>
              <a:t>matching</a:t>
            </a:r>
            <a:r>
              <a:rPr lang="tr-TR" dirty="0" smtClean="0"/>
              <a:t> </a:t>
            </a:r>
            <a:r>
              <a:rPr lang="tr-TR" dirty="0" err="1" smtClean="0"/>
              <a:t>avoid</a:t>
            </a:r>
            <a:r>
              <a:rPr lang="tr-TR" dirty="0" smtClean="0"/>
              <a:t> </a:t>
            </a:r>
            <a:r>
              <a:rPr lang="tr-TR" dirty="0" err="1" smtClean="0"/>
              <a:t>overfitting</a:t>
            </a:r>
            <a:r>
              <a:rPr lang="tr-TR" dirty="0" smtClean="0"/>
              <a:t>, üretici </a:t>
            </a:r>
            <a:r>
              <a:rPr lang="tr-TR" dirty="0" err="1" smtClean="0"/>
              <a:t>bi</a:t>
            </a:r>
            <a:r>
              <a:rPr lang="tr-TR" dirty="0" smtClean="0"/>
              <a:t> tık daha gerçekçi veriler üreterek D’nin iç yapısını gerçek verilerle eşleştirebilecek kıvama getirir.</a:t>
            </a:r>
          </a:p>
        </p:txBody>
      </p:sp>
    </p:spTree>
    <p:extLst>
      <p:ext uri="{BB962C8B-B14F-4D97-AF65-F5344CB8AC3E}">
        <p14:creationId xmlns:p14="http://schemas.microsoft.com/office/powerpoint/2010/main" val="2210279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387928"/>
            <a:ext cx="11236037" cy="7263527"/>
          </a:xfrm>
          <a:prstGeom prst="rect">
            <a:avLst/>
          </a:prstGeom>
        </p:spPr>
        <p:txBody>
          <a:bodyPr wrap="square">
            <a:spAutoFit/>
          </a:bodyPr>
          <a:lstStyle/>
          <a:p>
            <a:r>
              <a:rPr lang="tr-TR" sz="2000" dirty="0"/>
              <a:t>Bu çalışmada yukarıdaki iki çalışmanın aksine GAN kullanılmış. GAN'da yaklaşım şöyledir: </a:t>
            </a:r>
          </a:p>
          <a:p>
            <a:r>
              <a:rPr lang="tr-TR" sz="2000" dirty="0"/>
              <a:t>birbirini geliştirmeye zorlayan bir jeneratör (G) ve bir ayırıcı (D) olmak üzere, </a:t>
            </a:r>
          </a:p>
          <a:p>
            <a:r>
              <a:rPr lang="tr-TR" sz="2000" dirty="0"/>
              <a:t>birbiriyle çelişen hedeflere sahip iki sinir modelini eğitmeyi içerir . Jeneratör, </a:t>
            </a:r>
          </a:p>
          <a:p>
            <a:r>
              <a:rPr lang="tr-TR" sz="2000" dirty="0"/>
              <a:t>gerçek görünen numuneler üretmeye çalışır ve ayırıcı, üretilen numuneler ile gerçek veriler </a:t>
            </a:r>
          </a:p>
          <a:p>
            <a:r>
              <a:rPr lang="tr-TR" sz="2000" dirty="0"/>
              <a:t>arasında ayrım yapmaya çalışır. Bunun sonucunda zero-sum game olur ve bu da Nash equilibrium diye adlandırılır.</a:t>
            </a:r>
          </a:p>
          <a:p>
            <a:r>
              <a:rPr lang="tr-TR" sz="2000" dirty="0"/>
              <a:t>Bu çalışmadaki kullanılan müzik verileri MIDI formatındadır. Farklı bestecilerin ürettiği klasik müzik örnekleridir bunlar. Bu verileri modellemek için tone length, frequency,</a:t>
            </a:r>
          </a:p>
          <a:p>
            <a:r>
              <a:rPr lang="tr-TR" sz="2000" dirty="0"/>
              <a:t>intensity ve time spent since the previous tone değerleri kullanılır. Bu bize polyphonic akorları temsil etmemize</a:t>
            </a:r>
          </a:p>
          <a:p>
            <a:r>
              <a:rPr lang="tr-TR" sz="2000" dirty="0"/>
              <a:t>olanak sağlar. Each midi event of the type “note on” was loaded and saved together with its duration, tone, intensity (velocity), and time since beginning of last tone. The tone data is internally represented with the corresponding sound frequency. Internally, all data is normalized to a tick resolution of 384 per quarter note.</a:t>
            </a:r>
          </a:p>
          <a:p>
            <a:r>
              <a:rPr lang="tr-TR" sz="2000" dirty="0"/>
              <a:t>Backpropagation through time (BPTT) and mini-batch stochastic gradient descent was</a:t>
            </a:r>
          </a:p>
          <a:p>
            <a:r>
              <a:rPr lang="tr-TR" sz="2000" dirty="0"/>
              <a:t>used. Learning rate was set to 0.1, and we apply L2 regularization to the weights both in G and D.</a:t>
            </a:r>
          </a:p>
          <a:p>
            <a:r>
              <a:rPr lang="tr-TR" sz="2000" dirty="0"/>
              <a:t>D, G’den güçlü olursa mesela%70 in altında olursa loss Giçin, D’yi güncellemeyi durdur.</a:t>
            </a:r>
          </a:p>
          <a:p>
            <a:r>
              <a:rPr lang="tr-TR" sz="2000" dirty="0"/>
              <a:t>Feature matching avoid overfitting, üretici bi tık daha gerçekçi veriler üreterek D’nin iç yapısını gerçek verilerle eşleştirebilecek kıvama getirir.</a:t>
            </a:r>
          </a:p>
          <a:p>
            <a:endParaRPr lang="tr-TR" dirty="0"/>
          </a:p>
          <a:p>
            <a:endParaRPr lang="tr-TR" dirty="0"/>
          </a:p>
          <a:p>
            <a:endParaRPr lang="tr-TR" dirty="0"/>
          </a:p>
          <a:p>
            <a:r>
              <a:rPr lang="tr-TR" dirty="0"/>
              <a:t> </a:t>
            </a:r>
          </a:p>
          <a:p>
            <a:endParaRPr lang="tr-TR" dirty="0"/>
          </a:p>
        </p:txBody>
      </p:sp>
    </p:spTree>
    <p:extLst>
      <p:ext uri="{BB962C8B-B14F-4D97-AF65-F5344CB8AC3E}">
        <p14:creationId xmlns:p14="http://schemas.microsoft.com/office/powerpoint/2010/main" val="12048833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1302</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Teması</vt:lpstr>
      <vt:lpstr>STYLE-CONDITIONED MUSIC GENERATION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STYLE-CONDITIONED MUSIC GENERATION</dc:title>
  <dc:creator>ABRA</dc:creator>
  <cp:lastModifiedBy>BERKAY RAHMI KAYAOGLU-00064760</cp:lastModifiedBy>
  <cp:revision>22</cp:revision>
  <dcterms:created xsi:type="dcterms:W3CDTF">2020-10-12T15:32:43Z</dcterms:created>
  <dcterms:modified xsi:type="dcterms:W3CDTF">2020-10-13T13:21:16Z</dcterms:modified>
</cp:coreProperties>
</file>