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86" autoAdjust="0"/>
  </p:normalViewPr>
  <p:slideViewPr>
    <p:cSldViewPr snapToGrid="0">
      <p:cViewPr>
        <p:scale>
          <a:sx n="76" d="100"/>
          <a:sy n="76" d="100"/>
        </p:scale>
        <p:origin x="917"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AF95B6-EBB6-48B2-825E-2FF865ECEA15}" type="datetimeFigureOut">
              <a:rPr lang="de-DE" smtClean="0"/>
              <a:t>03.07.2022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5271E2-14DF-435E-8086-DF32A829A16F}" type="slidenum">
              <a:rPr lang="de-DE" smtClean="0"/>
              <a:t>‹Nr.›</a:t>
            </a:fld>
            <a:endParaRPr lang="de-DE"/>
          </a:p>
        </p:txBody>
      </p:sp>
    </p:spTree>
    <p:extLst>
      <p:ext uri="{BB962C8B-B14F-4D97-AF65-F5344CB8AC3E}">
        <p14:creationId xmlns:p14="http://schemas.microsoft.com/office/powerpoint/2010/main" val="589684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15271E2-14DF-435E-8086-DF32A829A16F}" type="slidenum">
              <a:rPr lang="de-DE" smtClean="0"/>
              <a:t>2</a:t>
            </a:fld>
            <a:endParaRPr lang="de-DE"/>
          </a:p>
        </p:txBody>
      </p:sp>
    </p:spTree>
    <p:extLst>
      <p:ext uri="{BB962C8B-B14F-4D97-AF65-F5344CB8AC3E}">
        <p14:creationId xmlns:p14="http://schemas.microsoft.com/office/powerpoint/2010/main" val="1725779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15271E2-14DF-435E-8086-DF32A829A16F}" type="slidenum">
              <a:rPr lang="de-DE" smtClean="0"/>
              <a:t>7</a:t>
            </a:fld>
            <a:endParaRPr lang="de-DE"/>
          </a:p>
        </p:txBody>
      </p:sp>
    </p:spTree>
    <p:extLst>
      <p:ext uri="{BB962C8B-B14F-4D97-AF65-F5344CB8AC3E}">
        <p14:creationId xmlns:p14="http://schemas.microsoft.com/office/powerpoint/2010/main" val="17714193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de-DE"/>
              <a:t>Mastertitelformat bearbeiten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5DBF3EB-4D80-4BCF-B2A1-DC041513201F}" type="datetimeFigureOut">
              <a:rPr lang="de-DE" smtClean="0"/>
              <a:t>03.07.2022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61F74B9-7FBC-4F4E-9BC2-EC855032A71C}" type="slidenum">
              <a:rPr lang="de-DE" smtClean="0"/>
              <a:t>‹Nr.›</a:t>
            </a:fld>
            <a:endParaRPr lang="de-DE"/>
          </a:p>
        </p:txBody>
      </p:sp>
    </p:spTree>
    <p:extLst>
      <p:ext uri="{BB962C8B-B14F-4D97-AF65-F5344CB8AC3E}">
        <p14:creationId xmlns:p14="http://schemas.microsoft.com/office/powerpoint/2010/main" val="1316025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5DBF3EB-4D80-4BCF-B2A1-DC041513201F}" type="datetimeFigureOut">
              <a:rPr lang="de-DE" smtClean="0"/>
              <a:t>03.07.2022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61F74B9-7FBC-4F4E-9BC2-EC855032A71C}" type="slidenum">
              <a:rPr lang="de-DE" smtClean="0"/>
              <a:t>‹Nr.›</a:t>
            </a:fld>
            <a:endParaRPr lang="de-DE"/>
          </a:p>
        </p:txBody>
      </p:sp>
    </p:spTree>
    <p:extLst>
      <p:ext uri="{BB962C8B-B14F-4D97-AF65-F5344CB8AC3E}">
        <p14:creationId xmlns:p14="http://schemas.microsoft.com/office/powerpoint/2010/main" val="3955900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de-DE"/>
              <a:t>Mastertitelformat bearbeiten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5DBF3EB-4D80-4BCF-B2A1-DC041513201F}" type="datetimeFigureOut">
              <a:rPr lang="de-DE" smtClean="0"/>
              <a:t>03.07.2022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61F74B9-7FBC-4F4E-9BC2-EC855032A71C}" type="slidenum">
              <a:rPr lang="de-DE" smtClean="0"/>
              <a:t>‹Nr.›</a:t>
            </a:fld>
            <a:endParaRPr lang="de-DE"/>
          </a:p>
        </p:txBody>
      </p:sp>
    </p:spTree>
    <p:extLst>
      <p:ext uri="{BB962C8B-B14F-4D97-AF65-F5344CB8AC3E}">
        <p14:creationId xmlns:p14="http://schemas.microsoft.com/office/powerpoint/2010/main" val="3929227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de-DE"/>
              <a:t>Mastertitelformat bearbeiten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5DBF3EB-4D80-4BCF-B2A1-DC041513201F}" type="datetimeFigureOut">
              <a:rPr lang="de-DE" smtClean="0"/>
              <a:t>03.07.2022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61F74B9-7FBC-4F4E-9BC2-EC855032A71C}" type="slidenum">
              <a:rPr lang="de-DE" smtClean="0"/>
              <a:t>‹Nr.›</a:t>
            </a:fld>
            <a:endParaRPr lang="de-DE"/>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25265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de-DE"/>
              <a:t>Mastertitelformat bearbeiten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5DBF3EB-4D80-4BCF-B2A1-DC041513201F}" type="datetimeFigureOut">
              <a:rPr lang="de-DE" smtClean="0"/>
              <a:t>03.07.2022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61F74B9-7FBC-4F4E-9BC2-EC855032A71C}" type="slidenum">
              <a:rPr lang="de-DE" smtClean="0"/>
              <a:t>‹Nr.›</a:t>
            </a:fld>
            <a:endParaRPr lang="de-DE"/>
          </a:p>
        </p:txBody>
      </p:sp>
    </p:spTree>
    <p:extLst>
      <p:ext uri="{BB962C8B-B14F-4D97-AF65-F5344CB8AC3E}">
        <p14:creationId xmlns:p14="http://schemas.microsoft.com/office/powerpoint/2010/main" val="2313311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de-DE"/>
              <a:t>Mastertitelformat bearbeiten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F5DBF3EB-4D80-4BCF-B2A1-DC041513201F}" type="datetimeFigureOut">
              <a:rPr lang="de-DE" smtClean="0"/>
              <a:t>03.07.2022</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C61F74B9-7FBC-4F4E-9BC2-EC855032A71C}" type="slidenum">
              <a:rPr lang="de-DE" smtClean="0"/>
              <a:t>‹Nr.›</a:t>
            </a:fld>
            <a:endParaRPr lang="de-DE"/>
          </a:p>
        </p:txBody>
      </p:sp>
    </p:spTree>
    <p:extLst>
      <p:ext uri="{BB962C8B-B14F-4D97-AF65-F5344CB8AC3E}">
        <p14:creationId xmlns:p14="http://schemas.microsoft.com/office/powerpoint/2010/main" val="4128219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de-DE"/>
              <a:t>Mastertitelformat bearbeiten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F5DBF3EB-4D80-4BCF-B2A1-DC041513201F}" type="datetimeFigureOut">
              <a:rPr lang="de-DE" smtClean="0"/>
              <a:t>03.07.2022</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C61F74B9-7FBC-4F4E-9BC2-EC855032A71C}" type="slidenum">
              <a:rPr lang="de-DE" smtClean="0"/>
              <a:t>‹Nr.›</a:t>
            </a:fld>
            <a:endParaRPr lang="de-DE"/>
          </a:p>
        </p:txBody>
      </p:sp>
    </p:spTree>
    <p:extLst>
      <p:ext uri="{BB962C8B-B14F-4D97-AF65-F5344CB8AC3E}">
        <p14:creationId xmlns:p14="http://schemas.microsoft.com/office/powerpoint/2010/main" val="428700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de-DE"/>
              <a:t>Mastertitelformat bearbeiten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5DBF3EB-4D80-4BCF-B2A1-DC041513201F}" type="datetimeFigureOut">
              <a:rPr lang="de-DE" smtClean="0"/>
              <a:t>03.07.2022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61F74B9-7FBC-4F4E-9BC2-EC855032A71C}" type="slidenum">
              <a:rPr lang="de-DE" smtClean="0"/>
              <a:t>‹Nr.›</a:t>
            </a:fld>
            <a:endParaRPr lang="de-DE"/>
          </a:p>
        </p:txBody>
      </p:sp>
    </p:spTree>
    <p:extLst>
      <p:ext uri="{BB962C8B-B14F-4D97-AF65-F5344CB8AC3E}">
        <p14:creationId xmlns:p14="http://schemas.microsoft.com/office/powerpoint/2010/main" val="12951416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de-DE"/>
              <a:t>Mastertitelformat bearbeiten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5DBF3EB-4D80-4BCF-B2A1-DC041513201F}" type="datetimeFigureOut">
              <a:rPr lang="de-DE" smtClean="0"/>
              <a:t>03.07.2022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61F74B9-7FBC-4F4E-9BC2-EC855032A71C}" type="slidenum">
              <a:rPr lang="de-DE" smtClean="0"/>
              <a:t>‹Nr.›</a:t>
            </a:fld>
            <a:endParaRPr lang="de-DE"/>
          </a:p>
        </p:txBody>
      </p:sp>
    </p:spTree>
    <p:extLst>
      <p:ext uri="{BB962C8B-B14F-4D97-AF65-F5344CB8AC3E}">
        <p14:creationId xmlns:p14="http://schemas.microsoft.com/office/powerpoint/2010/main" val="29764601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5DBF3EB-4D80-4BCF-B2A1-DC041513201F}" type="datetimeFigureOut">
              <a:rPr lang="de-DE" smtClean="0"/>
              <a:t>03.07.2022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61F74B9-7FBC-4F4E-9BC2-EC855032A71C}" type="slidenum">
              <a:rPr lang="de-DE" smtClean="0"/>
              <a:t>‹Nr.›</a:t>
            </a:fld>
            <a:endParaRPr lang="de-DE"/>
          </a:p>
        </p:txBody>
      </p:sp>
    </p:spTree>
    <p:extLst>
      <p:ext uri="{BB962C8B-B14F-4D97-AF65-F5344CB8AC3E}">
        <p14:creationId xmlns:p14="http://schemas.microsoft.com/office/powerpoint/2010/main" val="3455722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de-DE"/>
              <a:t>Mastertitelformat bearbeiten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5DBF3EB-4D80-4BCF-B2A1-DC041513201F}" type="datetimeFigureOut">
              <a:rPr lang="de-DE" smtClean="0"/>
              <a:t>03.07.2022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61F74B9-7FBC-4F4E-9BC2-EC855032A71C}" type="slidenum">
              <a:rPr lang="de-DE" smtClean="0"/>
              <a:t>‹Nr.›</a:t>
            </a:fld>
            <a:endParaRPr lang="de-DE"/>
          </a:p>
        </p:txBody>
      </p:sp>
    </p:spTree>
    <p:extLst>
      <p:ext uri="{BB962C8B-B14F-4D97-AF65-F5344CB8AC3E}">
        <p14:creationId xmlns:p14="http://schemas.microsoft.com/office/powerpoint/2010/main" val="995225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de-DE"/>
              <a:t>Mastertitelformat bearbeiten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5DBF3EB-4D80-4BCF-B2A1-DC041513201F}" type="datetimeFigureOut">
              <a:rPr lang="de-DE" smtClean="0"/>
              <a:t>03.07.2022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61F74B9-7FBC-4F4E-9BC2-EC855032A71C}" type="slidenum">
              <a:rPr lang="de-DE" smtClean="0"/>
              <a:t>‹Nr.›</a:t>
            </a:fld>
            <a:endParaRPr lang="de-DE"/>
          </a:p>
        </p:txBody>
      </p:sp>
    </p:spTree>
    <p:extLst>
      <p:ext uri="{BB962C8B-B14F-4D97-AF65-F5344CB8AC3E}">
        <p14:creationId xmlns:p14="http://schemas.microsoft.com/office/powerpoint/2010/main" val="327707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de-DE"/>
              <a:t>Mastertitelformat bearbeiten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5DBF3EB-4D80-4BCF-B2A1-DC041513201F}" type="datetimeFigureOut">
              <a:rPr lang="de-DE" smtClean="0"/>
              <a:t>03.07.2022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61F74B9-7FBC-4F4E-9BC2-EC855032A71C}" type="slidenum">
              <a:rPr lang="de-DE" smtClean="0"/>
              <a:t>‹Nr.›</a:t>
            </a:fld>
            <a:endParaRPr lang="de-DE"/>
          </a:p>
        </p:txBody>
      </p:sp>
    </p:spTree>
    <p:extLst>
      <p:ext uri="{BB962C8B-B14F-4D97-AF65-F5344CB8AC3E}">
        <p14:creationId xmlns:p14="http://schemas.microsoft.com/office/powerpoint/2010/main" val="3655657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de-DE"/>
              <a:t>Mastertitelformat bearbeiten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2" name="Content Placeholder 3"/>
          <p:cNvSpPr>
            <a:spLocks noGrp="1"/>
          </p:cNvSpPr>
          <p:nvPr>
            <p:ph sz="quarter" idx="13"/>
          </p:nvPr>
        </p:nvSpPr>
        <p:spPr>
          <a:xfrm>
            <a:off x="913774" y="3051012"/>
            <a:ext cx="5106027" cy="274018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3" name="Content Placeholder 5"/>
          <p:cNvSpPr>
            <a:spLocks noGrp="1"/>
          </p:cNvSpPr>
          <p:nvPr>
            <p:ph sz="quarter" idx="14"/>
          </p:nvPr>
        </p:nvSpPr>
        <p:spPr>
          <a:xfrm>
            <a:off x="6172200" y="3051012"/>
            <a:ext cx="5105401" cy="274018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5DBF3EB-4D80-4BCF-B2A1-DC041513201F}" type="datetimeFigureOut">
              <a:rPr lang="de-DE" smtClean="0"/>
              <a:t>03.07.2022</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C61F74B9-7FBC-4F4E-9BC2-EC855032A71C}" type="slidenum">
              <a:rPr lang="de-DE" smtClean="0"/>
              <a:t>‹Nr.›</a:t>
            </a:fld>
            <a:endParaRPr lang="de-DE"/>
          </a:p>
        </p:txBody>
      </p:sp>
    </p:spTree>
    <p:extLst>
      <p:ext uri="{BB962C8B-B14F-4D97-AF65-F5344CB8AC3E}">
        <p14:creationId xmlns:p14="http://schemas.microsoft.com/office/powerpoint/2010/main" val="133569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5DBF3EB-4D80-4BCF-B2A1-DC041513201F}" type="datetimeFigureOut">
              <a:rPr lang="de-DE" smtClean="0"/>
              <a:t>03.07.2022</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C61F74B9-7FBC-4F4E-9BC2-EC855032A71C}" type="slidenum">
              <a:rPr lang="de-DE" smtClean="0"/>
              <a:t>‹Nr.›</a:t>
            </a:fld>
            <a:endParaRPr lang="de-DE"/>
          </a:p>
        </p:txBody>
      </p:sp>
    </p:spTree>
    <p:extLst>
      <p:ext uri="{BB962C8B-B14F-4D97-AF65-F5344CB8AC3E}">
        <p14:creationId xmlns:p14="http://schemas.microsoft.com/office/powerpoint/2010/main" val="1065671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F5DBF3EB-4D80-4BCF-B2A1-DC041513201F}" type="datetimeFigureOut">
              <a:rPr lang="de-DE" smtClean="0"/>
              <a:t>03.07.2022</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C61F74B9-7FBC-4F4E-9BC2-EC855032A71C}" type="slidenum">
              <a:rPr lang="de-DE" smtClean="0"/>
              <a:t>‹Nr.›</a:t>
            </a:fld>
            <a:endParaRPr lang="de-DE"/>
          </a:p>
        </p:txBody>
      </p:sp>
    </p:spTree>
    <p:extLst>
      <p:ext uri="{BB962C8B-B14F-4D97-AF65-F5344CB8AC3E}">
        <p14:creationId xmlns:p14="http://schemas.microsoft.com/office/powerpoint/2010/main" val="999919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de-DE"/>
              <a:t>Mastertitelformat bearbeiten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5DBF3EB-4D80-4BCF-B2A1-DC041513201F}" type="datetimeFigureOut">
              <a:rPr lang="de-DE" smtClean="0"/>
              <a:t>03.07.2022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61F74B9-7FBC-4F4E-9BC2-EC855032A71C}" type="slidenum">
              <a:rPr lang="de-DE" smtClean="0"/>
              <a:t>‹Nr.›</a:t>
            </a:fld>
            <a:endParaRPr lang="de-DE"/>
          </a:p>
        </p:txBody>
      </p:sp>
    </p:spTree>
    <p:extLst>
      <p:ext uri="{BB962C8B-B14F-4D97-AF65-F5344CB8AC3E}">
        <p14:creationId xmlns:p14="http://schemas.microsoft.com/office/powerpoint/2010/main" val="4283892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5DBF3EB-4D80-4BCF-B2A1-DC041513201F}" type="datetimeFigureOut">
              <a:rPr lang="de-DE" smtClean="0"/>
              <a:t>03.07.2022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61F74B9-7FBC-4F4E-9BC2-EC855032A71C}" type="slidenum">
              <a:rPr lang="de-DE" smtClean="0"/>
              <a:t>‹Nr.›</a:t>
            </a:fld>
            <a:endParaRPr lang="de-DE"/>
          </a:p>
        </p:txBody>
      </p:sp>
    </p:spTree>
    <p:extLst>
      <p:ext uri="{BB962C8B-B14F-4D97-AF65-F5344CB8AC3E}">
        <p14:creationId xmlns:p14="http://schemas.microsoft.com/office/powerpoint/2010/main" val="331645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F5DBF3EB-4D80-4BCF-B2A1-DC041513201F}" type="datetimeFigureOut">
              <a:rPr lang="de-DE" smtClean="0"/>
              <a:t>03.07.2022</a:t>
            </a:fld>
            <a:endParaRPr lang="de-DE"/>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de-DE"/>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C61F74B9-7FBC-4F4E-9BC2-EC855032A71C}" type="slidenum">
              <a:rPr lang="de-DE" smtClean="0"/>
              <a:t>‹Nr.›</a:t>
            </a:fld>
            <a:endParaRPr lang="de-DE"/>
          </a:p>
        </p:txBody>
      </p:sp>
    </p:spTree>
    <p:extLst>
      <p:ext uri="{BB962C8B-B14F-4D97-AF65-F5344CB8AC3E}">
        <p14:creationId xmlns:p14="http://schemas.microsoft.com/office/powerpoint/2010/main" val="2426908565"/>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 id="2147483830" r:id="rId17"/>
    <p:sldLayoutId id="2147483831"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71FC5F-538D-99B1-C75C-24D181B0BC3F}"/>
              </a:ext>
            </a:extLst>
          </p:cNvPr>
          <p:cNvSpPr>
            <a:spLocks noGrp="1"/>
          </p:cNvSpPr>
          <p:nvPr>
            <p:ph type="ctrTitle"/>
          </p:nvPr>
        </p:nvSpPr>
        <p:spPr>
          <a:xfrm>
            <a:off x="1507067" y="2404534"/>
            <a:ext cx="6712701" cy="1646302"/>
          </a:xfrm>
        </p:spPr>
        <p:txBody>
          <a:bodyPr>
            <a:normAutofit/>
          </a:bodyPr>
          <a:lstStyle/>
          <a:p>
            <a:pPr algn="ctr"/>
            <a:r>
              <a:rPr lang="de-DE" dirty="0"/>
              <a:t>Travel Insurance Case Study</a:t>
            </a:r>
          </a:p>
        </p:txBody>
      </p:sp>
      <p:sp>
        <p:nvSpPr>
          <p:cNvPr id="3" name="Untertitel 2">
            <a:extLst>
              <a:ext uri="{FF2B5EF4-FFF2-40B4-BE49-F238E27FC236}">
                <a16:creationId xmlns:a16="http://schemas.microsoft.com/office/drawing/2014/main" id="{BEAB153E-0357-5C0D-2B54-4F2A4151F0E8}"/>
              </a:ext>
            </a:extLst>
          </p:cNvPr>
          <p:cNvSpPr>
            <a:spLocks noGrp="1"/>
          </p:cNvSpPr>
          <p:nvPr>
            <p:ph type="subTitle" idx="1"/>
          </p:nvPr>
        </p:nvSpPr>
        <p:spPr/>
        <p:txBody>
          <a:bodyPr/>
          <a:lstStyle/>
          <a:p>
            <a:r>
              <a:rPr lang="de-DE" dirty="0"/>
              <a:t>Burak Altay</a:t>
            </a:r>
          </a:p>
          <a:p>
            <a:r>
              <a:rPr lang="de-DE" dirty="0"/>
              <a:t>07-2022</a:t>
            </a:r>
          </a:p>
        </p:txBody>
      </p:sp>
    </p:spTree>
    <p:extLst>
      <p:ext uri="{BB962C8B-B14F-4D97-AF65-F5344CB8AC3E}">
        <p14:creationId xmlns:p14="http://schemas.microsoft.com/office/powerpoint/2010/main" val="4209484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28C686-8A92-8423-0892-FBBD0DE40162}"/>
              </a:ext>
            </a:extLst>
          </p:cNvPr>
          <p:cNvSpPr>
            <a:spLocks noGrp="1"/>
          </p:cNvSpPr>
          <p:nvPr>
            <p:ph type="title"/>
          </p:nvPr>
        </p:nvSpPr>
        <p:spPr>
          <a:xfrm>
            <a:off x="677334" y="609600"/>
            <a:ext cx="8596668" cy="660400"/>
          </a:xfrm>
        </p:spPr>
        <p:txBody>
          <a:bodyPr>
            <a:normAutofit/>
          </a:bodyPr>
          <a:lstStyle/>
          <a:p>
            <a:r>
              <a:rPr lang="en-US" b="1" dirty="0"/>
              <a:t>Introduction</a:t>
            </a:r>
          </a:p>
        </p:txBody>
      </p:sp>
      <p:sp>
        <p:nvSpPr>
          <p:cNvPr id="4" name="Titel 1">
            <a:extLst>
              <a:ext uri="{FF2B5EF4-FFF2-40B4-BE49-F238E27FC236}">
                <a16:creationId xmlns:a16="http://schemas.microsoft.com/office/drawing/2014/main" id="{895DE375-ECE0-1EF7-0F24-2507F4091CD1}"/>
              </a:ext>
            </a:extLst>
          </p:cNvPr>
          <p:cNvSpPr txBox="1">
            <a:spLocks/>
          </p:cNvSpPr>
          <p:nvPr/>
        </p:nvSpPr>
        <p:spPr>
          <a:xfrm>
            <a:off x="677334" y="2113935"/>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cs typeface="Calibri Light"/>
              </a:rPr>
              <a:t>Methodology</a:t>
            </a:r>
            <a:endParaRPr lang="de-DE" sz="3200" dirty="0"/>
          </a:p>
        </p:txBody>
      </p:sp>
      <p:sp>
        <p:nvSpPr>
          <p:cNvPr id="5" name="Inhaltsplatzhalter 2">
            <a:extLst>
              <a:ext uri="{FF2B5EF4-FFF2-40B4-BE49-F238E27FC236}">
                <a16:creationId xmlns:a16="http://schemas.microsoft.com/office/drawing/2014/main" id="{8C4D806F-3A29-0904-5A0E-FCD59D82F45F}"/>
              </a:ext>
            </a:extLst>
          </p:cNvPr>
          <p:cNvSpPr txBox="1">
            <a:spLocks/>
          </p:cNvSpPr>
          <p:nvPr/>
        </p:nvSpPr>
        <p:spPr>
          <a:xfrm>
            <a:off x="677334" y="2774335"/>
            <a:ext cx="8596668" cy="30463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None/>
            </a:pPr>
            <a:r>
              <a:rPr lang="en-US" dirty="0"/>
              <a:t>The data of 1987 customers and non-customers aged between 25-35 are provided for analysis by the company.</a:t>
            </a:r>
          </a:p>
          <a:p>
            <a:pPr marL="0" indent="0">
              <a:buNone/>
            </a:pPr>
            <a:r>
              <a:rPr lang="en-US" dirty="0"/>
              <a:t>Analyzing various characteristics of customers and non-customers such as travel frequency, whether they travel abroad, chronic diseases, occupational conditions, in order to determine the marketing strategy.</a:t>
            </a:r>
          </a:p>
          <a:p>
            <a:pPr marL="0" indent="0">
              <a:buNone/>
            </a:pPr>
            <a:r>
              <a:rPr lang="en-US" dirty="0"/>
              <a:t>For analysis, pandas, matplotlib, seaborn libraries of python programming language were used on Jupyter notebook.</a:t>
            </a:r>
            <a:endParaRPr lang="de-DE" dirty="0"/>
          </a:p>
        </p:txBody>
      </p:sp>
      <p:sp>
        <p:nvSpPr>
          <p:cNvPr id="8" name="Textfeld 7">
            <a:extLst>
              <a:ext uri="{FF2B5EF4-FFF2-40B4-BE49-F238E27FC236}">
                <a16:creationId xmlns:a16="http://schemas.microsoft.com/office/drawing/2014/main" id="{224075EB-7CFA-9E78-3063-C16B7814CF83}"/>
              </a:ext>
            </a:extLst>
          </p:cNvPr>
          <p:cNvSpPr txBox="1"/>
          <p:nvPr/>
        </p:nvSpPr>
        <p:spPr>
          <a:xfrm>
            <a:off x="677334" y="1507301"/>
            <a:ext cx="9900274" cy="369332"/>
          </a:xfrm>
          <a:prstGeom prst="rect">
            <a:avLst/>
          </a:prstGeom>
          <a:noFill/>
        </p:spPr>
        <p:txBody>
          <a:bodyPr wrap="none" rtlCol="0">
            <a:spAutoFit/>
          </a:bodyPr>
          <a:lstStyle/>
          <a:p>
            <a:r>
              <a:rPr lang="en-US" dirty="0"/>
              <a:t>Analysis of the travel habits of customers in order to use the reduced budgets due to Covid 19 effectively.</a:t>
            </a:r>
            <a:endParaRPr lang="de-DE" dirty="0"/>
          </a:p>
        </p:txBody>
      </p:sp>
    </p:spTree>
    <p:extLst>
      <p:ext uri="{BB962C8B-B14F-4D97-AF65-F5344CB8AC3E}">
        <p14:creationId xmlns:p14="http://schemas.microsoft.com/office/powerpoint/2010/main" val="3084429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8A95AF-4A5F-B368-C87A-B770B13C66F0}"/>
              </a:ext>
            </a:extLst>
          </p:cNvPr>
          <p:cNvSpPr>
            <a:spLocks noGrp="1"/>
          </p:cNvSpPr>
          <p:nvPr>
            <p:ph type="title"/>
          </p:nvPr>
        </p:nvSpPr>
        <p:spPr>
          <a:xfrm>
            <a:off x="667285" y="11886"/>
            <a:ext cx="8596668" cy="678426"/>
          </a:xfrm>
        </p:spPr>
        <p:txBody>
          <a:bodyPr>
            <a:normAutofit/>
          </a:bodyPr>
          <a:lstStyle/>
          <a:p>
            <a:r>
              <a:rPr lang="de-DE" b="1" dirty="0"/>
              <a:t>Analysis</a:t>
            </a:r>
          </a:p>
        </p:txBody>
      </p:sp>
      <p:sp>
        <p:nvSpPr>
          <p:cNvPr id="6" name="Textfeld 5">
            <a:extLst>
              <a:ext uri="{FF2B5EF4-FFF2-40B4-BE49-F238E27FC236}">
                <a16:creationId xmlns:a16="http://schemas.microsoft.com/office/drawing/2014/main" id="{A276211B-4E07-C1EF-180A-902B14316B93}"/>
              </a:ext>
            </a:extLst>
          </p:cNvPr>
          <p:cNvSpPr txBox="1"/>
          <p:nvPr/>
        </p:nvSpPr>
        <p:spPr>
          <a:xfrm>
            <a:off x="6096000" y="2413337"/>
            <a:ext cx="4645688" cy="2246769"/>
          </a:xfrm>
          <a:prstGeom prst="rect">
            <a:avLst/>
          </a:prstGeom>
          <a:noFill/>
        </p:spPr>
        <p:txBody>
          <a:bodyPr wrap="square" rtlCol="0">
            <a:spAutoFit/>
          </a:bodyPr>
          <a:lstStyle/>
          <a:p>
            <a:r>
              <a:rPr lang="en-US" sz="2000" dirty="0"/>
              <a:t>While the ages vary between 25 and 35, the most customers are among the people who are 35 years old. Although the number of customers who are 28 years old is above the average, the rate of non-customers is much higher than other ages. It is not correct to make a deduction based on age only.</a:t>
            </a:r>
            <a:endParaRPr lang="de-DE" sz="2000" dirty="0"/>
          </a:p>
        </p:txBody>
      </p:sp>
      <p:pic>
        <p:nvPicPr>
          <p:cNvPr id="8" name="Grafik 7">
            <a:extLst>
              <a:ext uri="{FF2B5EF4-FFF2-40B4-BE49-F238E27FC236}">
                <a16:creationId xmlns:a16="http://schemas.microsoft.com/office/drawing/2014/main" id="{A68C47A1-D41D-53F8-D4F5-7E43F9C1E8CB}"/>
              </a:ext>
            </a:extLst>
          </p:cNvPr>
          <p:cNvPicPr>
            <a:picLocks noChangeAspect="1"/>
          </p:cNvPicPr>
          <p:nvPr/>
        </p:nvPicPr>
        <p:blipFill>
          <a:blip r:embed="rId2"/>
          <a:stretch>
            <a:fillRect/>
          </a:stretch>
        </p:blipFill>
        <p:spPr>
          <a:xfrm>
            <a:off x="396408" y="1731046"/>
            <a:ext cx="5102924" cy="4099284"/>
          </a:xfrm>
          <a:prstGeom prst="rect">
            <a:avLst/>
          </a:prstGeom>
          <a:ln w="12700">
            <a:solidFill>
              <a:srgbClr val="002060"/>
            </a:solidFill>
          </a:ln>
        </p:spPr>
      </p:pic>
      <p:sp>
        <p:nvSpPr>
          <p:cNvPr id="9" name="Textfeld 8">
            <a:extLst>
              <a:ext uri="{FF2B5EF4-FFF2-40B4-BE49-F238E27FC236}">
                <a16:creationId xmlns:a16="http://schemas.microsoft.com/office/drawing/2014/main" id="{1AD1CF1D-BD6C-9891-F2A9-848B3CA2667D}"/>
              </a:ext>
            </a:extLst>
          </p:cNvPr>
          <p:cNvSpPr txBox="1"/>
          <p:nvPr/>
        </p:nvSpPr>
        <p:spPr>
          <a:xfrm>
            <a:off x="396408" y="944545"/>
            <a:ext cx="7159952" cy="461665"/>
          </a:xfrm>
          <a:prstGeom prst="rect">
            <a:avLst/>
          </a:prstGeom>
          <a:noFill/>
        </p:spPr>
        <p:txBody>
          <a:bodyPr wrap="square" rtlCol="0">
            <a:spAutoFit/>
          </a:bodyPr>
          <a:lstStyle/>
          <a:p>
            <a:r>
              <a:rPr lang="de-DE" sz="2400" dirty="0"/>
              <a:t>1- </a:t>
            </a:r>
            <a:r>
              <a:rPr lang="en-US" sz="2400" dirty="0"/>
              <a:t>Distribution of customers and non-customers by age</a:t>
            </a:r>
            <a:endParaRPr lang="de-DE" sz="2400" dirty="0"/>
          </a:p>
        </p:txBody>
      </p:sp>
    </p:spTree>
    <p:extLst>
      <p:ext uri="{BB962C8B-B14F-4D97-AF65-F5344CB8AC3E}">
        <p14:creationId xmlns:p14="http://schemas.microsoft.com/office/powerpoint/2010/main" val="1152074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D595FAF6-AB9F-2995-680B-C3B460FE070C}"/>
              </a:ext>
            </a:extLst>
          </p:cNvPr>
          <p:cNvPicPr>
            <a:picLocks noChangeAspect="1"/>
          </p:cNvPicPr>
          <p:nvPr/>
        </p:nvPicPr>
        <p:blipFill>
          <a:blip r:embed="rId2"/>
          <a:stretch>
            <a:fillRect/>
          </a:stretch>
        </p:blipFill>
        <p:spPr>
          <a:xfrm>
            <a:off x="389478" y="829247"/>
            <a:ext cx="4561010" cy="3950049"/>
          </a:xfrm>
          <a:prstGeom prst="rect">
            <a:avLst/>
          </a:prstGeom>
          <a:ln w="12700">
            <a:solidFill>
              <a:srgbClr val="002060"/>
            </a:solidFill>
          </a:ln>
        </p:spPr>
      </p:pic>
      <p:pic>
        <p:nvPicPr>
          <p:cNvPr id="9" name="Grafik 8">
            <a:extLst>
              <a:ext uri="{FF2B5EF4-FFF2-40B4-BE49-F238E27FC236}">
                <a16:creationId xmlns:a16="http://schemas.microsoft.com/office/drawing/2014/main" id="{21CD3D53-3168-1147-4FE4-90B4FD0626C5}"/>
              </a:ext>
            </a:extLst>
          </p:cNvPr>
          <p:cNvPicPr>
            <a:picLocks noChangeAspect="1"/>
          </p:cNvPicPr>
          <p:nvPr/>
        </p:nvPicPr>
        <p:blipFill>
          <a:blip r:embed="rId3"/>
          <a:stretch>
            <a:fillRect/>
          </a:stretch>
        </p:blipFill>
        <p:spPr>
          <a:xfrm>
            <a:off x="5513195" y="829246"/>
            <a:ext cx="5477112" cy="3950049"/>
          </a:xfrm>
          <a:prstGeom prst="rect">
            <a:avLst/>
          </a:prstGeom>
          <a:ln w="12700">
            <a:solidFill>
              <a:srgbClr val="002060"/>
            </a:solidFill>
          </a:ln>
        </p:spPr>
      </p:pic>
      <p:sp>
        <p:nvSpPr>
          <p:cNvPr id="10" name="Textfeld 9">
            <a:extLst>
              <a:ext uri="{FF2B5EF4-FFF2-40B4-BE49-F238E27FC236}">
                <a16:creationId xmlns:a16="http://schemas.microsoft.com/office/drawing/2014/main" id="{B8CB1843-E1BD-4C24-7FF1-D469D9A68A87}"/>
              </a:ext>
            </a:extLst>
          </p:cNvPr>
          <p:cNvSpPr txBox="1"/>
          <p:nvPr/>
        </p:nvSpPr>
        <p:spPr>
          <a:xfrm>
            <a:off x="389478" y="5104562"/>
            <a:ext cx="10804386" cy="1477328"/>
          </a:xfrm>
          <a:prstGeom prst="rect">
            <a:avLst/>
          </a:prstGeom>
          <a:noFill/>
        </p:spPr>
        <p:txBody>
          <a:bodyPr wrap="square" rtlCol="0">
            <a:spAutoFit/>
          </a:bodyPr>
          <a:lstStyle/>
          <a:p>
            <a:r>
              <a:rPr lang="en-US" dirty="0"/>
              <a:t>Most of the people in the data set work in the Private Sector or as Self Employed, while the number of employees in the government sector is less.</a:t>
            </a:r>
          </a:p>
          <a:p>
            <a:endParaRPr lang="en-US" dirty="0"/>
          </a:p>
          <a:p>
            <a:r>
              <a:rPr lang="en-US" dirty="0"/>
              <a:t>While the income of the customers working in the private or public sector is higher than the non-customers, it can be said that the income situation affects the status of being a customer.</a:t>
            </a:r>
            <a:endParaRPr lang="de-DE" dirty="0"/>
          </a:p>
        </p:txBody>
      </p:sp>
      <p:sp>
        <p:nvSpPr>
          <p:cNvPr id="11" name="Textfeld 10">
            <a:extLst>
              <a:ext uri="{FF2B5EF4-FFF2-40B4-BE49-F238E27FC236}">
                <a16:creationId xmlns:a16="http://schemas.microsoft.com/office/drawing/2014/main" id="{4CE50CD6-EC48-C94A-5C54-4B44F5A9B416}"/>
              </a:ext>
            </a:extLst>
          </p:cNvPr>
          <p:cNvSpPr txBox="1"/>
          <p:nvPr/>
        </p:nvSpPr>
        <p:spPr>
          <a:xfrm>
            <a:off x="389478" y="243001"/>
            <a:ext cx="8804764" cy="461665"/>
          </a:xfrm>
          <a:prstGeom prst="rect">
            <a:avLst/>
          </a:prstGeom>
          <a:noFill/>
        </p:spPr>
        <p:txBody>
          <a:bodyPr wrap="square" rtlCol="0">
            <a:spAutoFit/>
          </a:bodyPr>
          <a:lstStyle/>
          <a:p>
            <a:r>
              <a:rPr lang="de-DE" sz="2400" dirty="0"/>
              <a:t>2- </a:t>
            </a:r>
            <a:r>
              <a:rPr lang="en-US" sz="2400" dirty="0"/>
              <a:t>Analysis of customers and non-customers by employment type</a:t>
            </a:r>
            <a:endParaRPr lang="de-DE" sz="2400" dirty="0"/>
          </a:p>
        </p:txBody>
      </p:sp>
    </p:spTree>
    <p:extLst>
      <p:ext uri="{BB962C8B-B14F-4D97-AF65-F5344CB8AC3E}">
        <p14:creationId xmlns:p14="http://schemas.microsoft.com/office/powerpoint/2010/main" val="573511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A66893C5-E643-2851-F694-FE4B7D24366E}"/>
              </a:ext>
            </a:extLst>
          </p:cNvPr>
          <p:cNvPicPr>
            <a:picLocks noChangeAspect="1"/>
          </p:cNvPicPr>
          <p:nvPr/>
        </p:nvPicPr>
        <p:blipFill>
          <a:blip r:embed="rId2"/>
          <a:stretch>
            <a:fillRect/>
          </a:stretch>
        </p:blipFill>
        <p:spPr>
          <a:xfrm>
            <a:off x="331596" y="904348"/>
            <a:ext cx="7069253" cy="4762919"/>
          </a:xfrm>
          <a:prstGeom prst="rect">
            <a:avLst/>
          </a:prstGeom>
        </p:spPr>
      </p:pic>
      <p:sp>
        <p:nvSpPr>
          <p:cNvPr id="6" name="Textfeld 5">
            <a:extLst>
              <a:ext uri="{FF2B5EF4-FFF2-40B4-BE49-F238E27FC236}">
                <a16:creationId xmlns:a16="http://schemas.microsoft.com/office/drawing/2014/main" id="{16B77EDA-ADF9-0113-0F54-6152F0C99A01}"/>
              </a:ext>
            </a:extLst>
          </p:cNvPr>
          <p:cNvSpPr txBox="1"/>
          <p:nvPr/>
        </p:nvSpPr>
        <p:spPr>
          <a:xfrm>
            <a:off x="331596" y="221063"/>
            <a:ext cx="8309986" cy="461665"/>
          </a:xfrm>
          <a:prstGeom prst="rect">
            <a:avLst/>
          </a:prstGeom>
          <a:noFill/>
        </p:spPr>
        <p:txBody>
          <a:bodyPr wrap="square" rtlCol="0">
            <a:spAutoFit/>
          </a:bodyPr>
          <a:lstStyle/>
          <a:p>
            <a:r>
              <a:rPr lang="de-DE" sz="2400" dirty="0"/>
              <a:t>3- </a:t>
            </a:r>
            <a:r>
              <a:rPr lang="en-US" sz="2400" dirty="0"/>
              <a:t>Analysis of customers and non-customers by graduation or not</a:t>
            </a:r>
            <a:endParaRPr lang="de-DE" sz="2400" dirty="0"/>
          </a:p>
        </p:txBody>
      </p:sp>
      <p:sp>
        <p:nvSpPr>
          <p:cNvPr id="7" name="Textfeld 6">
            <a:extLst>
              <a:ext uri="{FF2B5EF4-FFF2-40B4-BE49-F238E27FC236}">
                <a16:creationId xmlns:a16="http://schemas.microsoft.com/office/drawing/2014/main" id="{DAE993B4-41AF-0C97-902F-FD4BF2A022AF}"/>
              </a:ext>
            </a:extLst>
          </p:cNvPr>
          <p:cNvSpPr txBox="1"/>
          <p:nvPr/>
        </p:nvSpPr>
        <p:spPr>
          <a:xfrm>
            <a:off x="8119068" y="1215851"/>
            <a:ext cx="3336053" cy="2554545"/>
          </a:xfrm>
          <a:prstGeom prst="rect">
            <a:avLst/>
          </a:prstGeom>
          <a:noFill/>
        </p:spPr>
        <p:txBody>
          <a:bodyPr wrap="square" rtlCol="0">
            <a:spAutoFit/>
          </a:bodyPr>
          <a:lstStyle/>
          <a:p>
            <a:r>
              <a:rPr lang="en-US" sz="2000" dirty="0"/>
              <a:t>The majority of customers and non-customers are graduates.</a:t>
            </a:r>
          </a:p>
          <a:p>
            <a:endParaRPr lang="en-US" sz="2000" dirty="0"/>
          </a:p>
          <a:p>
            <a:r>
              <a:rPr lang="en-US" sz="2000" dirty="0"/>
              <a:t>While the incomes of graduates and non-graduates are closer to each other, the difference between non-customers is slightly larger.</a:t>
            </a:r>
            <a:endParaRPr lang="de-DE" sz="2000" dirty="0"/>
          </a:p>
        </p:txBody>
      </p:sp>
    </p:spTree>
    <p:extLst>
      <p:ext uri="{BB962C8B-B14F-4D97-AF65-F5344CB8AC3E}">
        <p14:creationId xmlns:p14="http://schemas.microsoft.com/office/powerpoint/2010/main" val="1792730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0597465A-498D-E8F5-0721-92D6E23EB85E}"/>
              </a:ext>
            </a:extLst>
          </p:cNvPr>
          <p:cNvPicPr>
            <a:picLocks noChangeAspect="1"/>
          </p:cNvPicPr>
          <p:nvPr/>
        </p:nvPicPr>
        <p:blipFill>
          <a:blip r:embed="rId2"/>
          <a:stretch>
            <a:fillRect/>
          </a:stretch>
        </p:blipFill>
        <p:spPr>
          <a:xfrm>
            <a:off x="361531" y="776654"/>
            <a:ext cx="5566996" cy="4396500"/>
          </a:xfrm>
          <a:prstGeom prst="rect">
            <a:avLst/>
          </a:prstGeom>
        </p:spPr>
      </p:pic>
      <p:sp>
        <p:nvSpPr>
          <p:cNvPr id="8" name="Textfeld 7">
            <a:extLst>
              <a:ext uri="{FF2B5EF4-FFF2-40B4-BE49-F238E27FC236}">
                <a16:creationId xmlns:a16="http://schemas.microsoft.com/office/drawing/2014/main" id="{BB6620F1-4B4B-CFF2-6395-80FA6D0DC2C0}"/>
              </a:ext>
            </a:extLst>
          </p:cNvPr>
          <p:cNvSpPr txBox="1"/>
          <p:nvPr/>
        </p:nvSpPr>
        <p:spPr>
          <a:xfrm>
            <a:off x="361531" y="180871"/>
            <a:ext cx="7159952" cy="461665"/>
          </a:xfrm>
          <a:prstGeom prst="rect">
            <a:avLst/>
          </a:prstGeom>
          <a:noFill/>
        </p:spPr>
        <p:txBody>
          <a:bodyPr wrap="square" rtlCol="0">
            <a:spAutoFit/>
          </a:bodyPr>
          <a:lstStyle/>
          <a:p>
            <a:r>
              <a:rPr lang="de-DE" sz="2400" dirty="0"/>
              <a:t>4- </a:t>
            </a:r>
            <a:r>
              <a:rPr lang="en-US" sz="2400" dirty="0"/>
              <a:t>Analysis of customers and non-customers by income</a:t>
            </a:r>
            <a:endParaRPr lang="de-DE" sz="2400" dirty="0"/>
          </a:p>
        </p:txBody>
      </p:sp>
      <p:pic>
        <p:nvPicPr>
          <p:cNvPr id="11" name="Grafik 10">
            <a:extLst>
              <a:ext uri="{FF2B5EF4-FFF2-40B4-BE49-F238E27FC236}">
                <a16:creationId xmlns:a16="http://schemas.microsoft.com/office/drawing/2014/main" id="{4D29E382-3855-783F-349E-F53A72B3F669}"/>
              </a:ext>
            </a:extLst>
          </p:cNvPr>
          <p:cNvPicPr>
            <a:picLocks noChangeAspect="1"/>
          </p:cNvPicPr>
          <p:nvPr/>
        </p:nvPicPr>
        <p:blipFill>
          <a:blip r:embed="rId3"/>
          <a:stretch>
            <a:fillRect/>
          </a:stretch>
        </p:blipFill>
        <p:spPr>
          <a:xfrm>
            <a:off x="6263475" y="776654"/>
            <a:ext cx="5507628" cy="4396500"/>
          </a:xfrm>
          <a:prstGeom prst="rect">
            <a:avLst/>
          </a:prstGeom>
        </p:spPr>
      </p:pic>
      <p:sp>
        <p:nvSpPr>
          <p:cNvPr id="12" name="Textfeld 11">
            <a:extLst>
              <a:ext uri="{FF2B5EF4-FFF2-40B4-BE49-F238E27FC236}">
                <a16:creationId xmlns:a16="http://schemas.microsoft.com/office/drawing/2014/main" id="{C9DC4B2E-5311-58A9-16E9-7A5607FD1A94}"/>
              </a:ext>
            </a:extLst>
          </p:cNvPr>
          <p:cNvSpPr txBox="1"/>
          <p:nvPr/>
        </p:nvSpPr>
        <p:spPr>
          <a:xfrm>
            <a:off x="552658" y="5456255"/>
            <a:ext cx="10651254" cy="923330"/>
          </a:xfrm>
          <a:prstGeom prst="rect">
            <a:avLst/>
          </a:prstGeom>
          <a:noFill/>
        </p:spPr>
        <p:txBody>
          <a:bodyPr wrap="square" rtlCol="0">
            <a:spAutoFit/>
          </a:bodyPr>
          <a:lstStyle/>
          <a:p>
            <a:r>
              <a:rPr lang="en-US" dirty="0"/>
              <a:t>It has been observed that as the age of the people in the data set increases, there is a slight decrease in their income status. </a:t>
            </a:r>
          </a:p>
          <a:p>
            <a:r>
              <a:rPr lang="en-US" dirty="0"/>
              <a:t>Average annual income of customers is higher than average annual income of non-customers.</a:t>
            </a:r>
            <a:endParaRPr lang="de-DE" dirty="0"/>
          </a:p>
        </p:txBody>
      </p:sp>
    </p:spTree>
    <p:extLst>
      <p:ext uri="{BB962C8B-B14F-4D97-AF65-F5344CB8AC3E}">
        <p14:creationId xmlns:p14="http://schemas.microsoft.com/office/powerpoint/2010/main" val="1684655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C18222FD-9793-71E9-BDBF-CA2B388FD219}"/>
              </a:ext>
            </a:extLst>
          </p:cNvPr>
          <p:cNvPicPr>
            <a:picLocks noChangeAspect="1"/>
          </p:cNvPicPr>
          <p:nvPr/>
        </p:nvPicPr>
        <p:blipFill>
          <a:blip r:embed="rId3"/>
          <a:stretch>
            <a:fillRect/>
          </a:stretch>
        </p:blipFill>
        <p:spPr>
          <a:xfrm>
            <a:off x="238414" y="959619"/>
            <a:ext cx="5626474" cy="4416251"/>
          </a:xfrm>
          <a:prstGeom prst="rect">
            <a:avLst/>
          </a:prstGeom>
        </p:spPr>
      </p:pic>
      <p:pic>
        <p:nvPicPr>
          <p:cNvPr id="7" name="Grafik 6">
            <a:extLst>
              <a:ext uri="{FF2B5EF4-FFF2-40B4-BE49-F238E27FC236}">
                <a16:creationId xmlns:a16="http://schemas.microsoft.com/office/drawing/2014/main" id="{F29A7ACE-8D7B-D3D0-0D64-E22959D98C25}"/>
              </a:ext>
            </a:extLst>
          </p:cNvPr>
          <p:cNvPicPr>
            <a:picLocks noChangeAspect="1"/>
          </p:cNvPicPr>
          <p:nvPr/>
        </p:nvPicPr>
        <p:blipFill>
          <a:blip r:embed="rId4"/>
          <a:stretch>
            <a:fillRect/>
          </a:stretch>
        </p:blipFill>
        <p:spPr>
          <a:xfrm>
            <a:off x="6327114" y="959619"/>
            <a:ext cx="5785073" cy="4416251"/>
          </a:xfrm>
          <a:prstGeom prst="rect">
            <a:avLst/>
          </a:prstGeom>
        </p:spPr>
      </p:pic>
      <p:sp>
        <p:nvSpPr>
          <p:cNvPr id="8" name="Textfeld 7">
            <a:extLst>
              <a:ext uri="{FF2B5EF4-FFF2-40B4-BE49-F238E27FC236}">
                <a16:creationId xmlns:a16="http://schemas.microsoft.com/office/drawing/2014/main" id="{A36AF5B9-C158-DA30-BE96-3443CDD2E789}"/>
              </a:ext>
            </a:extLst>
          </p:cNvPr>
          <p:cNvSpPr txBox="1"/>
          <p:nvPr/>
        </p:nvSpPr>
        <p:spPr>
          <a:xfrm>
            <a:off x="238413" y="130628"/>
            <a:ext cx="8403169" cy="830997"/>
          </a:xfrm>
          <a:prstGeom prst="rect">
            <a:avLst/>
          </a:prstGeom>
          <a:noFill/>
        </p:spPr>
        <p:txBody>
          <a:bodyPr wrap="square" rtlCol="0">
            <a:spAutoFit/>
          </a:bodyPr>
          <a:lstStyle/>
          <a:p>
            <a:r>
              <a:rPr lang="de-DE" sz="2400" dirty="0"/>
              <a:t>5- </a:t>
            </a:r>
            <a:r>
              <a:rPr lang="en-US" sz="2400" dirty="0"/>
              <a:t>Analysis of customers and non-customers by number of family members and chronic disease status</a:t>
            </a:r>
            <a:endParaRPr lang="de-DE" sz="2400" dirty="0"/>
          </a:p>
        </p:txBody>
      </p:sp>
      <p:sp>
        <p:nvSpPr>
          <p:cNvPr id="9" name="Textfeld 8">
            <a:extLst>
              <a:ext uri="{FF2B5EF4-FFF2-40B4-BE49-F238E27FC236}">
                <a16:creationId xmlns:a16="http://schemas.microsoft.com/office/drawing/2014/main" id="{22B86EBE-EE5D-4A59-B707-2F5244C3AB93}"/>
              </a:ext>
            </a:extLst>
          </p:cNvPr>
          <p:cNvSpPr txBox="1"/>
          <p:nvPr/>
        </p:nvSpPr>
        <p:spPr>
          <a:xfrm>
            <a:off x="70337" y="5381908"/>
            <a:ext cx="12041849" cy="1754326"/>
          </a:xfrm>
          <a:prstGeom prst="rect">
            <a:avLst/>
          </a:prstGeom>
          <a:noFill/>
        </p:spPr>
        <p:txBody>
          <a:bodyPr wrap="square" rtlCol="0">
            <a:spAutoFit/>
          </a:bodyPr>
          <a:lstStyle/>
          <a:p>
            <a:r>
              <a:rPr lang="en-US" dirty="0"/>
              <a:t>The majority of the person in the data set have families of 3, 4 or 5 members. While the number of families with more than 5 family members is decreasing, it has been observed that the rate of being a customer increases in these families.</a:t>
            </a:r>
          </a:p>
          <a:p>
            <a:endParaRPr lang="en-US" dirty="0"/>
          </a:p>
          <a:p>
            <a:r>
              <a:rPr lang="en-US" dirty="0"/>
              <a:t>The ratio of customers with chronic disease to non-customers is higher than those without chronic disease. Chronic disease increases the tendency to become a customer.</a:t>
            </a:r>
          </a:p>
          <a:p>
            <a:endParaRPr lang="de-DE" dirty="0"/>
          </a:p>
        </p:txBody>
      </p:sp>
    </p:spTree>
    <p:extLst>
      <p:ext uri="{BB962C8B-B14F-4D97-AF65-F5344CB8AC3E}">
        <p14:creationId xmlns:p14="http://schemas.microsoft.com/office/powerpoint/2010/main" val="896763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64FD2CB4-2875-D832-7BDB-E1B2C8F00C35}"/>
              </a:ext>
            </a:extLst>
          </p:cNvPr>
          <p:cNvPicPr>
            <a:picLocks noChangeAspect="1"/>
          </p:cNvPicPr>
          <p:nvPr/>
        </p:nvPicPr>
        <p:blipFill>
          <a:blip r:embed="rId2"/>
          <a:stretch>
            <a:fillRect/>
          </a:stretch>
        </p:blipFill>
        <p:spPr>
          <a:xfrm>
            <a:off x="169512" y="804656"/>
            <a:ext cx="5467612" cy="4312192"/>
          </a:xfrm>
          <a:prstGeom prst="rect">
            <a:avLst/>
          </a:prstGeom>
        </p:spPr>
      </p:pic>
      <p:pic>
        <p:nvPicPr>
          <p:cNvPr id="7" name="Grafik 6">
            <a:extLst>
              <a:ext uri="{FF2B5EF4-FFF2-40B4-BE49-F238E27FC236}">
                <a16:creationId xmlns:a16="http://schemas.microsoft.com/office/drawing/2014/main" id="{007469A7-32F0-205F-1FE3-DA203B9219B4}"/>
              </a:ext>
            </a:extLst>
          </p:cNvPr>
          <p:cNvPicPr>
            <a:picLocks noChangeAspect="1"/>
          </p:cNvPicPr>
          <p:nvPr/>
        </p:nvPicPr>
        <p:blipFill>
          <a:blip r:embed="rId3"/>
          <a:stretch>
            <a:fillRect/>
          </a:stretch>
        </p:blipFill>
        <p:spPr>
          <a:xfrm>
            <a:off x="6001639" y="804656"/>
            <a:ext cx="5876487" cy="4312192"/>
          </a:xfrm>
          <a:prstGeom prst="rect">
            <a:avLst/>
          </a:prstGeom>
        </p:spPr>
      </p:pic>
      <p:sp>
        <p:nvSpPr>
          <p:cNvPr id="8" name="Textfeld 7">
            <a:extLst>
              <a:ext uri="{FF2B5EF4-FFF2-40B4-BE49-F238E27FC236}">
                <a16:creationId xmlns:a16="http://schemas.microsoft.com/office/drawing/2014/main" id="{A3AF2FDA-2B66-CD93-1C0A-45B662B25133}"/>
              </a:ext>
            </a:extLst>
          </p:cNvPr>
          <p:cNvSpPr txBox="1"/>
          <p:nvPr/>
        </p:nvSpPr>
        <p:spPr>
          <a:xfrm>
            <a:off x="195441" y="252553"/>
            <a:ext cx="8164788" cy="461665"/>
          </a:xfrm>
          <a:prstGeom prst="rect">
            <a:avLst/>
          </a:prstGeom>
          <a:noFill/>
        </p:spPr>
        <p:txBody>
          <a:bodyPr wrap="square" rtlCol="0">
            <a:spAutoFit/>
          </a:bodyPr>
          <a:lstStyle/>
          <a:p>
            <a:r>
              <a:rPr lang="de-DE" sz="2400" dirty="0"/>
              <a:t>6- </a:t>
            </a:r>
            <a:r>
              <a:rPr lang="en-US" sz="2400" dirty="0"/>
              <a:t>Analysis of customers and non-customers by travel habits</a:t>
            </a:r>
            <a:endParaRPr lang="de-DE" sz="2400" dirty="0"/>
          </a:p>
        </p:txBody>
      </p:sp>
      <p:sp>
        <p:nvSpPr>
          <p:cNvPr id="9" name="Textfeld 8">
            <a:extLst>
              <a:ext uri="{FF2B5EF4-FFF2-40B4-BE49-F238E27FC236}">
                <a16:creationId xmlns:a16="http://schemas.microsoft.com/office/drawing/2014/main" id="{70C55021-A8D5-1C93-2C56-24EB7ADE2422}"/>
              </a:ext>
            </a:extLst>
          </p:cNvPr>
          <p:cNvSpPr txBox="1"/>
          <p:nvPr/>
        </p:nvSpPr>
        <p:spPr>
          <a:xfrm>
            <a:off x="321546" y="5456255"/>
            <a:ext cx="11213961" cy="923330"/>
          </a:xfrm>
          <a:prstGeom prst="rect">
            <a:avLst/>
          </a:prstGeom>
          <a:noFill/>
        </p:spPr>
        <p:txBody>
          <a:bodyPr wrap="square" rtlCol="0">
            <a:spAutoFit/>
          </a:bodyPr>
          <a:lstStyle/>
          <a:p>
            <a:r>
              <a:rPr lang="en-US" dirty="0"/>
              <a:t>The majority of customers have traveled abroad before and travel more often than non-customers. </a:t>
            </a:r>
          </a:p>
          <a:p>
            <a:r>
              <a:rPr lang="en-US" dirty="0"/>
              <a:t>While the rate of frequent flyer customers is higher than frequent flyer customers, this rate is much higher for non-frequent customers than non-frequent customers.</a:t>
            </a:r>
            <a:endParaRPr lang="de-DE" dirty="0"/>
          </a:p>
        </p:txBody>
      </p:sp>
    </p:spTree>
    <p:extLst>
      <p:ext uri="{BB962C8B-B14F-4D97-AF65-F5344CB8AC3E}">
        <p14:creationId xmlns:p14="http://schemas.microsoft.com/office/powerpoint/2010/main" val="779150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E824BA-DF70-6BFA-D5C7-54CC22639F19}"/>
              </a:ext>
            </a:extLst>
          </p:cNvPr>
          <p:cNvSpPr>
            <a:spLocks noGrp="1"/>
          </p:cNvSpPr>
          <p:nvPr>
            <p:ph type="title"/>
          </p:nvPr>
        </p:nvSpPr>
        <p:spPr>
          <a:xfrm>
            <a:off x="677334" y="609600"/>
            <a:ext cx="8596668" cy="877556"/>
          </a:xfrm>
        </p:spPr>
        <p:txBody>
          <a:bodyPr/>
          <a:lstStyle/>
          <a:p>
            <a:r>
              <a:rPr lang="en-US" b="1" dirty="0">
                <a:cs typeface="Calibri Light"/>
              </a:rPr>
              <a:t>Conclusion</a:t>
            </a:r>
            <a:endParaRPr lang="de-DE" b="1" dirty="0"/>
          </a:p>
        </p:txBody>
      </p:sp>
      <p:sp>
        <p:nvSpPr>
          <p:cNvPr id="6" name="Textfeld 5">
            <a:extLst>
              <a:ext uri="{FF2B5EF4-FFF2-40B4-BE49-F238E27FC236}">
                <a16:creationId xmlns:a16="http://schemas.microsoft.com/office/drawing/2014/main" id="{98FAD2DD-EC95-9ED9-8B4F-6CC44909A65E}"/>
              </a:ext>
            </a:extLst>
          </p:cNvPr>
          <p:cNvSpPr txBox="1"/>
          <p:nvPr/>
        </p:nvSpPr>
        <p:spPr>
          <a:xfrm>
            <a:off x="677334" y="1720840"/>
            <a:ext cx="10129972" cy="3416320"/>
          </a:xfrm>
          <a:prstGeom prst="rect">
            <a:avLst/>
          </a:prstGeom>
          <a:noFill/>
        </p:spPr>
        <p:txBody>
          <a:bodyPr wrap="square" rtlCol="0">
            <a:spAutoFit/>
          </a:bodyPr>
          <a:lstStyle/>
          <a:p>
            <a:pPr marL="342900" indent="-342900">
              <a:buFont typeface="+mj-lt"/>
              <a:buAutoNum type="arabicPeriod"/>
            </a:pPr>
            <a:r>
              <a:rPr lang="en-US" sz="2400" dirty="0"/>
              <a:t>Customers have a higher average annual income than non-customers, and this affects customer status.</a:t>
            </a:r>
          </a:p>
          <a:p>
            <a:pPr marL="342900" indent="-342900">
              <a:buFont typeface="+mj-lt"/>
              <a:buAutoNum type="arabicPeriod"/>
            </a:pPr>
            <a:endParaRPr lang="en-US" sz="2400" dirty="0"/>
          </a:p>
          <a:p>
            <a:pPr marL="342900" indent="-342900">
              <a:buFont typeface="+mj-lt"/>
              <a:buAutoNum type="arabicPeriod"/>
            </a:pPr>
            <a:r>
              <a:rPr lang="en-US" sz="2400" dirty="0"/>
              <a:t>Frequent flyers tend to be more customers. However, the majority of those who travel abroad are not customers.</a:t>
            </a:r>
          </a:p>
          <a:p>
            <a:pPr marL="342900" indent="-342900">
              <a:buFont typeface="+mj-lt"/>
              <a:buAutoNum type="arabicPeriod"/>
            </a:pPr>
            <a:endParaRPr lang="en-US" sz="2400" dirty="0"/>
          </a:p>
          <a:p>
            <a:pPr marL="342900" indent="-342900">
              <a:buFont typeface="+mj-lt"/>
              <a:buAutoNum type="arabicPeriod"/>
            </a:pPr>
            <a:r>
              <a:rPr lang="en-US" sz="2400" dirty="0"/>
              <a:t>The proportion of non-customers in families with few members is higher than in families with many members.</a:t>
            </a:r>
          </a:p>
          <a:p>
            <a:pPr marL="342900" indent="-342900">
              <a:buFont typeface="+mj-lt"/>
              <a:buAutoNum type="arabicPeriod"/>
            </a:pPr>
            <a:endParaRPr lang="de-DE" sz="2400" dirty="0"/>
          </a:p>
        </p:txBody>
      </p:sp>
    </p:spTree>
    <p:extLst>
      <p:ext uri="{BB962C8B-B14F-4D97-AF65-F5344CB8AC3E}">
        <p14:creationId xmlns:p14="http://schemas.microsoft.com/office/powerpoint/2010/main" val="377328278"/>
      </p:ext>
    </p:extLst>
  </p:cSld>
  <p:clrMapOvr>
    <a:masterClrMapping/>
  </p:clrMapOvr>
</p:sld>
</file>

<file path=ppt/theme/theme1.xml><?xml version="1.0" encoding="utf-8"?>
<a:theme xmlns:a="http://schemas.openxmlformats.org/drawingml/2006/main" name="Tropfen">
  <a:themeElements>
    <a:clrScheme name="Tropfen">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Tropfen">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opfen">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TM04033925[[fn=Tropfen]]</Template>
  <TotalTime>0</TotalTime>
  <Words>529</Words>
  <Application>Microsoft Office PowerPoint</Application>
  <PresentationFormat>Breitbild</PresentationFormat>
  <Paragraphs>38</Paragraphs>
  <Slides>9</Slides>
  <Notes>2</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9</vt:i4>
      </vt:variant>
    </vt:vector>
  </HeadingPairs>
  <TitlesOfParts>
    <vt:vector size="14" baseType="lpstr">
      <vt:lpstr>Arial</vt:lpstr>
      <vt:lpstr>Calibri</vt:lpstr>
      <vt:lpstr>Tw Cen MT</vt:lpstr>
      <vt:lpstr>Wingdings 3</vt:lpstr>
      <vt:lpstr>Tropfen</vt:lpstr>
      <vt:lpstr>Travel Insurance Case Study</vt:lpstr>
      <vt:lpstr>Introduction</vt:lpstr>
      <vt:lpstr>Analysis</vt:lpstr>
      <vt:lpstr>PowerPoint-Präsentation</vt:lpstr>
      <vt:lpstr>PowerPoint-Präsentation</vt:lpstr>
      <vt:lpstr>PowerPoint-Präsentation</vt:lpstr>
      <vt:lpstr>PowerPoint-Präsentation</vt:lpstr>
      <vt:lpstr>PowerPoint-Präsentation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Insurance Case Study</dc:title>
  <dc:creator>Burak Altay</dc:creator>
  <cp:lastModifiedBy>Burak Altay</cp:lastModifiedBy>
  <cp:revision>9</cp:revision>
  <dcterms:created xsi:type="dcterms:W3CDTF">2022-07-03T13:28:52Z</dcterms:created>
  <dcterms:modified xsi:type="dcterms:W3CDTF">2022-07-03T16:52:03Z</dcterms:modified>
</cp:coreProperties>
</file>