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74"/>
  </p:notesMasterIdLst>
  <p:handoutMasterIdLst>
    <p:handoutMasterId r:id="rId75"/>
  </p:handoutMasterIdLst>
  <p:sldIdLst>
    <p:sldId id="256" r:id="rId2"/>
    <p:sldId id="305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89" r:id="rId14"/>
    <p:sldId id="390" r:id="rId15"/>
    <p:sldId id="318" r:id="rId16"/>
    <p:sldId id="319" r:id="rId17"/>
    <p:sldId id="343" r:id="rId18"/>
    <p:sldId id="344" r:id="rId19"/>
    <p:sldId id="345" r:id="rId20"/>
    <p:sldId id="320" r:id="rId21"/>
    <p:sldId id="321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47" r:id="rId33"/>
    <p:sldId id="348" r:id="rId34"/>
    <p:sldId id="349" r:id="rId35"/>
    <p:sldId id="350" r:id="rId36"/>
    <p:sldId id="351" r:id="rId37"/>
    <p:sldId id="360" r:id="rId38"/>
    <p:sldId id="361" r:id="rId39"/>
    <p:sldId id="362" r:id="rId40"/>
    <p:sldId id="363" r:id="rId41"/>
    <p:sldId id="338" r:id="rId42"/>
    <p:sldId id="339" r:id="rId43"/>
    <p:sldId id="359" r:id="rId44"/>
    <p:sldId id="353" r:id="rId45"/>
    <p:sldId id="354" r:id="rId46"/>
    <p:sldId id="355" r:id="rId47"/>
    <p:sldId id="356" r:id="rId48"/>
    <p:sldId id="357" r:id="rId49"/>
    <p:sldId id="364" r:id="rId50"/>
    <p:sldId id="379" r:id="rId51"/>
    <p:sldId id="378" r:id="rId52"/>
    <p:sldId id="365" r:id="rId53"/>
    <p:sldId id="366" r:id="rId54"/>
    <p:sldId id="368" r:id="rId55"/>
    <p:sldId id="369" r:id="rId56"/>
    <p:sldId id="367" r:id="rId57"/>
    <p:sldId id="370" r:id="rId58"/>
    <p:sldId id="371" r:id="rId59"/>
    <p:sldId id="372" r:id="rId60"/>
    <p:sldId id="373" r:id="rId61"/>
    <p:sldId id="380" r:id="rId62"/>
    <p:sldId id="381" r:id="rId63"/>
    <p:sldId id="382" r:id="rId64"/>
    <p:sldId id="384" r:id="rId65"/>
    <p:sldId id="383" r:id="rId66"/>
    <p:sldId id="385" r:id="rId67"/>
    <p:sldId id="386" r:id="rId68"/>
    <p:sldId id="387" r:id="rId69"/>
    <p:sldId id="388" r:id="rId70"/>
    <p:sldId id="374" r:id="rId71"/>
    <p:sldId id="375" r:id="rId72"/>
    <p:sldId id="376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5752" autoAdjust="0"/>
  </p:normalViewPr>
  <p:slideViewPr>
    <p:cSldViewPr>
      <p:cViewPr varScale="1">
        <p:scale>
          <a:sx n="111" d="100"/>
          <a:sy n="111" d="100"/>
        </p:scale>
        <p:origin x="22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E555-3BD8-44AE-81B8-CEBC11108DA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FF40-7AE5-4172-A97C-1AA3AC2F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9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7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4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8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3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6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4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3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7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6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7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r>
              <a:rPr lang="en-US" dirty="0"/>
              <a:t>Step</a:t>
            </a:r>
            <a:r>
              <a:rPr lang="en-US" baseline="0" dirty="0"/>
              <a:t> 1: Translate a point that is on the plane to the origin</a:t>
            </a:r>
          </a:p>
          <a:p>
            <a:r>
              <a:rPr lang="en-US" baseline="0" dirty="0"/>
              <a:t>Step 2: Rotate the plane normal such that it coincides with a major axis (e.g. z-axis)</a:t>
            </a:r>
          </a:p>
          <a:p>
            <a:r>
              <a:rPr lang="en-US" baseline="0" dirty="0"/>
              <a:t>Step 3: Reflect the object over the </a:t>
            </a:r>
            <a:r>
              <a:rPr lang="en-US" baseline="0" dirty="0" err="1"/>
              <a:t>xy</a:t>
            </a:r>
            <a:r>
              <a:rPr lang="en-US" baseline="0" dirty="0"/>
              <a:t>-plane</a:t>
            </a:r>
          </a:p>
          <a:p>
            <a:r>
              <a:rPr lang="en-US" baseline="0" dirty="0"/>
              <a:t>Step 4: Undo step 2</a:t>
            </a:r>
          </a:p>
          <a:p>
            <a:r>
              <a:rPr lang="en-US" baseline="0" dirty="0"/>
              <a:t>Step 5: Undo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9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0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1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71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5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64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9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r>
              <a:rPr lang="en-US" dirty="0"/>
              <a:t>See Mathematics for 3D Game Programming and Computer Graphics book for details on this derivation</a:t>
            </a:r>
          </a:p>
        </p:txBody>
      </p:sp>
    </p:spTree>
    <p:extLst>
      <p:ext uri="{BB962C8B-B14F-4D97-AF65-F5344CB8AC3E}">
        <p14:creationId xmlns:p14="http://schemas.microsoft.com/office/powerpoint/2010/main" val="15225374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3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6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16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3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9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35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8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0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6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33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62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08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3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7.wmf"/><Relationship Id="rId4" Type="http://schemas.openxmlformats.org/officeDocument/2006/relationships/image" Target="../media/image44.png"/><Relationship Id="rId9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43.png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5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4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oleObject" Target="../embeddings/oleObject67.bin"/><Relationship Id="rId5" Type="http://schemas.openxmlformats.org/officeDocument/2006/relationships/image" Target="../media/image43.png"/><Relationship Id="rId10" Type="http://schemas.openxmlformats.org/officeDocument/2006/relationships/image" Target="../media/image47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2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4.png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85.png"/><Relationship Id="rId10" Type="http://schemas.openxmlformats.org/officeDocument/2006/relationships/image" Target="../media/image88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NHIPVOnt-Y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CENG 477</a:t>
            </a:r>
            <a:br>
              <a:rPr lang="en-US" dirty="0"/>
            </a:br>
            <a:r>
              <a:rPr lang="en-US" dirty="0"/>
              <a:t>Introduction to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Transformations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dirty="0"/>
              <a:t>In HC, each point now becomes a </a:t>
            </a:r>
            <a:r>
              <a:rPr lang="en-GB" dirty="0">
                <a:solidFill>
                  <a:srgbClr val="C00000"/>
                </a:solidFill>
              </a:rPr>
              <a:t>line</a:t>
            </a:r>
          </a:p>
          <a:p>
            <a:r>
              <a:rPr lang="en-GB" dirty="0"/>
              <a:t>The entire line represents the same point</a:t>
            </a:r>
          </a:p>
          <a:p>
            <a:r>
              <a:rPr lang="en-GB" dirty="0"/>
              <a:t>The original (non-homogeneous) point resides on the w=1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6206619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66800" y="4606419"/>
            <a:ext cx="1600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67000" y="3920619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119130" y="4117554"/>
            <a:ext cx="5199962" cy="1531345"/>
          </a:xfrm>
          <a:custGeom>
            <a:avLst/>
            <a:gdLst>
              <a:gd name="connsiteX0" fmla="*/ 1542362 w 5199962"/>
              <a:gd name="connsiteY0" fmla="*/ 1531345 h 1531345"/>
              <a:gd name="connsiteX1" fmla="*/ 5199962 w 5199962"/>
              <a:gd name="connsiteY1" fmla="*/ 1531345 h 1531345"/>
              <a:gd name="connsiteX2" fmla="*/ 3668617 w 5199962"/>
              <a:gd name="connsiteY2" fmla="*/ 0 h 1531345"/>
              <a:gd name="connsiteX3" fmla="*/ 0 w 5199962"/>
              <a:gd name="connsiteY3" fmla="*/ 0 h 1531345"/>
              <a:gd name="connsiteX4" fmla="*/ 1542362 w 5199962"/>
              <a:gd name="connsiteY4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62" h="1531345">
                <a:moveTo>
                  <a:pt x="1542362" y="1531345"/>
                </a:moveTo>
                <a:lnTo>
                  <a:pt x="5199962" y="1531345"/>
                </a:lnTo>
                <a:lnTo>
                  <a:pt x="3668617" y="0"/>
                </a:lnTo>
                <a:lnTo>
                  <a:pt x="0" y="0"/>
                </a:lnTo>
                <a:lnTo>
                  <a:pt x="1542362" y="1531345"/>
                </a:lnTo>
                <a:close/>
              </a:path>
            </a:pathLst>
          </a:custGeom>
          <a:solidFill>
            <a:srgbClr val="AD0101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67000" y="5648899"/>
            <a:ext cx="762000" cy="55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33800" y="3866467"/>
            <a:ext cx="1981200" cy="145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84314" y="530047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53693" y="6018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3892" y="46942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6918" y="36224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02738" y="540048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1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666999" y="5648898"/>
            <a:ext cx="152400" cy="55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69304" y="3635096"/>
            <a:ext cx="368489" cy="142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9668" y="5019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4565" y="523582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0278" y="488194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89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Transformations in HC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Translation:</a:t>
            </a: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br>
              <a:rPr lang="en-GB" sz="2200" dirty="0"/>
            </a:b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Rotation: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Scaling: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68148"/>
              </p:ext>
            </p:extLst>
          </p:nvPr>
        </p:nvGraphicFramePr>
        <p:xfrm>
          <a:off x="2685012" y="1828800"/>
          <a:ext cx="43211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19160" imgH="711000" progId="Equation.3">
                  <p:embed/>
                </p:oleObj>
              </mc:Choice>
              <mc:Fallback>
                <p:oleObj name="Equation" r:id="rId3" imgW="2819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012" y="1828800"/>
                        <a:ext cx="4321175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62604"/>
              </p:ext>
            </p:extLst>
          </p:nvPr>
        </p:nvGraphicFramePr>
        <p:xfrm>
          <a:off x="4334400" y="2705812"/>
          <a:ext cx="66240" cy="2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285840" progId="Equation.3">
                  <p:embed/>
                </p:oleObj>
              </mc:Choice>
              <mc:Fallback>
                <p:oleObj r:id="rId5" imgW="76320" imgH="28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400" y="2705812"/>
                        <a:ext cx="66240" cy="259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015418"/>
              </p:ext>
            </p:extLst>
          </p:nvPr>
        </p:nvGraphicFramePr>
        <p:xfrm>
          <a:off x="2819400" y="3581400"/>
          <a:ext cx="4477788" cy="1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58840" imgH="939600" progId="Equation.3">
                  <p:embed/>
                </p:oleObj>
              </mc:Choice>
              <mc:Fallback>
                <p:oleObj name="Equation" r:id="rId7" imgW="29588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4477788" cy="142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311201" y="5099576"/>
          <a:ext cx="66240" cy="25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6320" imgH="285840" progId="Equation.3">
                  <p:embed/>
                </p:oleObj>
              </mc:Choice>
              <mc:Fallback>
                <p:oleObj r:id="rId9" imgW="76320" imgH="28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01" y="5099576"/>
                        <a:ext cx="66240" cy="256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37105"/>
              </p:ext>
            </p:extLst>
          </p:nvPr>
        </p:nvGraphicFramePr>
        <p:xfrm>
          <a:off x="2711987" y="5195374"/>
          <a:ext cx="4953000" cy="156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71800" imgH="939600" progId="Equation.3">
                  <p:embed/>
                </p:oleObj>
              </mc:Choice>
              <mc:Fallback>
                <p:oleObj name="Equation" r:id="rId10" imgW="2971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987" y="5195374"/>
                        <a:ext cx="4953000" cy="1567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2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Transformations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Often, objects are transformed multiple times</a:t>
            </a:r>
          </a:p>
          <a:p>
            <a:r>
              <a:rPr lang="en-US" sz="2600" dirty="0"/>
              <a:t>Such transformations can be combined into a single </a:t>
            </a:r>
            <a:r>
              <a:rPr lang="en-US" sz="2600" dirty="0">
                <a:solidFill>
                  <a:srgbClr val="C00000"/>
                </a:solidFill>
              </a:rPr>
              <a:t>composite</a:t>
            </a:r>
            <a:r>
              <a:rPr lang="en-US" sz="2600" dirty="0"/>
              <a:t> transformation</a:t>
            </a:r>
          </a:p>
          <a:p>
            <a:r>
              <a:rPr lang="en-US" sz="2600" dirty="0"/>
              <a:t>E.g. Application of a sequence of transformations to a point: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Composing one single matrix is advantageous ‘cos you will be applying the same matrix to all model points.</a:t>
            </a:r>
          </a:p>
          <a:p>
            <a:pPr lvl="1"/>
            <a:r>
              <a:rPr lang="en-US" sz="2200" dirty="0"/>
              <a:t>Instead of multiplying many matrices for each model point, pre-multiply only once: Made possible thanks to the homogenous coordinates </a:t>
            </a:r>
            <a:r>
              <a:rPr lang="en-US" sz="2200" dirty="0">
                <a:sym typeface="Wingdings" pitchFamily="2" charset="2"/>
              </a:rPr>
              <a:t>.</a:t>
            </a:r>
            <a:endParaRPr lang="en-US" sz="2200" dirty="0"/>
          </a:p>
          <a:p>
            <a:pPr lvl="1"/>
            <a:endParaRPr lang="en-US" dirty="0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1657"/>
              </p:ext>
            </p:extLst>
          </p:nvPr>
        </p:nvGraphicFramePr>
        <p:xfrm>
          <a:off x="3265920" y="3150827"/>
          <a:ext cx="3134880" cy="126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406080" progId="Equation.3">
                  <p:embed/>
                </p:oleObj>
              </mc:Choice>
              <mc:Fallback>
                <p:oleObj name="Equation" r:id="rId2" imgW="1002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920" y="3150827"/>
                        <a:ext cx="3134880" cy="12687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Composite Transformations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25963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Composition of same representation of transformations is simple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Translate to origin, scale, rotate, translate back to desired point.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CB07-BD4F-5C42-8F6D-71FDCA30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667000"/>
            <a:ext cx="5499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26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Composite Transformations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25963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Composition of same representation of transformations is simple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translation: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02561" y="4419600"/>
          <a:ext cx="8278560" cy="11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57800" imgH="711000" progId="Equation.3">
                  <p:embed/>
                </p:oleObj>
              </mc:Choice>
              <mc:Fallback>
                <p:oleObj name="Equation" r:id="rId3" imgW="5257800" imgH="71100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61" y="4419600"/>
                        <a:ext cx="8278560" cy="1121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482560" y="2971800"/>
          <a:ext cx="4236480" cy="112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840" imgH="482400" progId="Equation.3">
                  <p:embed/>
                </p:oleObj>
              </mc:Choice>
              <mc:Fallback>
                <p:oleObj name="Equation" r:id="rId5" imgW="1815840" imgH="4824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560" y="2971800"/>
                        <a:ext cx="4236480" cy="1126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92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26038"/>
              </p:ext>
            </p:extLst>
          </p:nvPr>
        </p:nvGraphicFramePr>
        <p:xfrm>
          <a:off x="152400" y="4876800"/>
          <a:ext cx="8817120" cy="10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16520" imgH="711000" progId="Equation.3">
                  <p:embed/>
                </p:oleObj>
              </mc:Choice>
              <mc:Fallback>
                <p:oleObj name="Equation" r:id="rId3" imgW="5816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76800"/>
                        <a:ext cx="8817120" cy="1077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046358"/>
              </p:ext>
            </p:extLst>
          </p:nvPr>
        </p:nvGraphicFramePr>
        <p:xfrm>
          <a:off x="398463" y="2354263"/>
          <a:ext cx="809942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90960" imgH="1650960" progId="Equation.3">
                  <p:embed/>
                </p:oleObj>
              </mc:Choice>
              <mc:Fallback>
                <p:oleObj name="Equation" r:id="rId5" imgW="57909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354263"/>
                        <a:ext cx="8099425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Rotation and scaling are similar: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</a:t>
            </a:r>
            <a:r>
              <a:rPr lang="en-GB" dirty="0"/>
              <a:t>Translate the object so that the pivot point moves to the origin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24481" y="3124200"/>
            <a:ext cx="1861919" cy="1343661"/>
            <a:chOff x="5986441" y="1384395"/>
            <a:chExt cx="1861919" cy="1343661"/>
          </a:xfrm>
        </p:grpSpPr>
        <p:sp>
          <p:nvSpPr>
            <p:cNvPr id="18436" name="Freeform 4"/>
            <p:cNvSpPr>
              <a:spLocks/>
            </p:cNvSpPr>
            <p:nvPr/>
          </p:nvSpPr>
          <p:spPr bwMode="auto">
            <a:xfrm>
              <a:off x="6172200" y="1384395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8437" name="Freeform 5"/>
            <p:cNvSpPr>
              <a:spLocks noChangeArrowheads="1"/>
            </p:cNvSpPr>
            <p:nvPr/>
          </p:nvSpPr>
          <p:spPr bwMode="auto">
            <a:xfrm>
              <a:off x="6928201" y="1986378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3" name="Freeform 11"/>
            <p:cNvSpPr>
              <a:spLocks noChangeArrowheads="1"/>
            </p:cNvSpPr>
            <p:nvPr/>
          </p:nvSpPr>
          <p:spPr bwMode="auto">
            <a:xfrm>
              <a:off x="5986441" y="2346416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7093801" y="2140474"/>
              <a:ext cx="79200" cy="7920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6198120" y="2245605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457846"/>
                </p:ext>
              </p:extLst>
            </p:nvPr>
          </p:nvGraphicFramePr>
          <p:xfrm>
            <a:off x="6486120" y="1558652"/>
            <a:ext cx="1362240" cy="385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49160" imgH="215640" progId="Equation.3">
                    <p:embed/>
                  </p:oleObj>
                </mc:Choice>
                <mc:Fallback>
                  <p:oleObj name="Equation" r:id="rId3" imgW="749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120" y="1558652"/>
                          <a:ext cx="1362240" cy="385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06782"/>
              </p:ext>
            </p:extLst>
          </p:nvPr>
        </p:nvGraphicFramePr>
        <p:xfrm>
          <a:off x="2895600" y="5179332"/>
          <a:ext cx="31353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215640" progId="Equation.3">
                  <p:embed/>
                </p:oleObj>
              </mc:Choice>
              <mc:Fallback>
                <p:oleObj name="Equation" r:id="rId5" imgW="1091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5179332"/>
                        <a:ext cx="3135313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4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GB" dirty="0"/>
              <a:t>Rotate around origin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4121" y="3050649"/>
            <a:ext cx="1723679" cy="1350862"/>
            <a:chOff x="5974921" y="3050649"/>
            <a:chExt cx="1723679" cy="1350862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172200" y="3050649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974921" y="4001148"/>
              <a:ext cx="393120" cy="381641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5979240" y="4021311"/>
              <a:ext cx="397440" cy="380200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496" y="1164"/>
                </a:cxn>
                <a:cxn ang="0">
                  <a:pos x="1217" y="652"/>
                </a:cxn>
                <a:cxn ang="0">
                  <a:pos x="1009" y="0"/>
                </a:cxn>
                <a:cxn ang="0">
                  <a:pos x="154" y="11"/>
                </a:cxn>
                <a:cxn ang="0">
                  <a:pos x="18" y="579"/>
                </a:cxn>
                <a:cxn ang="0">
                  <a:pos x="0" y="617"/>
                </a:cxn>
              </a:cxnLst>
              <a:rect l="0" t="0" r="r" b="b"/>
              <a:pathLst>
                <a:path w="1218" h="1165">
                  <a:moveTo>
                    <a:pt x="0" y="617"/>
                  </a:moveTo>
                  <a:lnTo>
                    <a:pt x="496" y="1164"/>
                  </a:lnTo>
                  <a:lnTo>
                    <a:pt x="1217" y="652"/>
                  </a:lnTo>
                  <a:lnTo>
                    <a:pt x="1009" y="0"/>
                  </a:lnTo>
                  <a:lnTo>
                    <a:pt x="154" y="11"/>
                  </a:lnTo>
                  <a:lnTo>
                    <a:pt x="18" y="579"/>
                  </a:lnTo>
                  <a:lnTo>
                    <a:pt x="0" y="617"/>
                  </a:lnTo>
                </a:path>
              </a:pathLst>
            </a:custGeom>
            <a:solidFill>
              <a:srgbClr val="99CCFF">
                <a:alpha val="29999"/>
              </a:srgbClr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179400" y="3861455"/>
              <a:ext cx="367200" cy="429165"/>
            </a:xfrm>
            <a:custGeom>
              <a:avLst/>
              <a:gdLst/>
              <a:ahLst/>
              <a:cxnLst>
                <a:cxn ang="0">
                  <a:pos x="1118" y="1313"/>
                </a:cxn>
                <a:cxn ang="0">
                  <a:pos x="1123" y="1252"/>
                </a:cxn>
                <a:cxn ang="0">
                  <a:pos x="1125" y="1192"/>
                </a:cxn>
                <a:cxn ang="0">
                  <a:pos x="1124" y="1132"/>
                </a:cxn>
                <a:cxn ang="0">
                  <a:pos x="1120" y="1072"/>
                </a:cxn>
                <a:cxn ang="0">
                  <a:pos x="1113" y="1012"/>
                </a:cxn>
                <a:cxn ang="0">
                  <a:pos x="1102" y="952"/>
                </a:cxn>
                <a:cxn ang="0">
                  <a:pos x="1089" y="893"/>
                </a:cxn>
                <a:cxn ang="0">
                  <a:pos x="1073" y="835"/>
                </a:cxn>
                <a:cxn ang="0">
                  <a:pos x="1054" y="778"/>
                </a:cxn>
                <a:cxn ang="0">
                  <a:pos x="1032" y="722"/>
                </a:cxn>
                <a:cxn ang="0">
                  <a:pos x="1007" y="667"/>
                </a:cxn>
                <a:cxn ang="0">
                  <a:pos x="979" y="613"/>
                </a:cxn>
                <a:cxn ang="0">
                  <a:pos x="949" y="561"/>
                </a:cxn>
                <a:cxn ang="0">
                  <a:pos x="916" y="511"/>
                </a:cxn>
                <a:cxn ang="0">
                  <a:pos x="880" y="462"/>
                </a:cxn>
                <a:cxn ang="0">
                  <a:pos x="842" y="415"/>
                </a:cxn>
                <a:cxn ang="0">
                  <a:pos x="802" y="370"/>
                </a:cxn>
                <a:cxn ang="0">
                  <a:pos x="760" y="327"/>
                </a:cxn>
                <a:cxn ang="0">
                  <a:pos x="715" y="287"/>
                </a:cxn>
                <a:cxn ang="0">
                  <a:pos x="668" y="248"/>
                </a:cxn>
                <a:cxn ang="0">
                  <a:pos x="620" y="212"/>
                </a:cxn>
                <a:cxn ang="0">
                  <a:pos x="570" y="179"/>
                </a:cxn>
                <a:cxn ang="0">
                  <a:pos x="518" y="148"/>
                </a:cxn>
                <a:cxn ang="0">
                  <a:pos x="464" y="120"/>
                </a:cxn>
                <a:cxn ang="0">
                  <a:pos x="410" y="95"/>
                </a:cxn>
                <a:cxn ang="0">
                  <a:pos x="354" y="73"/>
                </a:cxn>
                <a:cxn ang="0">
                  <a:pos x="296" y="53"/>
                </a:cxn>
                <a:cxn ang="0">
                  <a:pos x="239" y="36"/>
                </a:cxn>
                <a:cxn ang="0">
                  <a:pos x="180" y="23"/>
                </a:cxn>
                <a:cxn ang="0">
                  <a:pos x="120" y="12"/>
                </a:cxn>
                <a:cxn ang="0">
                  <a:pos x="61" y="4"/>
                </a:cxn>
                <a:cxn ang="0">
                  <a:pos x="0" y="0"/>
                </a:cxn>
              </a:cxnLst>
              <a:rect l="0" t="0" r="r" b="b"/>
              <a:pathLst>
                <a:path w="1126" h="1314">
                  <a:moveTo>
                    <a:pt x="1118" y="1313"/>
                  </a:moveTo>
                  <a:lnTo>
                    <a:pt x="1123" y="1252"/>
                  </a:lnTo>
                  <a:lnTo>
                    <a:pt x="1125" y="1192"/>
                  </a:lnTo>
                  <a:lnTo>
                    <a:pt x="1124" y="1132"/>
                  </a:lnTo>
                  <a:lnTo>
                    <a:pt x="1120" y="1072"/>
                  </a:lnTo>
                  <a:lnTo>
                    <a:pt x="1113" y="1012"/>
                  </a:lnTo>
                  <a:lnTo>
                    <a:pt x="1102" y="952"/>
                  </a:lnTo>
                  <a:lnTo>
                    <a:pt x="1089" y="893"/>
                  </a:lnTo>
                  <a:lnTo>
                    <a:pt x="1073" y="835"/>
                  </a:lnTo>
                  <a:lnTo>
                    <a:pt x="1054" y="778"/>
                  </a:lnTo>
                  <a:lnTo>
                    <a:pt x="1032" y="722"/>
                  </a:lnTo>
                  <a:lnTo>
                    <a:pt x="1007" y="667"/>
                  </a:lnTo>
                  <a:lnTo>
                    <a:pt x="979" y="613"/>
                  </a:lnTo>
                  <a:lnTo>
                    <a:pt x="949" y="561"/>
                  </a:lnTo>
                  <a:lnTo>
                    <a:pt x="916" y="511"/>
                  </a:lnTo>
                  <a:lnTo>
                    <a:pt x="880" y="462"/>
                  </a:lnTo>
                  <a:lnTo>
                    <a:pt x="842" y="415"/>
                  </a:lnTo>
                  <a:lnTo>
                    <a:pt x="802" y="370"/>
                  </a:lnTo>
                  <a:lnTo>
                    <a:pt x="760" y="327"/>
                  </a:lnTo>
                  <a:lnTo>
                    <a:pt x="715" y="287"/>
                  </a:lnTo>
                  <a:lnTo>
                    <a:pt x="668" y="248"/>
                  </a:lnTo>
                  <a:lnTo>
                    <a:pt x="620" y="212"/>
                  </a:lnTo>
                  <a:lnTo>
                    <a:pt x="570" y="179"/>
                  </a:lnTo>
                  <a:lnTo>
                    <a:pt x="518" y="148"/>
                  </a:lnTo>
                  <a:lnTo>
                    <a:pt x="464" y="120"/>
                  </a:lnTo>
                  <a:lnTo>
                    <a:pt x="410" y="95"/>
                  </a:lnTo>
                  <a:lnTo>
                    <a:pt x="354" y="73"/>
                  </a:lnTo>
                  <a:lnTo>
                    <a:pt x="296" y="53"/>
                  </a:lnTo>
                  <a:lnTo>
                    <a:pt x="239" y="36"/>
                  </a:lnTo>
                  <a:lnTo>
                    <a:pt x="180" y="23"/>
                  </a:lnTo>
                  <a:lnTo>
                    <a:pt x="120" y="12"/>
                  </a:lnTo>
                  <a:lnTo>
                    <a:pt x="61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080403"/>
                </p:ext>
              </p:extLst>
            </p:nvPr>
          </p:nvGraphicFramePr>
          <p:xfrm>
            <a:off x="6617160" y="3609427"/>
            <a:ext cx="593280" cy="36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2720" imgH="215640" progId="Equation.3">
                    <p:embed/>
                  </p:oleObj>
                </mc:Choice>
                <mc:Fallback>
                  <p:oleObj name="Equation" r:id="rId3" imgW="342720" imgH="215640" progId="Equation.3">
                    <p:embed/>
                    <p:pic>
                      <p:nvPicPr>
                        <p:cNvPr id="1845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7160" y="3609427"/>
                          <a:ext cx="593280" cy="3686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99395"/>
              </p:ext>
            </p:extLst>
          </p:nvPr>
        </p:nvGraphicFramePr>
        <p:xfrm>
          <a:off x="3462338" y="5180013"/>
          <a:ext cx="20050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215640" progId="Equation.3">
                  <p:embed/>
                </p:oleObj>
              </mc:Choice>
              <mc:Fallback>
                <p:oleObj name="Equation" r:id="rId5" imgW="69840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2338" y="5180013"/>
                        <a:ext cx="2005012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89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 Translate the object so that the pivot point is back to its original position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12960" y="3169748"/>
            <a:ext cx="1918080" cy="1386865"/>
            <a:chOff x="5980680" y="4617534"/>
            <a:chExt cx="1918080" cy="1386865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172200" y="4617534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6922440" y="5264162"/>
              <a:ext cx="397440" cy="38164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499" y="1167"/>
                </a:cxn>
                <a:cxn ang="0">
                  <a:pos x="1215" y="655"/>
                </a:cxn>
                <a:cxn ang="0">
                  <a:pos x="1009" y="0"/>
                </a:cxn>
                <a:cxn ang="0">
                  <a:pos x="155" y="15"/>
                </a:cxn>
                <a:cxn ang="0">
                  <a:pos x="22" y="584"/>
                </a:cxn>
                <a:cxn ang="0">
                  <a:pos x="0" y="625"/>
                </a:cxn>
              </a:cxnLst>
              <a:rect l="0" t="0" r="r" b="b"/>
              <a:pathLst>
                <a:path w="1216" h="1168">
                  <a:moveTo>
                    <a:pt x="0" y="625"/>
                  </a:moveTo>
                  <a:lnTo>
                    <a:pt x="499" y="1167"/>
                  </a:lnTo>
                  <a:lnTo>
                    <a:pt x="1215" y="655"/>
                  </a:lnTo>
                  <a:lnTo>
                    <a:pt x="1009" y="0"/>
                  </a:lnTo>
                  <a:lnTo>
                    <a:pt x="155" y="15"/>
                  </a:lnTo>
                  <a:lnTo>
                    <a:pt x="22" y="584"/>
                  </a:lnTo>
                  <a:lnTo>
                    <a:pt x="0" y="625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5980680" y="5624199"/>
              <a:ext cx="397440" cy="380200"/>
            </a:xfrm>
            <a:custGeom>
              <a:avLst/>
              <a:gdLst/>
              <a:ahLst/>
              <a:cxnLst>
                <a:cxn ang="0">
                  <a:pos x="0" y="619"/>
                </a:cxn>
                <a:cxn ang="0">
                  <a:pos x="500" y="1161"/>
                </a:cxn>
                <a:cxn ang="0">
                  <a:pos x="1216" y="649"/>
                </a:cxn>
                <a:cxn ang="0">
                  <a:pos x="1014" y="0"/>
                </a:cxn>
                <a:cxn ang="0">
                  <a:pos x="156" y="9"/>
                </a:cxn>
                <a:cxn ang="0">
                  <a:pos x="25" y="581"/>
                </a:cxn>
                <a:cxn ang="0">
                  <a:pos x="0" y="619"/>
                </a:cxn>
              </a:cxnLst>
              <a:rect l="0" t="0" r="r" b="b"/>
              <a:pathLst>
                <a:path w="1217" h="1162">
                  <a:moveTo>
                    <a:pt x="0" y="619"/>
                  </a:moveTo>
                  <a:lnTo>
                    <a:pt x="500" y="1161"/>
                  </a:lnTo>
                  <a:lnTo>
                    <a:pt x="1216" y="649"/>
                  </a:lnTo>
                  <a:lnTo>
                    <a:pt x="1014" y="0"/>
                  </a:lnTo>
                  <a:lnTo>
                    <a:pt x="156" y="9"/>
                  </a:lnTo>
                  <a:lnTo>
                    <a:pt x="25" y="581"/>
                  </a:lnTo>
                  <a:lnTo>
                    <a:pt x="0" y="619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6175080" y="5465783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682851"/>
                </p:ext>
              </p:extLst>
            </p:nvPr>
          </p:nvGraphicFramePr>
          <p:xfrm>
            <a:off x="6877800" y="4784591"/>
            <a:ext cx="1020960" cy="37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71320" imgH="215640" progId="Equation.3">
                    <p:embed/>
                  </p:oleObj>
                </mc:Choice>
                <mc:Fallback>
                  <p:oleObj name="Equation" r:id="rId3" imgW="571320" imgH="215640" progId="Equation.3">
                    <p:embed/>
                    <p:pic>
                      <p:nvPicPr>
                        <p:cNvPr id="184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800" y="4784591"/>
                          <a:ext cx="1020960" cy="378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00382"/>
              </p:ext>
            </p:extLst>
          </p:nvPr>
        </p:nvGraphicFramePr>
        <p:xfrm>
          <a:off x="3149600" y="5180013"/>
          <a:ext cx="26257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9600" y="5180013"/>
                        <a:ext cx="26257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7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composite transformation is equal to their successive application:</a:t>
            </a:r>
          </a:p>
          <a:p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30256"/>
              </p:ext>
            </p:extLst>
          </p:nvPr>
        </p:nvGraphicFramePr>
        <p:xfrm>
          <a:off x="652321" y="3552825"/>
          <a:ext cx="75136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120" imgH="215640" progId="Equation.3">
                  <p:embed/>
                </p:oleObj>
              </mc:Choice>
              <mc:Fallback>
                <p:oleObj name="Equation" r:id="rId3" imgW="2616120" imgH="21564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321" y="3552825"/>
                        <a:ext cx="7513637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8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5557758" y="4635013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Modeling Transformations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Model</a:t>
            </a:r>
            <a:r>
              <a:rPr lang="en-GB" dirty="0"/>
              <a:t> coordinates to </a:t>
            </a:r>
            <a:r>
              <a:rPr lang="en-GB" dirty="0">
                <a:solidFill>
                  <a:srgbClr val="C00000"/>
                </a:solidFill>
              </a:rPr>
              <a:t>World</a:t>
            </a:r>
            <a:r>
              <a:rPr lang="en-GB" dirty="0"/>
              <a:t> coordinates:</a:t>
            </a:r>
            <a:br>
              <a:rPr lang="en-GB" dirty="0"/>
            </a:br>
            <a:endParaRPr lang="en-GB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564372" y="2533204"/>
            <a:ext cx="2311200" cy="12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b="1" dirty="0">
                <a:solidFill>
                  <a:srgbClr val="000000"/>
                </a:solidFill>
                <a:latin typeface="Verdana" pitchFamily="34" charset="0"/>
              </a:rPr>
              <a:t>World coordinates: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All shapes with their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absolute coordinates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and sizes.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58375" name="AutoShape 7"/>
          <p:cNvCxnSpPr>
            <a:cxnSpLocks noChangeShapeType="1"/>
          </p:cNvCxnSpPr>
          <p:nvPr/>
        </p:nvCxnSpPr>
        <p:spPr bwMode="auto">
          <a:xfrm>
            <a:off x="3586559" y="2678545"/>
            <a:ext cx="1427680" cy="13327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1277" y="4014308"/>
            <a:ext cx="904320" cy="904415"/>
          </a:xfrm>
          <a:prstGeom prst="rect">
            <a:avLst/>
          </a:prstGeom>
          <a:noFill/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7517" y="3822768"/>
            <a:ext cx="1041120" cy="650948"/>
          </a:xfrm>
          <a:prstGeom prst="rect">
            <a:avLst/>
          </a:prstGeom>
          <a:noFill/>
        </p:spPr>
      </p:pic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9678" y="3325916"/>
            <a:ext cx="632160" cy="802164"/>
          </a:xfrm>
          <a:prstGeom prst="rect">
            <a:avLst/>
          </a:prstGeom>
          <a:noFill/>
        </p:spPr>
      </p:pic>
      <p:pic>
        <p:nvPicPr>
          <p:cNvPr id="5837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837" y="4467955"/>
            <a:ext cx="227520" cy="247706"/>
          </a:xfrm>
          <a:prstGeom prst="rect">
            <a:avLst/>
          </a:prstGeom>
          <a:noFill/>
        </p:spPr>
      </p:pic>
      <p:pic>
        <p:nvPicPr>
          <p:cNvPr id="5838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2398" y="4411790"/>
            <a:ext cx="105120" cy="102250"/>
          </a:xfrm>
          <a:prstGeom prst="rect">
            <a:avLst/>
          </a:prstGeom>
          <a:noFill/>
        </p:spPr>
      </p:pic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4478" y="4411790"/>
            <a:ext cx="105120" cy="102250"/>
          </a:xfrm>
          <a:prstGeom prst="rect">
            <a:avLst/>
          </a:prstGeom>
          <a:noFill/>
        </p:spPr>
      </p:pic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5557758" y="3547699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934237" y="4635014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747037" y="5280201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587357" y="4669576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334557" y="3121414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pic>
        <p:nvPicPr>
          <p:cNvPr id="5838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0718" y="2271726"/>
            <a:ext cx="632160" cy="802164"/>
          </a:xfrm>
          <a:prstGeom prst="rect">
            <a:avLst/>
          </a:prstGeom>
          <a:noFill/>
        </p:spPr>
      </p:pic>
      <p:pic>
        <p:nvPicPr>
          <p:cNvPr id="58388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958" y="2469026"/>
            <a:ext cx="1041120" cy="650948"/>
          </a:xfrm>
          <a:prstGeom prst="rect">
            <a:avLst/>
          </a:prstGeom>
          <a:noFill/>
        </p:spPr>
      </p:pic>
      <p:pic>
        <p:nvPicPr>
          <p:cNvPr id="5838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7597" y="2271725"/>
            <a:ext cx="904320" cy="904415"/>
          </a:xfrm>
          <a:prstGeom prst="rect">
            <a:avLst/>
          </a:prstGeom>
          <a:noFill/>
        </p:spPr>
      </p:pic>
      <p:pic>
        <p:nvPicPr>
          <p:cNvPr id="58390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5757" y="2794500"/>
            <a:ext cx="227520" cy="247706"/>
          </a:xfrm>
          <a:prstGeom prst="rect">
            <a:avLst/>
          </a:prstGeom>
          <a:noFill/>
        </p:spPr>
      </p:pic>
      <p:pic>
        <p:nvPicPr>
          <p:cNvPr id="58391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2638" y="2860747"/>
            <a:ext cx="105120" cy="102251"/>
          </a:xfrm>
          <a:prstGeom prst="rect">
            <a:avLst/>
          </a:prstGeom>
          <a:noFill/>
        </p:spPr>
      </p:pic>
      <p:pic>
        <p:nvPicPr>
          <p:cNvPr id="58392" name="Picture 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43677" y="2860747"/>
            <a:ext cx="105120" cy="102251"/>
          </a:xfrm>
          <a:prstGeom prst="rect">
            <a:avLst/>
          </a:prstGeom>
          <a:noFill/>
        </p:spPr>
      </p:pic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59028" y="3336015"/>
            <a:ext cx="2311200" cy="12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b="1" dirty="0">
                <a:solidFill>
                  <a:srgbClr val="000000"/>
                </a:solidFill>
                <a:latin typeface="Verdana" pitchFamily="34" charset="0"/>
              </a:rPr>
              <a:t>Model coordinates: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All shapes with their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local coordinates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and sizes.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14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Scaling w.r.t. a Fixed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the same:</a:t>
            </a:r>
          </a:p>
          <a:p>
            <a:pPr lvl="1"/>
            <a:r>
              <a:rPr lang="en-US" dirty="0"/>
              <a:t>Translate to origin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Translate back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29838"/>
              </p:ext>
            </p:extLst>
          </p:nvPr>
        </p:nvGraphicFramePr>
        <p:xfrm>
          <a:off x="346455" y="3429000"/>
          <a:ext cx="4638240" cy="293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720" imgH="1663560" progId="Equation.3">
                  <p:embed/>
                </p:oleObj>
              </mc:Choice>
              <mc:Fallback>
                <p:oleObj name="Equation" r:id="rId3" imgW="262872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55" y="3429000"/>
                        <a:ext cx="4638240" cy="2935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882160" y="1460155"/>
            <a:ext cx="2499840" cy="4635845"/>
            <a:chOff x="5809441" y="1225176"/>
            <a:chExt cx="2499840" cy="4635845"/>
          </a:xfrm>
        </p:grpSpPr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6096000" y="1225176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1" name="Freeform 5"/>
            <p:cNvSpPr>
              <a:spLocks noChangeArrowheads="1"/>
            </p:cNvSpPr>
            <p:nvPr/>
          </p:nvSpPr>
          <p:spPr bwMode="auto">
            <a:xfrm>
              <a:off x="6852001" y="1827159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6096000" y="2891430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3" name="Freeform 7"/>
            <p:cNvSpPr>
              <a:spLocks noChangeArrowheads="1"/>
            </p:cNvSpPr>
            <p:nvPr/>
          </p:nvSpPr>
          <p:spPr bwMode="auto">
            <a:xfrm>
              <a:off x="5898721" y="3841929"/>
              <a:ext cx="393120" cy="381641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6096000" y="4458315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 noChangeArrowheads="1"/>
            </p:cNvSpPr>
            <p:nvPr/>
          </p:nvSpPr>
          <p:spPr bwMode="auto">
            <a:xfrm>
              <a:off x="5910241" y="2187197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7017601" y="1981255"/>
              <a:ext cx="79200" cy="7920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H="1">
              <a:off x="6121920" y="2086386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8" name="Freeform 12"/>
            <p:cNvSpPr>
              <a:spLocks noChangeArrowheads="1"/>
            </p:cNvSpPr>
            <p:nvPr/>
          </p:nvSpPr>
          <p:spPr bwMode="auto">
            <a:xfrm>
              <a:off x="5831040" y="3803046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99CCFF">
                <a:alpha val="39999"/>
              </a:srgbClr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9" name="Freeform 13"/>
            <p:cNvSpPr>
              <a:spLocks noChangeArrowheads="1"/>
            </p:cNvSpPr>
            <p:nvPr/>
          </p:nvSpPr>
          <p:spPr bwMode="auto">
            <a:xfrm>
              <a:off x="5809441" y="5395853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 noChangeArrowheads="1"/>
            </p:cNvSpPr>
            <p:nvPr/>
          </p:nvSpPr>
          <p:spPr bwMode="auto">
            <a:xfrm>
              <a:off x="6684961" y="5104943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6098880" y="5306564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375504"/>
                </p:ext>
              </p:extLst>
            </p:nvPr>
          </p:nvGraphicFramePr>
          <p:xfrm>
            <a:off x="6997441" y="1359109"/>
            <a:ext cx="1311840" cy="40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4360" imgH="241200" progId="Equation.3">
                    <p:embed/>
                  </p:oleObj>
                </mc:Choice>
                <mc:Fallback>
                  <p:oleObj name="Equation" r:id="rId5" imgW="774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441" y="1359109"/>
                          <a:ext cx="1311840" cy="4046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970760"/>
                </p:ext>
              </p:extLst>
            </p:nvPr>
          </p:nvGraphicFramePr>
          <p:xfrm>
            <a:off x="6409920" y="3385403"/>
            <a:ext cx="1039680" cy="473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20560" imgH="241200" progId="Equation.3">
                    <p:embed/>
                  </p:oleObj>
                </mc:Choice>
                <mc:Fallback>
                  <p:oleObj name="Equation" r:id="rId7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9920" y="3385403"/>
                          <a:ext cx="1039680" cy="4738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061746"/>
                </p:ext>
              </p:extLst>
            </p:nvPr>
          </p:nvGraphicFramePr>
          <p:xfrm>
            <a:off x="6866401" y="4717542"/>
            <a:ext cx="1176480" cy="470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96880" imgH="241200" progId="Equation.3">
                    <p:embed/>
                  </p:oleObj>
                </mc:Choice>
                <mc:Fallback>
                  <p:oleObj name="Equation" r:id="rId9" imgW="596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6401" y="4717542"/>
                          <a:ext cx="1176480" cy="4709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560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matrix compositions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composition is </a:t>
            </a:r>
            <a:r>
              <a:rPr lang="en-US" b="1" dirty="0"/>
              <a:t>not</a:t>
            </a:r>
            <a:r>
              <a:rPr lang="en-US" dirty="0"/>
              <a:t> commutative. So, be careful when applying a sequence of transformations.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92666" y="3352800"/>
            <a:ext cx="2641134" cy="2117498"/>
            <a:chOff x="492003" y="3754785"/>
            <a:chExt cx="2641134" cy="2117498"/>
          </a:xfrm>
        </p:grpSpPr>
        <p:grpSp>
          <p:nvGrpSpPr>
            <p:cNvPr id="25" name="Group 24"/>
            <p:cNvGrpSpPr/>
            <p:nvPr/>
          </p:nvGrpSpPr>
          <p:grpSpPr>
            <a:xfrm>
              <a:off x="876300" y="3754785"/>
              <a:ext cx="2256837" cy="1548078"/>
              <a:chOff x="876300" y="3754785"/>
              <a:chExt cx="2256837" cy="1548078"/>
            </a:xfrm>
          </p:grpSpPr>
          <p:sp>
            <p:nvSpPr>
              <p:cNvPr id="4" name="Isosceles Triangle 3"/>
              <p:cNvSpPr/>
              <p:nvPr/>
            </p:nvSpPr>
            <p:spPr>
              <a:xfrm rot="2808280">
                <a:off x="914400" y="4844668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914400" y="5257800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914400" y="3886200"/>
                <a:ext cx="0" cy="137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53708" y="375478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Pivot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821276" y="4356289"/>
                <a:ext cx="304800" cy="280857"/>
                <a:chOff x="3429000" y="2895600"/>
                <a:chExt cx="304800" cy="28085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429000" y="2895600"/>
                  <a:ext cx="0" cy="2808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429000" y="28956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Arc 17"/>
              <p:cNvSpPr/>
              <p:nvPr/>
            </p:nvSpPr>
            <p:spPr>
              <a:xfrm rot="4500000">
                <a:off x="1707594" y="4330838"/>
                <a:ext cx="256529" cy="295615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20231" y="4551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20820" y="43735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74330" y="4301819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8900000">
                <a:off x="2347781" y="4845663"/>
                <a:ext cx="381000" cy="457200"/>
              </a:xfrm>
              <a:prstGeom prst="triangl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43199" y="4558234"/>
                <a:ext cx="0" cy="274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Isosceles Triangle 49"/>
              <p:cNvSpPr/>
              <p:nvPr/>
            </p:nvSpPr>
            <p:spPr>
              <a:xfrm rot="18900000">
                <a:off x="2391849" y="3887847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92003" y="5502951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Rotation and translation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2971" y="3350886"/>
            <a:ext cx="2599814" cy="2119412"/>
            <a:chOff x="4922971" y="3752871"/>
            <a:chExt cx="2599814" cy="2119412"/>
          </a:xfrm>
        </p:grpSpPr>
        <p:grpSp>
          <p:nvGrpSpPr>
            <p:cNvPr id="51" name="Group 50"/>
            <p:cNvGrpSpPr/>
            <p:nvPr/>
          </p:nvGrpSpPr>
          <p:grpSpPr>
            <a:xfrm>
              <a:off x="5029200" y="3752871"/>
              <a:ext cx="2200863" cy="1559455"/>
              <a:chOff x="466137" y="3754785"/>
              <a:chExt cx="2200863" cy="1559455"/>
            </a:xfrm>
          </p:grpSpPr>
          <p:sp>
            <p:nvSpPr>
              <p:cNvPr id="52" name="Isosceles Triangle 51"/>
              <p:cNvSpPr/>
              <p:nvPr/>
            </p:nvSpPr>
            <p:spPr>
              <a:xfrm rot="2808280">
                <a:off x="914400" y="4844668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914400" y="5257800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914400" y="3886200"/>
                <a:ext cx="0" cy="137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453708" y="375478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Pivot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21276" y="4356289"/>
                <a:ext cx="304800" cy="280857"/>
                <a:chOff x="3429000" y="2895600"/>
                <a:chExt cx="304800" cy="280857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429000" y="2895600"/>
                  <a:ext cx="0" cy="2808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429000" y="28956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Arc 56"/>
              <p:cNvSpPr/>
              <p:nvPr/>
            </p:nvSpPr>
            <p:spPr>
              <a:xfrm rot="4500000">
                <a:off x="1707594" y="4330838"/>
                <a:ext cx="256529" cy="295615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3169" y="4551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020820" y="43735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74330" y="4301819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2700000">
                <a:off x="919935" y="3965961"/>
                <a:ext cx="381000" cy="457200"/>
              </a:xfrm>
              <a:prstGeom prst="triangl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flipV="1">
                <a:off x="466137" y="4558234"/>
                <a:ext cx="0" cy="274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/>
              <p:cNvSpPr/>
              <p:nvPr/>
            </p:nvSpPr>
            <p:spPr>
              <a:xfrm rot="18900000">
                <a:off x="1469315" y="4857040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922971" y="5502951"/>
              <a:ext cx="2599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Translation and rotation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Other Transformations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Reflection:</a:t>
            </a:r>
            <a:r>
              <a:rPr lang="en-GB" dirty="0"/>
              <a:t> special case of scaling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1163752" y="2173477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4" name="Freeform 4"/>
          <p:cNvSpPr>
            <a:spLocks noChangeArrowheads="1"/>
          </p:cNvSpPr>
          <p:nvPr/>
        </p:nvSpPr>
        <p:spPr bwMode="auto">
          <a:xfrm>
            <a:off x="1516553" y="2786981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5" name="Freeform 5"/>
          <p:cNvSpPr>
            <a:spLocks noChangeArrowheads="1"/>
          </p:cNvSpPr>
          <p:nvPr/>
        </p:nvSpPr>
        <p:spPr bwMode="auto">
          <a:xfrm>
            <a:off x="1542473" y="3603545"/>
            <a:ext cx="393120" cy="381641"/>
          </a:xfrm>
          <a:custGeom>
            <a:avLst/>
            <a:gdLst/>
            <a:ahLst/>
            <a:cxnLst>
              <a:cxn ang="0">
                <a:pos x="549" y="1168"/>
              </a:cxn>
              <a:cxn ang="0">
                <a:pos x="1202" y="825"/>
              </a:cxn>
              <a:cxn ang="0">
                <a:pos x="893" y="0"/>
              </a:cxn>
              <a:cxn ang="0">
                <a:pos x="206" y="34"/>
              </a:cxn>
              <a:cxn ang="0">
                <a:pos x="0" y="859"/>
              </a:cxn>
              <a:cxn ang="0">
                <a:pos x="515" y="1134"/>
              </a:cxn>
              <a:cxn ang="0">
                <a:pos x="549" y="1168"/>
              </a:cxn>
            </a:cxnLst>
            <a:rect l="0" t="0" r="r" b="b"/>
            <a:pathLst>
              <a:path w="1203" h="1169">
                <a:moveTo>
                  <a:pt x="549" y="1168"/>
                </a:moveTo>
                <a:lnTo>
                  <a:pt x="1202" y="825"/>
                </a:lnTo>
                <a:lnTo>
                  <a:pt x="893" y="0"/>
                </a:lnTo>
                <a:lnTo>
                  <a:pt x="206" y="34"/>
                </a:lnTo>
                <a:lnTo>
                  <a:pt x="0" y="859"/>
                </a:lnTo>
                <a:lnTo>
                  <a:pt x="515" y="1134"/>
                </a:lnTo>
                <a:lnTo>
                  <a:pt x="549" y="1168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1925512" y="2877710"/>
            <a:ext cx="61920" cy="966342"/>
          </a:xfrm>
          <a:custGeom>
            <a:avLst/>
            <a:gdLst/>
            <a:ahLst/>
            <a:cxnLst>
              <a:cxn ang="0">
                <a:pos x="9" y="2958"/>
              </a:cxn>
              <a:cxn ang="0">
                <a:pos x="30" y="2888"/>
              </a:cxn>
              <a:cxn ang="0">
                <a:pos x="49" y="2814"/>
              </a:cxn>
              <a:cxn ang="0">
                <a:pos x="67" y="2737"/>
              </a:cxn>
              <a:cxn ang="0">
                <a:pos x="84" y="2657"/>
              </a:cxn>
              <a:cxn ang="0">
                <a:pos x="100" y="2574"/>
              </a:cxn>
              <a:cxn ang="0">
                <a:pos x="115" y="2488"/>
              </a:cxn>
              <a:cxn ang="0">
                <a:pos x="129" y="2399"/>
              </a:cxn>
              <a:cxn ang="0">
                <a:pos x="141" y="2308"/>
              </a:cxn>
              <a:cxn ang="0">
                <a:pos x="152" y="2214"/>
              </a:cxn>
              <a:cxn ang="0">
                <a:pos x="162" y="2119"/>
              </a:cxn>
              <a:cxn ang="0">
                <a:pos x="170" y="2022"/>
              </a:cxn>
              <a:cxn ang="0">
                <a:pos x="177" y="1924"/>
              </a:cxn>
              <a:cxn ang="0">
                <a:pos x="182" y="1825"/>
              </a:cxn>
              <a:cxn ang="0">
                <a:pos x="186" y="1724"/>
              </a:cxn>
              <a:cxn ang="0">
                <a:pos x="189" y="1623"/>
              </a:cxn>
              <a:cxn ang="0">
                <a:pos x="190" y="1522"/>
              </a:cxn>
              <a:cxn ang="0">
                <a:pos x="190" y="1421"/>
              </a:cxn>
              <a:cxn ang="0">
                <a:pos x="188" y="1320"/>
              </a:cxn>
              <a:cxn ang="0">
                <a:pos x="185" y="1219"/>
              </a:cxn>
              <a:cxn ang="0">
                <a:pos x="180" y="1119"/>
              </a:cxn>
              <a:cxn ang="0">
                <a:pos x="174" y="1020"/>
              </a:cxn>
              <a:cxn ang="0">
                <a:pos x="167" y="923"/>
              </a:cxn>
              <a:cxn ang="0">
                <a:pos x="158" y="826"/>
              </a:cxn>
              <a:cxn ang="0">
                <a:pos x="148" y="732"/>
              </a:cxn>
              <a:cxn ang="0">
                <a:pos x="136" y="640"/>
              </a:cxn>
              <a:cxn ang="0">
                <a:pos x="123" y="549"/>
              </a:cxn>
              <a:cxn ang="0">
                <a:pos x="109" y="462"/>
              </a:cxn>
              <a:cxn ang="0">
                <a:pos x="94" y="377"/>
              </a:cxn>
              <a:cxn ang="0">
                <a:pos x="77" y="295"/>
              </a:cxn>
              <a:cxn ang="0">
                <a:pos x="60" y="216"/>
              </a:cxn>
              <a:cxn ang="0">
                <a:pos x="41" y="140"/>
              </a:cxn>
              <a:cxn ang="0">
                <a:pos x="21" y="68"/>
              </a:cxn>
              <a:cxn ang="0">
                <a:pos x="0" y="0"/>
              </a:cxn>
            </a:cxnLst>
            <a:rect l="0" t="0" r="r" b="b"/>
            <a:pathLst>
              <a:path w="191" h="2959">
                <a:moveTo>
                  <a:pt x="9" y="2958"/>
                </a:moveTo>
                <a:lnTo>
                  <a:pt x="30" y="2888"/>
                </a:lnTo>
                <a:lnTo>
                  <a:pt x="49" y="2814"/>
                </a:lnTo>
                <a:lnTo>
                  <a:pt x="67" y="2737"/>
                </a:lnTo>
                <a:lnTo>
                  <a:pt x="84" y="2657"/>
                </a:lnTo>
                <a:lnTo>
                  <a:pt x="100" y="2574"/>
                </a:lnTo>
                <a:lnTo>
                  <a:pt x="115" y="2488"/>
                </a:lnTo>
                <a:lnTo>
                  <a:pt x="129" y="2399"/>
                </a:lnTo>
                <a:lnTo>
                  <a:pt x="141" y="2308"/>
                </a:lnTo>
                <a:lnTo>
                  <a:pt x="152" y="2214"/>
                </a:lnTo>
                <a:lnTo>
                  <a:pt x="162" y="2119"/>
                </a:lnTo>
                <a:lnTo>
                  <a:pt x="170" y="2022"/>
                </a:lnTo>
                <a:lnTo>
                  <a:pt x="177" y="1924"/>
                </a:lnTo>
                <a:lnTo>
                  <a:pt x="182" y="1825"/>
                </a:lnTo>
                <a:lnTo>
                  <a:pt x="186" y="1724"/>
                </a:lnTo>
                <a:lnTo>
                  <a:pt x="189" y="1623"/>
                </a:lnTo>
                <a:lnTo>
                  <a:pt x="190" y="1522"/>
                </a:lnTo>
                <a:lnTo>
                  <a:pt x="190" y="1421"/>
                </a:lnTo>
                <a:lnTo>
                  <a:pt x="188" y="1320"/>
                </a:lnTo>
                <a:lnTo>
                  <a:pt x="185" y="1219"/>
                </a:lnTo>
                <a:lnTo>
                  <a:pt x="180" y="1119"/>
                </a:lnTo>
                <a:lnTo>
                  <a:pt x="174" y="1020"/>
                </a:lnTo>
                <a:lnTo>
                  <a:pt x="167" y="923"/>
                </a:lnTo>
                <a:lnTo>
                  <a:pt x="158" y="826"/>
                </a:lnTo>
                <a:lnTo>
                  <a:pt x="148" y="732"/>
                </a:lnTo>
                <a:lnTo>
                  <a:pt x="136" y="640"/>
                </a:lnTo>
                <a:lnTo>
                  <a:pt x="123" y="549"/>
                </a:lnTo>
                <a:lnTo>
                  <a:pt x="109" y="462"/>
                </a:lnTo>
                <a:lnTo>
                  <a:pt x="94" y="377"/>
                </a:lnTo>
                <a:lnTo>
                  <a:pt x="77" y="295"/>
                </a:lnTo>
                <a:lnTo>
                  <a:pt x="60" y="216"/>
                </a:lnTo>
                <a:lnTo>
                  <a:pt x="41" y="140"/>
                </a:lnTo>
                <a:lnTo>
                  <a:pt x="21" y="6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1460392" y="2938197"/>
            <a:ext cx="76320" cy="943299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112" y="80"/>
              </a:cxn>
              <a:cxn ang="0">
                <a:pos x="95" y="163"/>
              </a:cxn>
              <a:cxn ang="0">
                <a:pos x="80" y="249"/>
              </a:cxn>
              <a:cxn ang="0">
                <a:pos x="65" y="338"/>
              </a:cxn>
              <a:cxn ang="0">
                <a:pos x="53" y="430"/>
              </a:cxn>
              <a:cxn ang="0">
                <a:pos x="41" y="523"/>
              </a:cxn>
              <a:cxn ang="0">
                <a:pos x="31" y="619"/>
              </a:cxn>
              <a:cxn ang="0">
                <a:pos x="22" y="716"/>
              </a:cxn>
              <a:cxn ang="0">
                <a:pos x="15" y="815"/>
              </a:cxn>
              <a:cxn ang="0">
                <a:pos x="9" y="915"/>
              </a:cxn>
              <a:cxn ang="0">
                <a:pos x="5" y="1017"/>
              </a:cxn>
              <a:cxn ang="0">
                <a:pos x="2" y="1118"/>
              </a:cxn>
              <a:cxn ang="0">
                <a:pos x="0" y="1221"/>
              </a:cxn>
              <a:cxn ang="0">
                <a:pos x="0" y="1323"/>
              </a:cxn>
              <a:cxn ang="0">
                <a:pos x="2" y="1425"/>
              </a:cxn>
              <a:cxn ang="0">
                <a:pos x="5" y="1527"/>
              </a:cxn>
              <a:cxn ang="0">
                <a:pos x="9" y="1628"/>
              </a:cxn>
              <a:cxn ang="0">
                <a:pos x="15" y="1728"/>
              </a:cxn>
              <a:cxn ang="0">
                <a:pos x="22" y="1827"/>
              </a:cxn>
              <a:cxn ang="0">
                <a:pos x="31" y="1925"/>
              </a:cxn>
              <a:cxn ang="0">
                <a:pos x="41" y="2020"/>
              </a:cxn>
              <a:cxn ang="0">
                <a:pos x="52" y="2114"/>
              </a:cxn>
              <a:cxn ang="0">
                <a:pos x="65" y="2205"/>
              </a:cxn>
              <a:cxn ang="0">
                <a:pos x="79" y="2294"/>
              </a:cxn>
              <a:cxn ang="0">
                <a:pos x="95" y="2381"/>
              </a:cxn>
              <a:cxn ang="0">
                <a:pos x="111" y="2464"/>
              </a:cxn>
              <a:cxn ang="0">
                <a:pos x="129" y="2544"/>
              </a:cxn>
              <a:cxn ang="0">
                <a:pos x="148" y="2621"/>
              </a:cxn>
              <a:cxn ang="0">
                <a:pos x="168" y="2694"/>
              </a:cxn>
              <a:cxn ang="0">
                <a:pos x="189" y="2763"/>
              </a:cxn>
              <a:cxn ang="0">
                <a:pos x="211" y="2828"/>
              </a:cxn>
              <a:cxn ang="0">
                <a:pos x="233" y="2889"/>
              </a:cxn>
            </a:cxnLst>
            <a:rect l="0" t="0" r="r" b="b"/>
            <a:pathLst>
              <a:path w="234" h="2890">
                <a:moveTo>
                  <a:pt x="129" y="0"/>
                </a:moveTo>
                <a:lnTo>
                  <a:pt x="112" y="80"/>
                </a:lnTo>
                <a:lnTo>
                  <a:pt x="95" y="163"/>
                </a:lnTo>
                <a:lnTo>
                  <a:pt x="80" y="249"/>
                </a:lnTo>
                <a:lnTo>
                  <a:pt x="65" y="338"/>
                </a:lnTo>
                <a:lnTo>
                  <a:pt x="53" y="430"/>
                </a:lnTo>
                <a:lnTo>
                  <a:pt x="41" y="523"/>
                </a:lnTo>
                <a:lnTo>
                  <a:pt x="31" y="619"/>
                </a:lnTo>
                <a:lnTo>
                  <a:pt x="22" y="716"/>
                </a:lnTo>
                <a:lnTo>
                  <a:pt x="15" y="815"/>
                </a:lnTo>
                <a:lnTo>
                  <a:pt x="9" y="915"/>
                </a:lnTo>
                <a:lnTo>
                  <a:pt x="5" y="1017"/>
                </a:lnTo>
                <a:lnTo>
                  <a:pt x="2" y="1118"/>
                </a:lnTo>
                <a:lnTo>
                  <a:pt x="0" y="1221"/>
                </a:lnTo>
                <a:lnTo>
                  <a:pt x="0" y="1323"/>
                </a:lnTo>
                <a:lnTo>
                  <a:pt x="2" y="1425"/>
                </a:lnTo>
                <a:lnTo>
                  <a:pt x="5" y="1527"/>
                </a:lnTo>
                <a:lnTo>
                  <a:pt x="9" y="1628"/>
                </a:lnTo>
                <a:lnTo>
                  <a:pt x="15" y="1728"/>
                </a:lnTo>
                <a:lnTo>
                  <a:pt x="22" y="1827"/>
                </a:lnTo>
                <a:lnTo>
                  <a:pt x="31" y="1925"/>
                </a:lnTo>
                <a:lnTo>
                  <a:pt x="41" y="2020"/>
                </a:lnTo>
                <a:lnTo>
                  <a:pt x="52" y="2114"/>
                </a:lnTo>
                <a:lnTo>
                  <a:pt x="65" y="2205"/>
                </a:lnTo>
                <a:lnTo>
                  <a:pt x="79" y="2294"/>
                </a:lnTo>
                <a:lnTo>
                  <a:pt x="95" y="2381"/>
                </a:lnTo>
                <a:lnTo>
                  <a:pt x="111" y="2464"/>
                </a:lnTo>
                <a:lnTo>
                  <a:pt x="129" y="2544"/>
                </a:lnTo>
                <a:lnTo>
                  <a:pt x="148" y="2621"/>
                </a:lnTo>
                <a:lnTo>
                  <a:pt x="168" y="2694"/>
                </a:lnTo>
                <a:lnTo>
                  <a:pt x="189" y="2763"/>
                </a:lnTo>
                <a:lnTo>
                  <a:pt x="211" y="2828"/>
                </a:lnTo>
                <a:lnTo>
                  <a:pt x="233" y="2889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4135912" y="2241163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9" name="Freeform 9"/>
          <p:cNvSpPr>
            <a:spLocks noChangeArrowheads="1"/>
          </p:cNvSpPr>
          <p:nvPr/>
        </p:nvSpPr>
        <p:spPr bwMode="auto">
          <a:xfrm>
            <a:off x="4487272" y="285466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3787432" y="3244949"/>
            <a:ext cx="757440" cy="936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30"/>
              </a:cxn>
              <a:cxn ang="0">
                <a:pos x="119" y="59"/>
              </a:cxn>
              <a:cxn ang="0">
                <a:pos x="183" y="86"/>
              </a:cxn>
              <a:cxn ang="0">
                <a:pos x="250" y="112"/>
              </a:cxn>
              <a:cxn ang="0">
                <a:pos x="321" y="136"/>
              </a:cxn>
              <a:cxn ang="0">
                <a:pos x="394" y="158"/>
              </a:cxn>
              <a:cxn ang="0">
                <a:pos x="469" y="179"/>
              </a:cxn>
              <a:cxn ang="0">
                <a:pos x="547" y="198"/>
              </a:cxn>
              <a:cxn ang="0">
                <a:pos x="627" y="215"/>
              </a:cxn>
              <a:cxn ang="0">
                <a:pos x="708" y="231"/>
              </a:cxn>
              <a:cxn ang="0">
                <a:pos x="792" y="244"/>
              </a:cxn>
              <a:cxn ang="0">
                <a:pos x="877" y="256"/>
              </a:cxn>
              <a:cxn ang="0">
                <a:pos x="963" y="265"/>
              </a:cxn>
              <a:cxn ang="0">
                <a:pos x="1049" y="273"/>
              </a:cxn>
              <a:cxn ang="0">
                <a:pos x="1137" y="279"/>
              </a:cxn>
              <a:cxn ang="0">
                <a:pos x="1225" y="282"/>
              </a:cxn>
              <a:cxn ang="0">
                <a:pos x="1314" y="284"/>
              </a:cxn>
              <a:cxn ang="0">
                <a:pos x="1403" y="283"/>
              </a:cxn>
              <a:cxn ang="0">
                <a:pos x="1491" y="281"/>
              </a:cxn>
              <a:cxn ang="0">
                <a:pos x="1579" y="277"/>
              </a:cxn>
              <a:cxn ang="0">
                <a:pos x="1667" y="270"/>
              </a:cxn>
              <a:cxn ang="0">
                <a:pos x="1753" y="262"/>
              </a:cxn>
              <a:cxn ang="0">
                <a:pos x="1839" y="251"/>
              </a:cxn>
              <a:cxn ang="0">
                <a:pos x="1923" y="239"/>
              </a:cxn>
              <a:cxn ang="0">
                <a:pos x="2006" y="225"/>
              </a:cxn>
              <a:cxn ang="0">
                <a:pos x="2087" y="209"/>
              </a:cxn>
              <a:cxn ang="0">
                <a:pos x="2166" y="191"/>
              </a:cxn>
              <a:cxn ang="0">
                <a:pos x="2242" y="171"/>
              </a:cxn>
              <a:cxn ang="0">
                <a:pos x="2317" y="149"/>
              </a:cxn>
            </a:cxnLst>
            <a:rect l="0" t="0" r="r" b="b"/>
            <a:pathLst>
              <a:path w="2318" h="285">
                <a:moveTo>
                  <a:pt x="0" y="0"/>
                </a:moveTo>
                <a:lnTo>
                  <a:pt x="57" y="30"/>
                </a:lnTo>
                <a:lnTo>
                  <a:pt x="119" y="59"/>
                </a:lnTo>
                <a:lnTo>
                  <a:pt x="183" y="86"/>
                </a:lnTo>
                <a:lnTo>
                  <a:pt x="250" y="112"/>
                </a:lnTo>
                <a:lnTo>
                  <a:pt x="321" y="136"/>
                </a:lnTo>
                <a:lnTo>
                  <a:pt x="394" y="158"/>
                </a:lnTo>
                <a:lnTo>
                  <a:pt x="469" y="179"/>
                </a:lnTo>
                <a:lnTo>
                  <a:pt x="547" y="198"/>
                </a:lnTo>
                <a:lnTo>
                  <a:pt x="627" y="215"/>
                </a:lnTo>
                <a:lnTo>
                  <a:pt x="708" y="231"/>
                </a:lnTo>
                <a:lnTo>
                  <a:pt x="792" y="244"/>
                </a:lnTo>
                <a:lnTo>
                  <a:pt x="877" y="256"/>
                </a:lnTo>
                <a:lnTo>
                  <a:pt x="963" y="265"/>
                </a:lnTo>
                <a:lnTo>
                  <a:pt x="1049" y="273"/>
                </a:lnTo>
                <a:lnTo>
                  <a:pt x="1137" y="279"/>
                </a:lnTo>
                <a:lnTo>
                  <a:pt x="1225" y="282"/>
                </a:lnTo>
                <a:lnTo>
                  <a:pt x="1314" y="284"/>
                </a:lnTo>
                <a:lnTo>
                  <a:pt x="1403" y="283"/>
                </a:lnTo>
                <a:lnTo>
                  <a:pt x="1491" y="281"/>
                </a:lnTo>
                <a:lnTo>
                  <a:pt x="1579" y="277"/>
                </a:lnTo>
                <a:lnTo>
                  <a:pt x="1667" y="270"/>
                </a:lnTo>
                <a:lnTo>
                  <a:pt x="1753" y="262"/>
                </a:lnTo>
                <a:lnTo>
                  <a:pt x="1839" y="251"/>
                </a:lnTo>
                <a:lnTo>
                  <a:pt x="1923" y="239"/>
                </a:lnTo>
                <a:lnTo>
                  <a:pt x="2006" y="225"/>
                </a:lnTo>
                <a:lnTo>
                  <a:pt x="2087" y="209"/>
                </a:lnTo>
                <a:lnTo>
                  <a:pt x="2166" y="191"/>
                </a:lnTo>
                <a:lnTo>
                  <a:pt x="2242" y="171"/>
                </a:lnTo>
                <a:lnTo>
                  <a:pt x="2317" y="149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3665032" y="2774019"/>
            <a:ext cx="973440" cy="60486"/>
          </a:xfrm>
          <a:custGeom>
            <a:avLst/>
            <a:gdLst/>
            <a:ahLst/>
            <a:cxnLst>
              <a:cxn ang="0">
                <a:pos x="2982" y="185"/>
              </a:cxn>
              <a:cxn ang="0">
                <a:pos x="2894" y="161"/>
              </a:cxn>
              <a:cxn ang="0">
                <a:pos x="2802" y="139"/>
              </a:cxn>
              <a:cxn ang="0">
                <a:pos x="2707" y="117"/>
              </a:cxn>
              <a:cxn ang="0">
                <a:pos x="2608" y="98"/>
              </a:cxn>
              <a:cxn ang="0">
                <a:pos x="2506" y="80"/>
              </a:cxn>
              <a:cxn ang="0">
                <a:pos x="2402" y="64"/>
              </a:cxn>
              <a:cxn ang="0">
                <a:pos x="2295" y="50"/>
              </a:cxn>
              <a:cxn ang="0">
                <a:pos x="2185" y="37"/>
              </a:cxn>
              <a:cxn ang="0">
                <a:pos x="2074" y="26"/>
              </a:cxn>
              <a:cxn ang="0">
                <a:pos x="1961" y="17"/>
              </a:cxn>
              <a:cxn ang="0">
                <a:pos x="1847" y="10"/>
              </a:cxn>
              <a:cxn ang="0">
                <a:pos x="1731" y="5"/>
              </a:cxn>
              <a:cxn ang="0">
                <a:pos x="1615" y="2"/>
              </a:cxn>
              <a:cxn ang="0">
                <a:pos x="1499" y="0"/>
              </a:cxn>
              <a:cxn ang="0">
                <a:pos x="1382" y="1"/>
              </a:cxn>
              <a:cxn ang="0">
                <a:pos x="1266" y="3"/>
              </a:cxn>
              <a:cxn ang="0">
                <a:pos x="1150" y="7"/>
              </a:cxn>
              <a:cxn ang="0">
                <a:pos x="1035" y="13"/>
              </a:cxn>
              <a:cxn ang="0">
                <a:pos x="922" y="21"/>
              </a:cxn>
              <a:cxn ang="0">
                <a:pos x="810" y="31"/>
              </a:cxn>
              <a:cxn ang="0">
                <a:pos x="699" y="43"/>
              </a:cxn>
              <a:cxn ang="0">
                <a:pos x="591" y="56"/>
              </a:cxn>
              <a:cxn ang="0">
                <a:pos x="485" y="71"/>
              </a:cxn>
              <a:cxn ang="0">
                <a:pos x="381" y="88"/>
              </a:cxn>
              <a:cxn ang="0">
                <a:pos x="281" y="107"/>
              </a:cxn>
              <a:cxn ang="0">
                <a:pos x="184" y="127"/>
              </a:cxn>
              <a:cxn ang="0">
                <a:pos x="90" y="149"/>
              </a:cxn>
              <a:cxn ang="0">
                <a:pos x="0" y="172"/>
              </a:cxn>
            </a:cxnLst>
            <a:rect l="0" t="0" r="r" b="b"/>
            <a:pathLst>
              <a:path w="2983" h="186">
                <a:moveTo>
                  <a:pt x="2982" y="185"/>
                </a:moveTo>
                <a:lnTo>
                  <a:pt x="2894" y="161"/>
                </a:lnTo>
                <a:lnTo>
                  <a:pt x="2802" y="139"/>
                </a:lnTo>
                <a:lnTo>
                  <a:pt x="2707" y="117"/>
                </a:lnTo>
                <a:lnTo>
                  <a:pt x="2608" y="98"/>
                </a:lnTo>
                <a:lnTo>
                  <a:pt x="2506" y="80"/>
                </a:lnTo>
                <a:lnTo>
                  <a:pt x="2402" y="64"/>
                </a:lnTo>
                <a:lnTo>
                  <a:pt x="2295" y="50"/>
                </a:lnTo>
                <a:lnTo>
                  <a:pt x="2185" y="37"/>
                </a:lnTo>
                <a:lnTo>
                  <a:pt x="2074" y="26"/>
                </a:lnTo>
                <a:lnTo>
                  <a:pt x="1961" y="17"/>
                </a:lnTo>
                <a:lnTo>
                  <a:pt x="1847" y="10"/>
                </a:lnTo>
                <a:lnTo>
                  <a:pt x="1731" y="5"/>
                </a:lnTo>
                <a:lnTo>
                  <a:pt x="1615" y="2"/>
                </a:lnTo>
                <a:lnTo>
                  <a:pt x="1499" y="0"/>
                </a:lnTo>
                <a:lnTo>
                  <a:pt x="1382" y="1"/>
                </a:lnTo>
                <a:lnTo>
                  <a:pt x="1266" y="3"/>
                </a:lnTo>
                <a:lnTo>
                  <a:pt x="1150" y="7"/>
                </a:lnTo>
                <a:lnTo>
                  <a:pt x="1035" y="13"/>
                </a:lnTo>
                <a:lnTo>
                  <a:pt x="922" y="21"/>
                </a:lnTo>
                <a:lnTo>
                  <a:pt x="810" y="31"/>
                </a:lnTo>
                <a:lnTo>
                  <a:pt x="699" y="43"/>
                </a:lnTo>
                <a:lnTo>
                  <a:pt x="591" y="56"/>
                </a:lnTo>
                <a:lnTo>
                  <a:pt x="485" y="71"/>
                </a:lnTo>
                <a:lnTo>
                  <a:pt x="381" y="88"/>
                </a:lnTo>
                <a:lnTo>
                  <a:pt x="281" y="107"/>
                </a:lnTo>
                <a:lnTo>
                  <a:pt x="184" y="127"/>
                </a:lnTo>
                <a:lnTo>
                  <a:pt x="90" y="149"/>
                </a:lnTo>
                <a:lnTo>
                  <a:pt x="0" y="172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2" name="Freeform 12"/>
          <p:cNvSpPr>
            <a:spLocks noChangeArrowheads="1"/>
          </p:cNvSpPr>
          <p:nvPr/>
        </p:nvSpPr>
        <p:spPr bwMode="auto">
          <a:xfrm>
            <a:off x="3421672" y="2866188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7020232" y="162765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4" name="Freeform 14"/>
          <p:cNvSpPr>
            <a:spLocks noChangeArrowheads="1"/>
          </p:cNvSpPr>
          <p:nvPr/>
        </p:nvSpPr>
        <p:spPr bwMode="auto">
          <a:xfrm>
            <a:off x="7371593" y="2241162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6357833" y="2350615"/>
            <a:ext cx="1615680" cy="1569765"/>
          </a:xfrm>
          <a:custGeom>
            <a:avLst/>
            <a:gdLst/>
            <a:ahLst/>
            <a:cxnLst>
              <a:cxn ang="0">
                <a:pos x="78" y="3632"/>
              </a:cxn>
              <a:cxn ang="0">
                <a:pos x="250" y="3857"/>
              </a:cxn>
              <a:cxn ang="0">
                <a:pos x="442" y="4062"/>
              </a:cxn>
              <a:cxn ang="0">
                <a:pos x="652" y="4246"/>
              </a:cxn>
              <a:cxn ang="0">
                <a:pos x="878" y="4406"/>
              </a:cxn>
              <a:cxn ang="0">
                <a:pos x="1117" y="4540"/>
              </a:cxn>
              <a:cxn ang="0">
                <a:pos x="1367" y="4648"/>
              </a:cxn>
              <a:cxn ang="0">
                <a:pos x="1627" y="4729"/>
              </a:cxn>
              <a:cxn ang="0">
                <a:pos x="1892" y="4781"/>
              </a:cxn>
              <a:cxn ang="0">
                <a:pos x="2161" y="4805"/>
              </a:cxn>
              <a:cxn ang="0">
                <a:pos x="2430" y="4799"/>
              </a:cxn>
              <a:cxn ang="0">
                <a:pos x="2698" y="4764"/>
              </a:cxn>
              <a:cxn ang="0">
                <a:pos x="2961" y="4701"/>
              </a:cxn>
              <a:cxn ang="0">
                <a:pos x="3217" y="4609"/>
              </a:cxn>
              <a:cxn ang="0">
                <a:pos x="3463" y="4490"/>
              </a:cxn>
              <a:cxn ang="0">
                <a:pos x="3697" y="4345"/>
              </a:cxn>
              <a:cxn ang="0">
                <a:pos x="3917" y="4176"/>
              </a:cxn>
              <a:cxn ang="0">
                <a:pos x="4120" y="3984"/>
              </a:cxn>
              <a:cxn ang="0">
                <a:pos x="4305" y="3770"/>
              </a:cxn>
              <a:cxn ang="0">
                <a:pos x="4469" y="3538"/>
              </a:cxn>
              <a:cxn ang="0">
                <a:pos x="4610" y="3290"/>
              </a:cxn>
              <a:cxn ang="0">
                <a:pos x="4729" y="3027"/>
              </a:cxn>
              <a:cxn ang="0">
                <a:pos x="4822" y="2753"/>
              </a:cxn>
              <a:cxn ang="0">
                <a:pos x="4890" y="2470"/>
              </a:cxn>
              <a:cxn ang="0">
                <a:pos x="4932" y="2181"/>
              </a:cxn>
              <a:cxn ang="0">
                <a:pos x="4947" y="1889"/>
              </a:cxn>
              <a:cxn ang="0">
                <a:pos x="4935" y="1597"/>
              </a:cxn>
              <a:cxn ang="0">
                <a:pos x="4896" y="1307"/>
              </a:cxn>
              <a:cxn ang="0">
                <a:pos x="4831" y="1024"/>
              </a:cxn>
              <a:cxn ang="0">
                <a:pos x="4741" y="748"/>
              </a:cxn>
              <a:cxn ang="0">
                <a:pos x="4625" y="484"/>
              </a:cxn>
              <a:cxn ang="0">
                <a:pos x="4486" y="234"/>
              </a:cxn>
              <a:cxn ang="0">
                <a:pos x="4325" y="0"/>
              </a:cxn>
            </a:cxnLst>
            <a:rect l="0" t="0" r="r" b="b"/>
            <a:pathLst>
              <a:path w="4948" h="4806">
                <a:moveTo>
                  <a:pt x="0" y="3513"/>
                </a:moveTo>
                <a:lnTo>
                  <a:pt x="78" y="3632"/>
                </a:lnTo>
                <a:lnTo>
                  <a:pt x="161" y="3747"/>
                </a:lnTo>
                <a:lnTo>
                  <a:pt x="250" y="3857"/>
                </a:lnTo>
                <a:lnTo>
                  <a:pt x="344" y="3962"/>
                </a:lnTo>
                <a:lnTo>
                  <a:pt x="442" y="4062"/>
                </a:lnTo>
                <a:lnTo>
                  <a:pt x="545" y="4157"/>
                </a:lnTo>
                <a:lnTo>
                  <a:pt x="652" y="4246"/>
                </a:lnTo>
                <a:lnTo>
                  <a:pt x="763" y="4329"/>
                </a:lnTo>
                <a:lnTo>
                  <a:pt x="878" y="4406"/>
                </a:lnTo>
                <a:lnTo>
                  <a:pt x="996" y="4476"/>
                </a:lnTo>
                <a:lnTo>
                  <a:pt x="1117" y="4540"/>
                </a:lnTo>
                <a:lnTo>
                  <a:pt x="1241" y="4598"/>
                </a:lnTo>
                <a:lnTo>
                  <a:pt x="1367" y="4648"/>
                </a:lnTo>
                <a:lnTo>
                  <a:pt x="1496" y="4692"/>
                </a:lnTo>
                <a:lnTo>
                  <a:pt x="1627" y="4729"/>
                </a:lnTo>
                <a:lnTo>
                  <a:pt x="1759" y="4759"/>
                </a:lnTo>
                <a:lnTo>
                  <a:pt x="1892" y="4781"/>
                </a:lnTo>
                <a:lnTo>
                  <a:pt x="2026" y="4797"/>
                </a:lnTo>
                <a:lnTo>
                  <a:pt x="2161" y="4805"/>
                </a:lnTo>
                <a:lnTo>
                  <a:pt x="2295" y="4805"/>
                </a:lnTo>
                <a:lnTo>
                  <a:pt x="2430" y="4799"/>
                </a:lnTo>
                <a:lnTo>
                  <a:pt x="2564" y="4785"/>
                </a:lnTo>
                <a:lnTo>
                  <a:pt x="2698" y="4764"/>
                </a:lnTo>
                <a:lnTo>
                  <a:pt x="2830" y="4736"/>
                </a:lnTo>
                <a:lnTo>
                  <a:pt x="2961" y="4701"/>
                </a:lnTo>
                <a:lnTo>
                  <a:pt x="3090" y="4658"/>
                </a:lnTo>
                <a:lnTo>
                  <a:pt x="3217" y="4609"/>
                </a:lnTo>
                <a:lnTo>
                  <a:pt x="3341" y="4553"/>
                </a:lnTo>
                <a:lnTo>
                  <a:pt x="3463" y="4490"/>
                </a:lnTo>
                <a:lnTo>
                  <a:pt x="3582" y="4421"/>
                </a:lnTo>
                <a:lnTo>
                  <a:pt x="3697" y="4345"/>
                </a:lnTo>
                <a:lnTo>
                  <a:pt x="3809" y="4263"/>
                </a:lnTo>
                <a:lnTo>
                  <a:pt x="3917" y="4176"/>
                </a:lnTo>
                <a:lnTo>
                  <a:pt x="4021" y="4082"/>
                </a:lnTo>
                <a:lnTo>
                  <a:pt x="4120" y="3984"/>
                </a:lnTo>
                <a:lnTo>
                  <a:pt x="4215" y="3879"/>
                </a:lnTo>
                <a:lnTo>
                  <a:pt x="4305" y="3770"/>
                </a:lnTo>
                <a:lnTo>
                  <a:pt x="4389" y="3656"/>
                </a:lnTo>
                <a:lnTo>
                  <a:pt x="4469" y="3538"/>
                </a:lnTo>
                <a:lnTo>
                  <a:pt x="4542" y="3416"/>
                </a:lnTo>
                <a:lnTo>
                  <a:pt x="4610" y="3290"/>
                </a:lnTo>
                <a:lnTo>
                  <a:pt x="4673" y="3160"/>
                </a:lnTo>
                <a:lnTo>
                  <a:pt x="4729" y="3027"/>
                </a:lnTo>
                <a:lnTo>
                  <a:pt x="4779" y="2891"/>
                </a:lnTo>
                <a:lnTo>
                  <a:pt x="4822" y="2753"/>
                </a:lnTo>
                <a:lnTo>
                  <a:pt x="4860" y="2612"/>
                </a:lnTo>
                <a:lnTo>
                  <a:pt x="4890" y="2470"/>
                </a:lnTo>
                <a:lnTo>
                  <a:pt x="4914" y="2326"/>
                </a:lnTo>
                <a:lnTo>
                  <a:pt x="4932" y="2181"/>
                </a:lnTo>
                <a:lnTo>
                  <a:pt x="4943" y="2035"/>
                </a:lnTo>
                <a:lnTo>
                  <a:pt x="4947" y="1889"/>
                </a:lnTo>
                <a:lnTo>
                  <a:pt x="4944" y="1743"/>
                </a:lnTo>
                <a:lnTo>
                  <a:pt x="4935" y="1597"/>
                </a:lnTo>
                <a:lnTo>
                  <a:pt x="4919" y="1452"/>
                </a:lnTo>
                <a:lnTo>
                  <a:pt x="4896" y="1307"/>
                </a:lnTo>
                <a:lnTo>
                  <a:pt x="4867" y="1165"/>
                </a:lnTo>
                <a:lnTo>
                  <a:pt x="4831" y="1024"/>
                </a:lnTo>
                <a:lnTo>
                  <a:pt x="4789" y="885"/>
                </a:lnTo>
                <a:lnTo>
                  <a:pt x="4741" y="748"/>
                </a:lnTo>
                <a:lnTo>
                  <a:pt x="4686" y="615"/>
                </a:lnTo>
                <a:lnTo>
                  <a:pt x="4625" y="484"/>
                </a:lnTo>
                <a:lnTo>
                  <a:pt x="4558" y="357"/>
                </a:lnTo>
                <a:lnTo>
                  <a:pt x="4486" y="234"/>
                </a:lnTo>
                <a:lnTo>
                  <a:pt x="4408" y="114"/>
                </a:lnTo>
                <a:lnTo>
                  <a:pt x="4325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6" name="Freeform 16"/>
          <p:cNvSpPr>
            <a:spLocks noChangeArrowheads="1"/>
          </p:cNvSpPr>
          <p:nvPr/>
        </p:nvSpPr>
        <p:spPr bwMode="auto">
          <a:xfrm>
            <a:off x="6357833" y="3231986"/>
            <a:ext cx="393120" cy="381641"/>
          </a:xfrm>
          <a:custGeom>
            <a:avLst/>
            <a:gdLst/>
            <a:ahLst/>
            <a:cxnLst>
              <a:cxn ang="0">
                <a:pos x="549" y="1168"/>
              </a:cxn>
              <a:cxn ang="0">
                <a:pos x="1202" y="825"/>
              </a:cxn>
              <a:cxn ang="0">
                <a:pos x="893" y="0"/>
              </a:cxn>
              <a:cxn ang="0">
                <a:pos x="206" y="34"/>
              </a:cxn>
              <a:cxn ang="0">
                <a:pos x="0" y="859"/>
              </a:cxn>
              <a:cxn ang="0">
                <a:pos x="515" y="1134"/>
              </a:cxn>
              <a:cxn ang="0">
                <a:pos x="549" y="1168"/>
              </a:cxn>
            </a:cxnLst>
            <a:rect l="0" t="0" r="r" b="b"/>
            <a:pathLst>
              <a:path w="1203" h="1169">
                <a:moveTo>
                  <a:pt x="549" y="1168"/>
                </a:moveTo>
                <a:lnTo>
                  <a:pt x="1202" y="825"/>
                </a:lnTo>
                <a:lnTo>
                  <a:pt x="893" y="0"/>
                </a:lnTo>
                <a:lnTo>
                  <a:pt x="206" y="34"/>
                </a:lnTo>
                <a:lnTo>
                  <a:pt x="0" y="859"/>
                </a:lnTo>
                <a:lnTo>
                  <a:pt x="515" y="1134"/>
                </a:lnTo>
                <a:lnTo>
                  <a:pt x="549" y="1168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6776872" y="2360696"/>
            <a:ext cx="552960" cy="1110356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78108"/>
              </p:ext>
            </p:extLst>
          </p:nvPr>
        </p:nvGraphicFramePr>
        <p:xfrm>
          <a:off x="1032712" y="4181047"/>
          <a:ext cx="1501920" cy="142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736560" progId="Equation.3">
                  <p:embed/>
                </p:oleObj>
              </mc:Choice>
              <mc:Fallback>
                <p:oleObj name="Equation" r:id="rId3" imgW="774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712" y="4181047"/>
                        <a:ext cx="1501920" cy="1424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21791"/>
              </p:ext>
            </p:extLst>
          </p:nvPr>
        </p:nvGraphicFramePr>
        <p:xfrm>
          <a:off x="3971752" y="4114800"/>
          <a:ext cx="1494720" cy="142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736560" progId="Equation.3">
                  <p:embed/>
                </p:oleObj>
              </mc:Choice>
              <mc:Fallback>
                <p:oleObj name="Equation" r:id="rId5" imgW="774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52" y="4114800"/>
                        <a:ext cx="1494720" cy="1427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08587"/>
              </p:ext>
            </p:extLst>
          </p:nvPr>
        </p:nvGraphicFramePr>
        <p:xfrm>
          <a:off x="6585352" y="4114800"/>
          <a:ext cx="1697760" cy="147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736560" progId="Equation.3">
                  <p:embed/>
                </p:oleObj>
              </mc:Choice>
              <mc:Fallback>
                <p:oleObj name="Equation" r:id="rId7" imgW="8506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352" y="4114800"/>
                        <a:ext cx="1697760" cy="1476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45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Other Transformations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b="1" dirty="0"/>
              <a:t>Shear:</a:t>
            </a:r>
            <a:r>
              <a:rPr lang="en-GB" dirty="0"/>
              <a:t> Deform the shape like shifted slices (or deck of cards). Can be in </a:t>
            </a:r>
            <a:r>
              <a:rPr lang="en-GB" b="1" dirty="0"/>
              <a:t>x</a:t>
            </a:r>
            <a:r>
              <a:rPr lang="en-GB" dirty="0"/>
              <a:t> or </a:t>
            </a:r>
            <a:r>
              <a:rPr lang="en-GB" b="1" dirty="0"/>
              <a:t>y</a:t>
            </a:r>
            <a:r>
              <a:rPr lang="en-GB" dirty="0"/>
              <a:t> direction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2857440" y="2514600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08" name="Freeform 4"/>
          <p:cNvSpPr>
            <a:spLocks noChangeArrowheads="1"/>
          </p:cNvSpPr>
          <p:nvPr/>
        </p:nvSpPr>
        <p:spPr bwMode="auto">
          <a:xfrm>
            <a:off x="3131040" y="307193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9" name="Freeform 5"/>
          <p:cNvSpPr>
            <a:spLocks noChangeArrowheads="1"/>
          </p:cNvSpPr>
          <p:nvPr/>
        </p:nvSpPr>
        <p:spPr bwMode="auto">
          <a:xfrm>
            <a:off x="3131040" y="307193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0" name="Freeform 6"/>
          <p:cNvSpPr>
            <a:spLocks noChangeArrowheads="1"/>
          </p:cNvSpPr>
          <p:nvPr/>
        </p:nvSpPr>
        <p:spPr bwMode="auto">
          <a:xfrm>
            <a:off x="3658081" y="3050336"/>
            <a:ext cx="730080" cy="393161"/>
          </a:xfrm>
          <a:custGeom>
            <a:avLst/>
            <a:gdLst/>
            <a:ahLst/>
            <a:cxnLst>
              <a:cxn ang="0">
                <a:pos x="1375" y="0"/>
              </a:cxn>
              <a:cxn ang="0">
                <a:pos x="379" y="377"/>
              </a:cxn>
              <a:cxn ang="0">
                <a:pos x="0" y="1202"/>
              </a:cxn>
              <a:cxn ang="0">
                <a:pos x="928" y="1202"/>
              </a:cxn>
              <a:cxn ang="0">
                <a:pos x="2234" y="343"/>
              </a:cxn>
              <a:cxn ang="0">
                <a:pos x="1375" y="0"/>
              </a:cxn>
            </a:cxnLst>
            <a:rect l="0" t="0" r="r" b="b"/>
            <a:pathLst>
              <a:path w="2235" h="1203">
                <a:moveTo>
                  <a:pt x="1375" y="0"/>
                </a:moveTo>
                <a:lnTo>
                  <a:pt x="379" y="377"/>
                </a:lnTo>
                <a:lnTo>
                  <a:pt x="0" y="1202"/>
                </a:lnTo>
                <a:lnTo>
                  <a:pt x="928" y="1202"/>
                </a:lnTo>
                <a:lnTo>
                  <a:pt x="2234" y="343"/>
                </a:lnTo>
                <a:lnTo>
                  <a:pt x="1375" y="0"/>
                </a:lnTo>
              </a:path>
            </a:pathLst>
          </a:custGeom>
          <a:solidFill>
            <a:srgbClr val="99CCFF">
              <a:alpha val="50000"/>
            </a:srgbClr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5484000" y="2570765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2" name="Freeform 8"/>
          <p:cNvSpPr>
            <a:spLocks noChangeArrowheads="1"/>
          </p:cNvSpPr>
          <p:nvPr/>
        </p:nvSpPr>
        <p:spPr bwMode="auto">
          <a:xfrm>
            <a:off x="5476800" y="3341246"/>
            <a:ext cx="414720" cy="4608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08"/>
              </a:cxn>
              <a:cxn ang="0">
                <a:pos x="1237" y="1374"/>
              </a:cxn>
              <a:cxn ang="0">
                <a:pos x="1271" y="34"/>
              </a:cxn>
              <a:cxn ang="0">
                <a:pos x="0" y="0"/>
              </a:cxn>
            </a:cxnLst>
            <a:rect l="0" t="0" r="r" b="b"/>
            <a:pathLst>
              <a:path w="1272" h="1409">
                <a:moveTo>
                  <a:pt x="0" y="0"/>
                </a:moveTo>
                <a:lnTo>
                  <a:pt x="0" y="1408"/>
                </a:lnTo>
                <a:lnTo>
                  <a:pt x="1237" y="1374"/>
                </a:lnTo>
                <a:lnTo>
                  <a:pt x="1271" y="34"/>
                </a:lnTo>
                <a:lnTo>
                  <a:pt x="0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5476800" y="3331165"/>
            <a:ext cx="1156320" cy="470930"/>
          </a:xfrm>
          <a:custGeom>
            <a:avLst/>
            <a:gdLst/>
            <a:ahLst/>
            <a:cxnLst>
              <a:cxn ang="0">
                <a:pos x="2404" y="0"/>
              </a:cxn>
              <a:cxn ang="0">
                <a:pos x="0" y="1442"/>
              </a:cxn>
              <a:cxn ang="0">
                <a:pos x="1237" y="1408"/>
              </a:cxn>
              <a:cxn ang="0">
                <a:pos x="3538" y="0"/>
              </a:cxn>
              <a:cxn ang="0">
                <a:pos x="2404" y="0"/>
              </a:cxn>
            </a:cxnLst>
            <a:rect l="0" t="0" r="r" b="b"/>
            <a:pathLst>
              <a:path w="3539" h="1443">
                <a:moveTo>
                  <a:pt x="2404" y="0"/>
                </a:moveTo>
                <a:lnTo>
                  <a:pt x="0" y="1442"/>
                </a:lnTo>
                <a:lnTo>
                  <a:pt x="1237" y="1408"/>
                </a:lnTo>
                <a:lnTo>
                  <a:pt x="3538" y="0"/>
                </a:lnTo>
                <a:lnTo>
                  <a:pt x="2404" y="0"/>
                </a:lnTo>
              </a:path>
            </a:pathLst>
          </a:custGeom>
          <a:solidFill>
            <a:srgbClr val="99CCFF">
              <a:alpha val="50000"/>
            </a:srgbClr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633760" y="3151146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(1,1)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575520" y="3387331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(3,1)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160800" y="3083459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(2,1)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2055"/>
              </p:ext>
            </p:extLst>
          </p:nvPr>
        </p:nvGraphicFramePr>
        <p:xfrm>
          <a:off x="3118080" y="4260062"/>
          <a:ext cx="3168000" cy="187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19200" imgH="1438200" progId="Equation.3">
                  <p:embed/>
                </p:oleObj>
              </mc:Choice>
              <mc:Fallback>
                <p:oleObj r:id="rId3" imgW="2419200" imgH="14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080" y="4260062"/>
                        <a:ext cx="3168000" cy="1870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077920" y="3149706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(0,1)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25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3D Transformations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Similar to 2D but with an extra z component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assume a </a:t>
            </a:r>
            <a:r>
              <a:rPr lang="en-GB" dirty="0">
                <a:solidFill>
                  <a:srgbClr val="AD0101"/>
                </a:solidFill>
              </a:rPr>
              <a:t>right handed coordinate system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With homogeneous coordinates we have 4 dimensions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Basic transformations: </a:t>
            </a:r>
            <a:r>
              <a:rPr lang="en-GB" sz="2400" dirty="0"/>
              <a:t>Translation</a:t>
            </a:r>
            <a:r>
              <a:rPr lang="en-GB" dirty="0"/>
              <a:t>, r</a:t>
            </a:r>
            <a:r>
              <a:rPr lang="en-GB" sz="2400" dirty="0"/>
              <a:t>otation</a:t>
            </a:r>
            <a:r>
              <a:rPr lang="en-GB" dirty="0"/>
              <a:t>, s</a:t>
            </a:r>
            <a:r>
              <a:rPr lang="en-GB" sz="2400" dirty="0"/>
              <a:t>caling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3657600"/>
            <a:ext cx="2093760" cy="1951404"/>
            <a:chOff x="6532919" y="1233366"/>
            <a:chExt cx="2093760" cy="1951404"/>
          </a:xfrm>
        </p:grpSpPr>
        <p:sp>
          <p:nvSpPr>
            <p:cNvPr id="99332" name="Line 4"/>
            <p:cNvSpPr>
              <a:spLocks noChangeShapeType="1"/>
            </p:cNvSpPr>
            <p:nvPr/>
          </p:nvSpPr>
          <p:spPr bwMode="auto">
            <a:xfrm flipV="1">
              <a:off x="7263000" y="1347138"/>
              <a:ext cx="1440" cy="1108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3" name="Line 5"/>
            <p:cNvSpPr>
              <a:spLocks noChangeShapeType="1"/>
            </p:cNvSpPr>
            <p:nvPr/>
          </p:nvSpPr>
          <p:spPr bwMode="auto">
            <a:xfrm>
              <a:off x="7262999" y="2454614"/>
              <a:ext cx="12211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H="1">
              <a:off x="6629400" y="2454614"/>
              <a:ext cx="635040" cy="730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6532919" y="2882339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8502839" y="2365325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7317719" y="1233366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83235" y="3690723"/>
            <a:ext cx="2111968" cy="1918281"/>
            <a:chOff x="4534712" y="3521766"/>
            <a:chExt cx="2111968" cy="1918281"/>
          </a:xfrm>
        </p:grpSpPr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V="1">
              <a:off x="5304600" y="363409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5304600" y="4721412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H="1">
              <a:off x="4681079" y="4722852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534712" y="5156095"/>
              <a:ext cx="80336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 dirty="0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6522840" y="463500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5357879" y="352176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8879" y="3692162"/>
            <a:ext cx="2067840" cy="1916842"/>
            <a:chOff x="6927479" y="3521766"/>
            <a:chExt cx="2067840" cy="1916842"/>
          </a:xfrm>
        </p:grpSpPr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 flipV="1">
              <a:off x="7654680" y="363409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7654680" y="4721412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 flipH="1">
              <a:off x="7031159" y="4721413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927479" y="5143376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8871479" y="463356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7706520" y="352176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52600" y="57912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ways of thinking about a right-handed 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256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Move the object by some offset:</a:t>
            </a:r>
            <a:br>
              <a:rPr lang="en-GB" dirty="0"/>
            </a:br>
            <a:endParaRPr lang="en-GB" dirty="0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6518519" y="2249867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6518519" y="3337182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H="1">
            <a:off x="5895000" y="3337182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799959" y="3757706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6571800" y="2137536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7749720" y="3282456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V="1">
            <a:off x="6551640" y="4280481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6551640" y="5367795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H="1">
            <a:off x="5928119" y="5369235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5834519" y="5788319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604919" y="4168149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7761240" y="531307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0139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8199" y="5066803"/>
            <a:ext cx="455040" cy="620706"/>
          </a:xfrm>
          <a:prstGeom prst="rect">
            <a:avLst/>
          </a:prstGeom>
          <a:noFill/>
        </p:spPr>
      </p:pic>
      <p:pic>
        <p:nvPicPr>
          <p:cNvPr id="10139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6919" y="4649160"/>
            <a:ext cx="449280" cy="601983"/>
          </a:xfrm>
          <a:prstGeom prst="rect">
            <a:avLst/>
          </a:prstGeom>
          <a:noFill/>
        </p:spPr>
      </p:pic>
      <p:sp>
        <p:nvSpPr>
          <p:cNvPr id="101397" name="Line 21"/>
          <p:cNvSpPr>
            <a:spLocks noChangeShapeType="1"/>
          </p:cNvSpPr>
          <p:nvPr/>
        </p:nvSpPr>
        <p:spPr bwMode="auto">
          <a:xfrm flipV="1">
            <a:off x="6695640" y="2949781"/>
            <a:ext cx="717120" cy="4579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1013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46600"/>
              </p:ext>
            </p:extLst>
          </p:nvPr>
        </p:nvGraphicFramePr>
        <p:xfrm>
          <a:off x="1143000" y="2362200"/>
          <a:ext cx="3919680" cy="218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000" imgH="914400" progId="Equation.3">
                  <p:embed/>
                </p:oleObj>
              </mc:Choice>
              <mc:Fallback>
                <p:oleObj name="Equation" r:id="rId5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3919680" cy="2187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8132"/>
              </p:ext>
            </p:extLst>
          </p:nvPr>
        </p:nvGraphicFramePr>
        <p:xfrm>
          <a:off x="2122200" y="4909827"/>
          <a:ext cx="1568160" cy="43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880" imgH="164880" progId="Equation.3">
                  <p:embed/>
                </p:oleObj>
              </mc:Choice>
              <mc:Fallback>
                <p:oleObj name="Equation" r:id="rId7" imgW="596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200" y="4909827"/>
                        <a:ext cx="1568160" cy="433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96417"/>
              </p:ext>
            </p:extLst>
          </p:nvPr>
        </p:nvGraphicFramePr>
        <p:xfrm>
          <a:off x="6433560" y="3407749"/>
          <a:ext cx="2376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177480" progId="Equation.3">
                  <p:embed/>
                </p:oleObj>
              </mc:Choice>
              <mc:Fallback>
                <p:oleObj name="Equation" r:id="rId9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560" y="3407749"/>
                        <a:ext cx="2376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2692"/>
              </p:ext>
            </p:extLst>
          </p:nvPr>
        </p:nvGraphicFramePr>
        <p:xfrm>
          <a:off x="7316279" y="2622867"/>
          <a:ext cx="3024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279" y="2622867"/>
                        <a:ext cx="3024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84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Rotation around the coordinate axes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r>
              <a:rPr lang="en-US" dirty="0"/>
              <a:t>Positive angles represent </a:t>
            </a:r>
            <a:r>
              <a:rPr lang="en-US" dirty="0">
                <a:solidFill>
                  <a:srgbClr val="AD0101"/>
                </a:solidFill>
              </a:rPr>
              <a:t>counter-clockwise</a:t>
            </a:r>
            <a:r>
              <a:rPr lang="en-US" dirty="0"/>
              <a:t> (CCW) rotation when looking along the positive half towards origin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17033" y="1981200"/>
            <a:ext cx="2060640" cy="1916841"/>
            <a:chOff x="4457" y="1769"/>
            <a:chExt cx="1431" cy="1331"/>
          </a:xfrm>
        </p:grpSpPr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 flipV="1">
              <a:off x="4956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4956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 flipH="1">
              <a:off x="4523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Text Box 8"/>
            <p:cNvSpPr txBox="1">
              <a:spLocks noChangeArrowheads="1"/>
            </p:cNvSpPr>
            <p:nvPr/>
          </p:nvSpPr>
          <p:spPr bwMode="auto">
            <a:xfrm>
              <a:off x="4457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5802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34" name="Text Box 10"/>
            <p:cNvSpPr txBox="1">
              <a:spLocks noChangeArrowheads="1"/>
            </p:cNvSpPr>
            <p:nvPr/>
          </p:nvSpPr>
          <p:spPr bwMode="auto">
            <a:xfrm>
              <a:off x="4993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 flipV="1">
              <a:off x="4956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4956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 flipH="1">
              <a:off x="4523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4457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5802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auto">
            <a:xfrm>
              <a:off x="4993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48392" y="1981200"/>
            <a:ext cx="2059200" cy="1916841"/>
            <a:chOff x="2326" y="1769"/>
            <a:chExt cx="1430" cy="1331"/>
          </a:xfrm>
        </p:grpSpPr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282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282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 flipH="1">
              <a:off x="239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5" name="Text Box 21"/>
            <p:cNvSpPr txBox="1">
              <a:spLocks noChangeArrowheads="1"/>
            </p:cNvSpPr>
            <p:nvPr/>
          </p:nvSpPr>
          <p:spPr bwMode="auto">
            <a:xfrm>
              <a:off x="232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367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286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282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282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 flipH="1">
              <a:off x="239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232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367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286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40392" y="1981200"/>
            <a:ext cx="2059200" cy="1916841"/>
            <a:chOff x="376" y="1769"/>
            <a:chExt cx="1430" cy="1331"/>
          </a:xfrm>
        </p:grpSpPr>
        <p:sp>
          <p:nvSpPr>
            <p:cNvPr id="103455" name="Line 31"/>
            <p:cNvSpPr>
              <a:spLocks noChangeShapeType="1"/>
            </p:cNvSpPr>
            <p:nvPr/>
          </p:nvSpPr>
          <p:spPr bwMode="auto">
            <a:xfrm flipV="1">
              <a:off x="87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Line 32"/>
            <p:cNvSpPr>
              <a:spLocks noChangeShapeType="1"/>
            </p:cNvSpPr>
            <p:nvPr/>
          </p:nvSpPr>
          <p:spPr bwMode="auto">
            <a:xfrm>
              <a:off x="87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7" name="Line 33"/>
            <p:cNvSpPr>
              <a:spLocks noChangeShapeType="1"/>
            </p:cNvSpPr>
            <p:nvPr/>
          </p:nvSpPr>
          <p:spPr bwMode="auto">
            <a:xfrm flipH="1">
              <a:off x="44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8" name="Text Box 34"/>
            <p:cNvSpPr txBox="1">
              <a:spLocks noChangeArrowheads="1"/>
            </p:cNvSpPr>
            <p:nvPr/>
          </p:nvSpPr>
          <p:spPr bwMode="auto">
            <a:xfrm>
              <a:off x="37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59" name="Text Box 35"/>
            <p:cNvSpPr txBox="1">
              <a:spLocks noChangeArrowheads="1"/>
            </p:cNvSpPr>
            <p:nvPr/>
          </p:nvSpPr>
          <p:spPr bwMode="auto">
            <a:xfrm>
              <a:off x="172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60" name="Text Box 36"/>
            <p:cNvSpPr txBox="1">
              <a:spLocks noChangeArrowheads="1"/>
            </p:cNvSpPr>
            <p:nvPr/>
          </p:nvSpPr>
          <p:spPr bwMode="auto">
            <a:xfrm>
              <a:off x="91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 flipV="1">
              <a:off x="87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87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3" name="Line 39"/>
            <p:cNvSpPr>
              <a:spLocks noChangeShapeType="1"/>
            </p:cNvSpPr>
            <p:nvPr/>
          </p:nvSpPr>
          <p:spPr bwMode="auto">
            <a:xfrm flipH="1">
              <a:off x="44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4" name="Text Box 40"/>
            <p:cNvSpPr txBox="1">
              <a:spLocks noChangeArrowheads="1"/>
            </p:cNvSpPr>
            <p:nvPr/>
          </p:nvSpPr>
          <p:spPr bwMode="auto">
            <a:xfrm>
              <a:off x="37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65" name="Text Box 41"/>
            <p:cNvSpPr txBox="1">
              <a:spLocks noChangeArrowheads="1"/>
            </p:cNvSpPr>
            <p:nvPr/>
          </p:nvSpPr>
          <p:spPr bwMode="auto">
            <a:xfrm>
              <a:off x="172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66" name="Text Box 42"/>
            <p:cNvSpPr txBox="1">
              <a:spLocks noChangeArrowheads="1"/>
            </p:cNvSpPr>
            <p:nvPr/>
          </p:nvSpPr>
          <p:spPr bwMode="auto">
            <a:xfrm>
              <a:off x="91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pic>
        <p:nvPicPr>
          <p:cNvPr id="103467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792" y="2925939"/>
            <a:ext cx="455040" cy="620705"/>
          </a:xfrm>
          <a:prstGeom prst="rect">
            <a:avLst/>
          </a:prstGeom>
          <a:noFill/>
        </p:spPr>
      </p:pic>
      <p:pic>
        <p:nvPicPr>
          <p:cNvPr id="103468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872" y="2924499"/>
            <a:ext cx="455040" cy="620706"/>
          </a:xfrm>
          <a:prstGeom prst="rect">
            <a:avLst/>
          </a:prstGeom>
          <a:noFill/>
        </p:spPr>
      </p:pic>
      <p:pic>
        <p:nvPicPr>
          <p:cNvPr id="103469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6792" y="2947541"/>
            <a:ext cx="455040" cy="620706"/>
          </a:xfrm>
          <a:prstGeom prst="rect">
            <a:avLst/>
          </a:prstGeom>
          <a:noFill/>
        </p:spPr>
      </p:pic>
      <p:pic>
        <p:nvPicPr>
          <p:cNvPr id="103470" name="Picture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552" y="3435753"/>
            <a:ext cx="348480" cy="465168"/>
          </a:xfrm>
          <a:prstGeom prst="rect">
            <a:avLst/>
          </a:prstGeom>
          <a:noFill/>
        </p:spPr>
      </p:pic>
      <p:pic>
        <p:nvPicPr>
          <p:cNvPr id="103471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9113" y="2846730"/>
            <a:ext cx="393120" cy="537177"/>
          </a:xfrm>
          <a:prstGeom prst="rect">
            <a:avLst/>
          </a:prstGeom>
          <a:noFill/>
        </p:spPr>
      </p:pic>
      <p:pic>
        <p:nvPicPr>
          <p:cNvPr id="103472" name="Picture 4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4232" y="2655191"/>
            <a:ext cx="514080" cy="551577"/>
          </a:xfrm>
          <a:prstGeom prst="rect">
            <a:avLst/>
          </a:prstGeom>
          <a:noFill/>
        </p:spPr>
      </p:pic>
      <p:sp>
        <p:nvSpPr>
          <p:cNvPr id="103473" name="Freeform 49"/>
          <p:cNvSpPr>
            <a:spLocks/>
          </p:cNvSpPr>
          <p:nvPr/>
        </p:nvSpPr>
        <p:spPr bwMode="auto">
          <a:xfrm>
            <a:off x="1793832" y="3095877"/>
            <a:ext cx="155520" cy="547257"/>
          </a:xfrm>
          <a:custGeom>
            <a:avLst/>
            <a:gdLst/>
            <a:ahLst/>
            <a:cxnLst>
              <a:cxn ang="0">
                <a:pos x="83" y="32"/>
              </a:cxn>
              <a:cxn ang="0">
                <a:pos x="65" y="99"/>
              </a:cxn>
              <a:cxn ang="0">
                <a:pos x="49" y="173"/>
              </a:cxn>
              <a:cxn ang="0">
                <a:pos x="35" y="252"/>
              </a:cxn>
              <a:cxn ang="0">
                <a:pos x="23" y="337"/>
              </a:cxn>
              <a:cxn ang="0">
                <a:pos x="14" y="425"/>
              </a:cxn>
              <a:cxn ang="0">
                <a:pos x="7" y="516"/>
              </a:cxn>
              <a:cxn ang="0">
                <a:pos x="2" y="609"/>
              </a:cxn>
              <a:cxn ang="0">
                <a:pos x="0" y="704"/>
              </a:cxn>
              <a:cxn ang="0">
                <a:pos x="1" y="799"/>
              </a:cxn>
              <a:cxn ang="0">
                <a:pos x="4" y="893"/>
              </a:cxn>
              <a:cxn ang="0">
                <a:pos x="10" y="985"/>
              </a:cxn>
              <a:cxn ang="0">
                <a:pos x="18" y="1075"/>
              </a:cxn>
              <a:cxn ang="0">
                <a:pos x="29" y="1161"/>
              </a:cxn>
              <a:cxn ang="0">
                <a:pos x="42" y="1243"/>
              </a:cxn>
              <a:cxn ang="0">
                <a:pos x="57" y="1320"/>
              </a:cxn>
              <a:cxn ang="0">
                <a:pos x="74" y="1391"/>
              </a:cxn>
              <a:cxn ang="0">
                <a:pos x="93" y="1455"/>
              </a:cxn>
              <a:cxn ang="0">
                <a:pos x="113" y="1512"/>
              </a:cxn>
              <a:cxn ang="0">
                <a:pos x="136" y="1561"/>
              </a:cxn>
              <a:cxn ang="0">
                <a:pos x="159" y="1601"/>
              </a:cxn>
              <a:cxn ang="0">
                <a:pos x="183" y="1633"/>
              </a:cxn>
              <a:cxn ang="0">
                <a:pos x="208" y="1656"/>
              </a:cxn>
              <a:cxn ang="0">
                <a:pos x="234" y="1669"/>
              </a:cxn>
              <a:cxn ang="0">
                <a:pos x="259" y="1673"/>
              </a:cxn>
              <a:cxn ang="0">
                <a:pos x="285" y="1667"/>
              </a:cxn>
              <a:cxn ang="0">
                <a:pos x="311" y="1652"/>
              </a:cxn>
              <a:cxn ang="0">
                <a:pos x="336" y="1628"/>
              </a:cxn>
              <a:cxn ang="0">
                <a:pos x="360" y="1594"/>
              </a:cxn>
              <a:cxn ang="0">
                <a:pos x="383" y="1552"/>
              </a:cxn>
              <a:cxn ang="0">
                <a:pos x="405" y="1502"/>
              </a:cxn>
              <a:cxn ang="0">
                <a:pos x="425" y="1443"/>
              </a:cxn>
              <a:cxn ang="0">
                <a:pos x="444" y="1378"/>
              </a:cxn>
              <a:cxn ang="0">
                <a:pos x="460" y="1306"/>
              </a:cxn>
              <a:cxn ang="0">
                <a:pos x="475" y="1228"/>
              </a:cxn>
            </a:cxnLst>
            <a:rect l="0" t="0" r="r" b="b"/>
            <a:pathLst>
              <a:path w="476" h="1674">
                <a:moveTo>
                  <a:pt x="93" y="0"/>
                </a:moveTo>
                <a:lnTo>
                  <a:pt x="83" y="32"/>
                </a:lnTo>
                <a:lnTo>
                  <a:pt x="74" y="65"/>
                </a:lnTo>
                <a:lnTo>
                  <a:pt x="65" y="99"/>
                </a:lnTo>
                <a:lnTo>
                  <a:pt x="57" y="135"/>
                </a:lnTo>
                <a:lnTo>
                  <a:pt x="49" y="173"/>
                </a:lnTo>
                <a:lnTo>
                  <a:pt x="42" y="212"/>
                </a:lnTo>
                <a:lnTo>
                  <a:pt x="35" y="252"/>
                </a:lnTo>
                <a:lnTo>
                  <a:pt x="29" y="294"/>
                </a:lnTo>
                <a:lnTo>
                  <a:pt x="23" y="337"/>
                </a:lnTo>
                <a:lnTo>
                  <a:pt x="18" y="380"/>
                </a:lnTo>
                <a:lnTo>
                  <a:pt x="14" y="425"/>
                </a:lnTo>
                <a:lnTo>
                  <a:pt x="10" y="470"/>
                </a:lnTo>
                <a:lnTo>
                  <a:pt x="7" y="516"/>
                </a:lnTo>
                <a:lnTo>
                  <a:pt x="4" y="562"/>
                </a:lnTo>
                <a:lnTo>
                  <a:pt x="2" y="609"/>
                </a:lnTo>
                <a:lnTo>
                  <a:pt x="1" y="657"/>
                </a:lnTo>
                <a:lnTo>
                  <a:pt x="0" y="704"/>
                </a:lnTo>
                <a:lnTo>
                  <a:pt x="0" y="751"/>
                </a:lnTo>
                <a:lnTo>
                  <a:pt x="1" y="799"/>
                </a:lnTo>
                <a:lnTo>
                  <a:pt x="2" y="846"/>
                </a:lnTo>
                <a:lnTo>
                  <a:pt x="4" y="893"/>
                </a:lnTo>
                <a:lnTo>
                  <a:pt x="7" y="939"/>
                </a:lnTo>
                <a:lnTo>
                  <a:pt x="10" y="985"/>
                </a:lnTo>
                <a:lnTo>
                  <a:pt x="14" y="1030"/>
                </a:lnTo>
                <a:lnTo>
                  <a:pt x="18" y="1075"/>
                </a:lnTo>
                <a:lnTo>
                  <a:pt x="23" y="1119"/>
                </a:lnTo>
                <a:lnTo>
                  <a:pt x="29" y="1161"/>
                </a:lnTo>
                <a:lnTo>
                  <a:pt x="35" y="1203"/>
                </a:lnTo>
                <a:lnTo>
                  <a:pt x="42" y="1243"/>
                </a:lnTo>
                <a:lnTo>
                  <a:pt x="49" y="1282"/>
                </a:lnTo>
                <a:lnTo>
                  <a:pt x="57" y="1320"/>
                </a:lnTo>
                <a:lnTo>
                  <a:pt x="65" y="1356"/>
                </a:lnTo>
                <a:lnTo>
                  <a:pt x="74" y="1391"/>
                </a:lnTo>
                <a:lnTo>
                  <a:pt x="83" y="1424"/>
                </a:lnTo>
                <a:lnTo>
                  <a:pt x="93" y="1455"/>
                </a:lnTo>
                <a:lnTo>
                  <a:pt x="103" y="1484"/>
                </a:lnTo>
                <a:lnTo>
                  <a:pt x="113" y="1512"/>
                </a:lnTo>
                <a:lnTo>
                  <a:pt x="124" y="1537"/>
                </a:lnTo>
                <a:lnTo>
                  <a:pt x="136" y="1561"/>
                </a:lnTo>
                <a:lnTo>
                  <a:pt x="147" y="1582"/>
                </a:lnTo>
                <a:lnTo>
                  <a:pt x="159" y="1601"/>
                </a:lnTo>
                <a:lnTo>
                  <a:pt x="171" y="1618"/>
                </a:lnTo>
                <a:lnTo>
                  <a:pt x="183" y="1633"/>
                </a:lnTo>
                <a:lnTo>
                  <a:pt x="196" y="1646"/>
                </a:lnTo>
                <a:lnTo>
                  <a:pt x="208" y="1656"/>
                </a:lnTo>
                <a:lnTo>
                  <a:pt x="221" y="1664"/>
                </a:lnTo>
                <a:lnTo>
                  <a:pt x="234" y="1669"/>
                </a:lnTo>
                <a:lnTo>
                  <a:pt x="247" y="1672"/>
                </a:lnTo>
                <a:lnTo>
                  <a:pt x="259" y="1673"/>
                </a:lnTo>
                <a:lnTo>
                  <a:pt x="272" y="1671"/>
                </a:lnTo>
                <a:lnTo>
                  <a:pt x="285" y="1667"/>
                </a:lnTo>
                <a:lnTo>
                  <a:pt x="298" y="1661"/>
                </a:lnTo>
                <a:lnTo>
                  <a:pt x="311" y="1652"/>
                </a:lnTo>
                <a:lnTo>
                  <a:pt x="323" y="1641"/>
                </a:lnTo>
                <a:lnTo>
                  <a:pt x="336" y="1628"/>
                </a:lnTo>
                <a:lnTo>
                  <a:pt x="348" y="1612"/>
                </a:lnTo>
                <a:lnTo>
                  <a:pt x="360" y="1594"/>
                </a:lnTo>
                <a:lnTo>
                  <a:pt x="371" y="1574"/>
                </a:lnTo>
                <a:lnTo>
                  <a:pt x="383" y="1552"/>
                </a:lnTo>
                <a:lnTo>
                  <a:pt x="394" y="1528"/>
                </a:lnTo>
                <a:lnTo>
                  <a:pt x="405" y="1502"/>
                </a:lnTo>
                <a:lnTo>
                  <a:pt x="415" y="1473"/>
                </a:lnTo>
                <a:lnTo>
                  <a:pt x="425" y="1443"/>
                </a:lnTo>
                <a:lnTo>
                  <a:pt x="434" y="1411"/>
                </a:lnTo>
                <a:lnTo>
                  <a:pt x="444" y="1378"/>
                </a:lnTo>
                <a:lnTo>
                  <a:pt x="452" y="1343"/>
                </a:lnTo>
                <a:lnTo>
                  <a:pt x="460" y="1306"/>
                </a:lnTo>
                <a:lnTo>
                  <a:pt x="468" y="1268"/>
                </a:lnTo>
                <a:lnTo>
                  <a:pt x="475" y="1228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3474" name="Freeform 50"/>
          <p:cNvSpPr>
            <a:spLocks/>
          </p:cNvSpPr>
          <p:nvPr/>
        </p:nvSpPr>
        <p:spPr bwMode="auto">
          <a:xfrm rot="1584914" flipH="1">
            <a:off x="3946632" y="2607666"/>
            <a:ext cx="299520" cy="210262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107" y="29"/>
              </a:cxn>
              <a:cxn ang="0">
                <a:pos x="83" y="58"/>
              </a:cxn>
              <a:cxn ang="0">
                <a:pos x="62" y="88"/>
              </a:cxn>
              <a:cxn ang="0">
                <a:pos x="44" y="118"/>
              </a:cxn>
              <a:cxn ang="0">
                <a:pos x="29" y="149"/>
              </a:cxn>
              <a:cxn ang="0">
                <a:pos x="17" y="180"/>
              </a:cxn>
              <a:cxn ang="0">
                <a:pos x="8" y="212"/>
              </a:cxn>
              <a:cxn ang="0">
                <a:pos x="3" y="243"/>
              </a:cxn>
              <a:cxn ang="0">
                <a:pos x="0" y="275"/>
              </a:cxn>
              <a:cxn ang="0">
                <a:pos x="1" y="307"/>
              </a:cxn>
              <a:cxn ang="0">
                <a:pos x="5" y="339"/>
              </a:cxn>
              <a:cxn ang="0">
                <a:pos x="12" y="370"/>
              </a:cxn>
              <a:cxn ang="0">
                <a:pos x="22" y="401"/>
              </a:cxn>
              <a:cxn ang="0">
                <a:pos x="35" y="432"/>
              </a:cxn>
              <a:cxn ang="0">
                <a:pos x="52" y="463"/>
              </a:cxn>
              <a:cxn ang="0">
                <a:pos x="71" y="493"/>
              </a:cxn>
              <a:cxn ang="0">
                <a:pos x="93" y="523"/>
              </a:cxn>
              <a:cxn ang="0">
                <a:pos x="119" y="552"/>
              </a:cxn>
              <a:cxn ang="0">
                <a:pos x="147" y="580"/>
              </a:cxn>
              <a:cxn ang="0">
                <a:pos x="178" y="608"/>
              </a:cxn>
              <a:cxn ang="0">
                <a:pos x="212" y="635"/>
              </a:cxn>
              <a:cxn ang="0">
                <a:pos x="248" y="661"/>
              </a:cxn>
              <a:cxn ang="0">
                <a:pos x="287" y="686"/>
              </a:cxn>
              <a:cxn ang="0">
                <a:pos x="329" y="710"/>
              </a:cxn>
              <a:cxn ang="0">
                <a:pos x="372" y="733"/>
              </a:cxn>
              <a:cxn ang="0">
                <a:pos x="418" y="755"/>
              </a:cxn>
              <a:cxn ang="0">
                <a:pos x="466" y="776"/>
              </a:cxn>
              <a:cxn ang="0">
                <a:pos x="517" y="795"/>
              </a:cxn>
              <a:cxn ang="0">
                <a:pos x="569" y="813"/>
              </a:cxn>
              <a:cxn ang="0">
                <a:pos x="622" y="830"/>
              </a:cxn>
              <a:cxn ang="0">
                <a:pos x="678" y="846"/>
              </a:cxn>
              <a:cxn ang="0">
                <a:pos x="735" y="860"/>
              </a:cxn>
              <a:cxn ang="0">
                <a:pos x="793" y="872"/>
              </a:cxn>
              <a:cxn ang="0">
                <a:pos x="852" y="884"/>
              </a:cxn>
              <a:cxn ang="0">
                <a:pos x="913" y="893"/>
              </a:cxn>
              <a:cxn ang="0">
                <a:pos x="974" y="901"/>
              </a:cxn>
              <a:cxn ang="0">
                <a:pos x="1036" y="908"/>
              </a:cxn>
              <a:cxn ang="0">
                <a:pos x="1099" y="913"/>
              </a:cxn>
              <a:cxn ang="0">
                <a:pos x="1162" y="917"/>
              </a:cxn>
              <a:cxn ang="0">
                <a:pos x="1225" y="919"/>
              </a:cxn>
              <a:cxn ang="0">
                <a:pos x="1289" y="919"/>
              </a:cxn>
              <a:cxn ang="0">
                <a:pos x="1352" y="918"/>
              </a:cxn>
              <a:cxn ang="0">
                <a:pos x="1415" y="915"/>
              </a:cxn>
              <a:cxn ang="0">
                <a:pos x="1478" y="910"/>
              </a:cxn>
              <a:cxn ang="0">
                <a:pos x="1541" y="905"/>
              </a:cxn>
              <a:cxn ang="0">
                <a:pos x="1602" y="897"/>
              </a:cxn>
              <a:cxn ang="0">
                <a:pos x="1663" y="888"/>
              </a:cxn>
              <a:cxn ang="0">
                <a:pos x="1723" y="877"/>
              </a:cxn>
              <a:cxn ang="0">
                <a:pos x="1782" y="865"/>
              </a:cxn>
              <a:cxn ang="0">
                <a:pos x="1839" y="852"/>
              </a:cxn>
              <a:cxn ang="0">
                <a:pos x="1895" y="837"/>
              </a:cxn>
              <a:cxn ang="0">
                <a:pos x="1950" y="821"/>
              </a:cxn>
              <a:cxn ang="0">
                <a:pos x="2003" y="803"/>
              </a:cxn>
              <a:cxn ang="0">
                <a:pos x="2054" y="784"/>
              </a:cxn>
              <a:cxn ang="0">
                <a:pos x="2103" y="764"/>
              </a:cxn>
              <a:cxn ang="0">
                <a:pos x="2150" y="743"/>
              </a:cxn>
              <a:cxn ang="0">
                <a:pos x="2195" y="720"/>
              </a:cxn>
              <a:cxn ang="0">
                <a:pos x="2237" y="697"/>
              </a:cxn>
              <a:cxn ang="0">
                <a:pos x="2277" y="672"/>
              </a:cxn>
              <a:cxn ang="0">
                <a:pos x="2315" y="646"/>
              </a:cxn>
              <a:cxn ang="0">
                <a:pos x="2350" y="620"/>
              </a:cxn>
            </a:cxnLst>
            <a:rect l="0" t="0" r="r" b="b"/>
            <a:pathLst>
              <a:path w="2351" h="920">
                <a:moveTo>
                  <a:pt x="134" y="0"/>
                </a:moveTo>
                <a:lnTo>
                  <a:pt x="107" y="29"/>
                </a:lnTo>
                <a:lnTo>
                  <a:pt x="83" y="58"/>
                </a:lnTo>
                <a:lnTo>
                  <a:pt x="62" y="88"/>
                </a:lnTo>
                <a:lnTo>
                  <a:pt x="44" y="118"/>
                </a:lnTo>
                <a:lnTo>
                  <a:pt x="29" y="149"/>
                </a:lnTo>
                <a:lnTo>
                  <a:pt x="17" y="180"/>
                </a:lnTo>
                <a:lnTo>
                  <a:pt x="8" y="212"/>
                </a:lnTo>
                <a:lnTo>
                  <a:pt x="3" y="243"/>
                </a:lnTo>
                <a:lnTo>
                  <a:pt x="0" y="275"/>
                </a:lnTo>
                <a:lnTo>
                  <a:pt x="1" y="307"/>
                </a:lnTo>
                <a:lnTo>
                  <a:pt x="5" y="339"/>
                </a:lnTo>
                <a:lnTo>
                  <a:pt x="12" y="370"/>
                </a:lnTo>
                <a:lnTo>
                  <a:pt x="22" y="401"/>
                </a:lnTo>
                <a:lnTo>
                  <a:pt x="35" y="432"/>
                </a:lnTo>
                <a:lnTo>
                  <a:pt x="52" y="463"/>
                </a:lnTo>
                <a:lnTo>
                  <a:pt x="71" y="493"/>
                </a:lnTo>
                <a:lnTo>
                  <a:pt x="93" y="523"/>
                </a:lnTo>
                <a:lnTo>
                  <a:pt x="119" y="552"/>
                </a:lnTo>
                <a:lnTo>
                  <a:pt x="147" y="580"/>
                </a:lnTo>
                <a:lnTo>
                  <a:pt x="178" y="608"/>
                </a:lnTo>
                <a:lnTo>
                  <a:pt x="212" y="635"/>
                </a:lnTo>
                <a:lnTo>
                  <a:pt x="248" y="661"/>
                </a:lnTo>
                <a:lnTo>
                  <a:pt x="287" y="686"/>
                </a:lnTo>
                <a:lnTo>
                  <a:pt x="329" y="710"/>
                </a:lnTo>
                <a:lnTo>
                  <a:pt x="372" y="733"/>
                </a:lnTo>
                <a:lnTo>
                  <a:pt x="418" y="755"/>
                </a:lnTo>
                <a:lnTo>
                  <a:pt x="466" y="776"/>
                </a:lnTo>
                <a:lnTo>
                  <a:pt x="517" y="795"/>
                </a:lnTo>
                <a:lnTo>
                  <a:pt x="569" y="813"/>
                </a:lnTo>
                <a:lnTo>
                  <a:pt x="622" y="830"/>
                </a:lnTo>
                <a:lnTo>
                  <a:pt x="678" y="846"/>
                </a:lnTo>
                <a:lnTo>
                  <a:pt x="735" y="860"/>
                </a:lnTo>
                <a:lnTo>
                  <a:pt x="793" y="872"/>
                </a:lnTo>
                <a:lnTo>
                  <a:pt x="852" y="884"/>
                </a:lnTo>
                <a:lnTo>
                  <a:pt x="913" y="893"/>
                </a:lnTo>
                <a:lnTo>
                  <a:pt x="974" y="901"/>
                </a:lnTo>
                <a:lnTo>
                  <a:pt x="1036" y="908"/>
                </a:lnTo>
                <a:lnTo>
                  <a:pt x="1099" y="913"/>
                </a:lnTo>
                <a:lnTo>
                  <a:pt x="1162" y="917"/>
                </a:lnTo>
                <a:lnTo>
                  <a:pt x="1225" y="919"/>
                </a:lnTo>
                <a:lnTo>
                  <a:pt x="1289" y="919"/>
                </a:lnTo>
                <a:lnTo>
                  <a:pt x="1352" y="918"/>
                </a:lnTo>
                <a:lnTo>
                  <a:pt x="1415" y="915"/>
                </a:lnTo>
                <a:lnTo>
                  <a:pt x="1478" y="910"/>
                </a:lnTo>
                <a:lnTo>
                  <a:pt x="1541" y="905"/>
                </a:lnTo>
                <a:lnTo>
                  <a:pt x="1602" y="897"/>
                </a:lnTo>
                <a:lnTo>
                  <a:pt x="1663" y="888"/>
                </a:lnTo>
                <a:lnTo>
                  <a:pt x="1723" y="877"/>
                </a:lnTo>
                <a:lnTo>
                  <a:pt x="1782" y="865"/>
                </a:lnTo>
                <a:lnTo>
                  <a:pt x="1839" y="852"/>
                </a:lnTo>
                <a:lnTo>
                  <a:pt x="1895" y="837"/>
                </a:lnTo>
                <a:lnTo>
                  <a:pt x="1950" y="821"/>
                </a:lnTo>
                <a:lnTo>
                  <a:pt x="2003" y="803"/>
                </a:lnTo>
                <a:lnTo>
                  <a:pt x="2054" y="784"/>
                </a:lnTo>
                <a:lnTo>
                  <a:pt x="2103" y="764"/>
                </a:lnTo>
                <a:lnTo>
                  <a:pt x="2150" y="743"/>
                </a:lnTo>
                <a:lnTo>
                  <a:pt x="2195" y="720"/>
                </a:lnTo>
                <a:lnTo>
                  <a:pt x="2237" y="697"/>
                </a:lnTo>
                <a:lnTo>
                  <a:pt x="2277" y="672"/>
                </a:lnTo>
                <a:lnTo>
                  <a:pt x="2315" y="646"/>
                </a:lnTo>
                <a:lnTo>
                  <a:pt x="2350" y="620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3475" name="Freeform 51"/>
          <p:cNvSpPr>
            <a:spLocks/>
          </p:cNvSpPr>
          <p:nvPr/>
        </p:nvSpPr>
        <p:spPr bwMode="auto">
          <a:xfrm>
            <a:off x="6695593" y="3320541"/>
            <a:ext cx="521280" cy="277949"/>
          </a:xfrm>
          <a:custGeom>
            <a:avLst/>
            <a:gdLst/>
            <a:ahLst/>
            <a:cxnLst>
              <a:cxn ang="0">
                <a:pos x="1594" y="851"/>
              </a:cxn>
              <a:cxn ang="0">
                <a:pos x="1593" y="808"/>
              </a:cxn>
              <a:cxn ang="0">
                <a:pos x="1590" y="765"/>
              </a:cxn>
              <a:cxn ang="0">
                <a:pos x="1584" y="723"/>
              </a:cxn>
              <a:cxn ang="0">
                <a:pos x="1576" y="680"/>
              </a:cxn>
              <a:cxn ang="0">
                <a:pos x="1566" y="639"/>
              </a:cxn>
              <a:cxn ang="0">
                <a:pos x="1553" y="597"/>
              </a:cxn>
              <a:cxn ang="0">
                <a:pos x="1538" y="557"/>
              </a:cxn>
              <a:cxn ang="0">
                <a:pos x="1521" y="517"/>
              </a:cxn>
              <a:cxn ang="0">
                <a:pos x="1501" y="478"/>
              </a:cxn>
              <a:cxn ang="0">
                <a:pos x="1479" y="440"/>
              </a:cxn>
              <a:cxn ang="0">
                <a:pos x="1455" y="403"/>
              </a:cxn>
              <a:cxn ang="0">
                <a:pos x="1429" y="367"/>
              </a:cxn>
              <a:cxn ang="0">
                <a:pos x="1401" y="332"/>
              </a:cxn>
              <a:cxn ang="0">
                <a:pos x="1371" y="299"/>
              </a:cxn>
              <a:cxn ang="0">
                <a:pos x="1339" y="267"/>
              </a:cxn>
              <a:cxn ang="0">
                <a:pos x="1305" y="236"/>
              </a:cxn>
              <a:cxn ang="0">
                <a:pos x="1270" y="207"/>
              </a:cxn>
              <a:cxn ang="0">
                <a:pos x="1233" y="180"/>
              </a:cxn>
              <a:cxn ang="0">
                <a:pos x="1194" y="154"/>
              </a:cxn>
              <a:cxn ang="0">
                <a:pos x="1155" y="131"/>
              </a:cxn>
              <a:cxn ang="0">
                <a:pos x="1113" y="109"/>
              </a:cxn>
              <a:cxn ang="0">
                <a:pos x="1071" y="89"/>
              </a:cxn>
              <a:cxn ang="0">
                <a:pos x="1027" y="70"/>
              </a:cxn>
              <a:cxn ang="0">
                <a:pos x="983" y="54"/>
              </a:cxn>
              <a:cxn ang="0">
                <a:pos x="938" y="40"/>
              </a:cxn>
              <a:cxn ang="0">
                <a:pos x="892" y="28"/>
              </a:cxn>
              <a:cxn ang="0">
                <a:pos x="845" y="18"/>
              </a:cxn>
              <a:cxn ang="0">
                <a:pos x="798" y="10"/>
              </a:cxn>
              <a:cxn ang="0">
                <a:pos x="750" y="5"/>
              </a:cxn>
              <a:cxn ang="0">
                <a:pos x="702" y="1"/>
              </a:cxn>
              <a:cxn ang="0">
                <a:pos x="654" y="0"/>
              </a:cxn>
              <a:cxn ang="0">
                <a:pos x="606" y="1"/>
              </a:cxn>
              <a:cxn ang="0">
                <a:pos x="558" y="4"/>
              </a:cxn>
              <a:cxn ang="0">
                <a:pos x="511" y="9"/>
              </a:cxn>
              <a:cxn ang="0">
                <a:pos x="463" y="16"/>
              </a:cxn>
              <a:cxn ang="0">
                <a:pos x="416" y="26"/>
              </a:cxn>
              <a:cxn ang="0">
                <a:pos x="370" y="37"/>
              </a:cxn>
              <a:cxn ang="0">
                <a:pos x="325" y="51"/>
              </a:cxn>
              <a:cxn ang="0">
                <a:pos x="280" y="67"/>
              </a:cxn>
              <a:cxn ang="0">
                <a:pos x="236" y="85"/>
              </a:cxn>
              <a:cxn ang="0">
                <a:pos x="194" y="104"/>
              </a:cxn>
              <a:cxn ang="0">
                <a:pos x="152" y="126"/>
              </a:cxn>
              <a:cxn ang="0">
                <a:pos x="112" y="149"/>
              </a:cxn>
              <a:cxn ang="0">
                <a:pos x="73" y="174"/>
              </a:cxn>
              <a:cxn ang="0">
                <a:pos x="36" y="201"/>
              </a:cxn>
              <a:cxn ang="0">
                <a:pos x="0" y="230"/>
              </a:cxn>
            </a:cxnLst>
            <a:rect l="0" t="0" r="r" b="b"/>
            <a:pathLst>
              <a:path w="1595" h="852">
                <a:moveTo>
                  <a:pt x="1594" y="851"/>
                </a:moveTo>
                <a:lnTo>
                  <a:pt x="1593" y="808"/>
                </a:lnTo>
                <a:lnTo>
                  <a:pt x="1590" y="765"/>
                </a:lnTo>
                <a:lnTo>
                  <a:pt x="1584" y="723"/>
                </a:lnTo>
                <a:lnTo>
                  <a:pt x="1576" y="680"/>
                </a:lnTo>
                <a:lnTo>
                  <a:pt x="1566" y="639"/>
                </a:lnTo>
                <a:lnTo>
                  <a:pt x="1553" y="597"/>
                </a:lnTo>
                <a:lnTo>
                  <a:pt x="1538" y="557"/>
                </a:lnTo>
                <a:lnTo>
                  <a:pt x="1521" y="517"/>
                </a:lnTo>
                <a:lnTo>
                  <a:pt x="1501" y="478"/>
                </a:lnTo>
                <a:lnTo>
                  <a:pt x="1479" y="440"/>
                </a:lnTo>
                <a:lnTo>
                  <a:pt x="1455" y="403"/>
                </a:lnTo>
                <a:lnTo>
                  <a:pt x="1429" y="367"/>
                </a:lnTo>
                <a:lnTo>
                  <a:pt x="1401" y="332"/>
                </a:lnTo>
                <a:lnTo>
                  <a:pt x="1371" y="299"/>
                </a:lnTo>
                <a:lnTo>
                  <a:pt x="1339" y="267"/>
                </a:lnTo>
                <a:lnTo>
                  <a:pt x="1305" y="236"/>
                </a:lnTo>
                <a:lnTo>
                  <a:pt x="1270" y="207"/>
                </a:lnTo>
                <a:lnTo>
                  <a:pt x="1233" y="180"/>
                </a:lnTo>
                <a:lnTo>
                  <a:pt x="1194" y="154"/>
                </a:lnTo>
                <a:lnTo>
                  <a:pt x="1155" y="131"/>
                </a:lnTo>
                <a:lnTo>
                  <a:pt x="1113" y="109"/>
                </a:lnTo>
                <a:lnTo>
                  <a:pt x="1071" y="89"/>
                </a:lnTo>
                <a:lnTo>
                  <a:pt x="1027" y="70"/>
                </a:lnTo>
                <a:lnTo>
                  <a:pt x="983" y="54"/>
                </a:lnTo>
                <a:lnTo>
                  <a:pt x="938" y="40"/>
                </a:lnTo>
                <a:lnTo>
                  <a:pt x="892" y="28"/>
                </a:lnTo>
                <a:lnTo>
                  <a:pt x="845" y="18"/>
                </a:lnTo>
                <a:lnTo>
                  <a:pt x="798" y="10"/>
                </a:lnTo>
                <a:lnTo>
                  <a:pt x="750" y="5"/>
                </a:lnTo>
                <a:lnTo>
                  <a:pt x="702" y="1"/>
                </a:lnTo>
                <a:lnTo>
                  <a:pt x="654" y="0"/>
                </a:lnTo>
                <a:lnTo>
                  <a:pt x="606" y="1"/>
                </a:lnTo>
                <a:lnTo>
                  <a:pt x="558" y="4"/>
                </a:lnTo>
                <a:lnTo>
                  <a:pt x="511" y="9"/>
                </a:lnTo>
                <a:lnTo>
                  <a:pt x="463" y="16"/>
                </a:lnTo>
                <a:lnTo>
                  <a:pt x="416" y="26"/>
                </a:lnTo>
                <a:lnTo>
                  <a:pt x="370" y="37"/>
                </a:lnTo>
                <a:lnTo>
                  <a:pt x="325" y="51"/>
                </a:lnTo>
                <a:lnTo>
                  <a:pt x="280" y="67"/>
                </a:lnTo>
                <a:lnTo>
                  <a:pt x="236" y="85"/>
                </a:lnTo>
                <a:lnTo>
                  <a:pt x="194" y="104"/>
                </a:lnTo>
                <a:lnTo>
                  <a:pt x="152" y="126"/>
                </a:lnTo>
                <a:lnTo>
                  <a:pt x="112" y="149"/>
                </a:lnTo>
                <a:lnTo>
                  <a:pt x="73" y="174"/>
                </a:lnTo>
                <a:lnTo>
                  <a:pt x="36" y="201"/>
                </a:lnTo>
                <a:lnTo>
                  <a:pt x="0" y="230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5741" y="40820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6135" y="40588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47958" y="40465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z-axis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23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Rotation Around Major Axes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x: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y: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z</a:t>
            </a:r>
            <a:r>
              <a:rPr lang="en-GB" sz="2200" dirty="0"/>
              <a:t>: 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665543"/>
              </p:ext>
            </p:extLst>
          </p:nvPr>
        </p:nvGraphicFramePr>
        <p:xfrm>
          <a:off x="2641803" y="1261830"/>
          <a:ext cx="307008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914400" progId="Equation.3">
                  <p:embed/>
                </p:oleObj>
              </mc:Choice>
              <mc:Fallback>
                <p:oleObj name="Equation" r:id="rId3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803" y="1261830"/>
                        <a:ext cx="307008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34383"/>
              </p:ext>
            </p:extLst>
          </p:nvPr>
        </p:nvGraphicFramePr>
        <p:xfrm>
          <a:off x="6336001" y="1796126"/>
          <a:ext cx="1306080" cy="3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240" imgH="228600" progId="Equation.3">
                  <p:embed/>
                </p:oleObj>
              </mc:Choice>
              <mc:Fallback>
                <p:oleObj name="Equation" r:id="rId5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001" y="1796126"/>
                        <a:ext cx="1306080" cy="339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09095"/>
              </p:ext>
            </p:extLst>
          </p:nvPr>
        </p:nvGraphicFramePr>
        <p:xfrm>
          <a:off x="2614972" y="4691117"/>
          <a:ext cx="304992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81080" imgH="914400" progId="Equation.3">
                  <p:embed/>
                </p:oleObj>
              </mc:Choice>
              <mc:Fallback>
                <p:oleObj name="Equation" r:id="rId7" imgW="1981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72" y="4691117"/>
                        <a:ext cx="304992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36150"/>
              </p:ext>
            </p:extLst>
          </p:nvPr>
        </p:nvGraphicFramePr>
        <p:xfrm>
          <a:off x="6326641" y="5234774"/>
          <a:ext cx="1306080" cy="32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215640" progId="Equation.3">
                  <p:embed/>
                </p:oleObj>
              </mc:Choice>
              <mc:Fallback>
                <p:oleObj name="Equation" r:id="rId9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41" y="5234774"/>
                        <a:ext cx="1306080" cy="321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904821"/>
              </p:ext>
            </p:extLst>
          </p:nvPr>
        </p:nvGraphicFramePr>
        <p:xfrm>
          <a:off x="2614972" y="2907794"/>
          <a:ext cx="307008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93680" imgH="914400" progId="Equation.3">
                  <p:embed/>
                </p:oleObj>
              </mc:Choice>
              <mc:Fallback>
                <p:oleObj name="Equation" r:id="rId11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72" y="2907794"/>
                        <a:ext cx="307008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01421"/>
              </p:ext>
            </p:extLst>
          </p:nvPr>
        </p:nvGraphicFramePr>
        <p:xfrm>
          <a:off x="6326641" y="3469453"/>
          <a:ext cx="1324800" cy="35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88840" imgH="241200" progId="Equation.3">
                  <p:embed/>
                </p:oleObj>
              </mc:Choice>
              <mc:Fallback>
                <p:oleObj name="Equation" r:id="rId13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41" y="3469453"/>
                        <a:ext cx="1324800" cy="358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05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6781800" y="4951716"/>
            <a:ext cx="189504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1066800" y="4938354"/>
            <a:ext cx="148699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833158" y="4765801"/>
            <a:ext cx="173884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Rotation Around a Parallel Axis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Rotating the object around a line parallel to one of the axes: Translate to axis, rotate, translate back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E.g.</a:t>
            </a:r>
            <a:r>
              <a:rPr lang="en-GB" dirty="0"/>
              <a:t> rotate around a line parallel to x-axis:</a:t>
            </a: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 flipV="1">
            <a:off x="1410440" y="3681102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1410440" y="4769857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H="1">
            <a:off x="786919" y="4769857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893479" y="5425125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463719" y="356877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641639" y="462696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0753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2519" y="4808740"/>
            <a:ext cx="455040" cy="620706"/>
          </a:xfrm>
          <a:prstGeom prst="rect">
            <a:avLst/>
          </a:prstGeom>
          <a:noFill/>
        </p:spPr>
      </p:pic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3440840" y="3685101"/>
            <a:ext cx="1440" cy="10714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3439400" y="4763775"/>
            <a:ext cx="1196640" cy="12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H="1">
            <a:off x="2817319" y="4743613"/>
            <a:ext cx="635040" cy="747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2723719" y="5192940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3494119" y="357277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4581320" y="430724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360359" y="3561320"/>
            <a:ext cx="1440" cy="11996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4620199" y="518437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5439560" y="3539719"/>
            <a:ext cx="9936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6569959" y="4709122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7435400" y="3681918"/>
            <a:ext cx="1440" cy="1090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7438278" y="4770673"/>
            <a:ext cx="12766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H="1">
            <a:off x="6846439" y="4764912"/>
            <a:ext cx="613440" cy="7229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6751399" y="518975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7467080" y="3581108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8715360" y="471450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3199680" y="5778008"/>
            <a:ext cx="130176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Translate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5337320" y="5778008"/>
            <a:ext cx="104400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Rotate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7027040" y="5759991"/>
            <a:ext cx="1745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Translate</a:t>
            </a:r>
            <a:r>
              <a:rPr lang="en-GB" dirty="0">
                <a:solidFill>
                  <a:srgbClr val="000000"/>
                </a:solidFill>
              </a:rPr>
              <a:t> back</a:t>
            </a:r>
          </a:p>
        </p:txBody>
      </p:sp>
      <p:sp>
        <p:nvSpPr>
          <p:cNvPr id="107550" name="Line 30"/>
          <p:cNvSpPr>
            <a:spLocks noChangeShapeType="1"/>
          </p:cNvSpPr>
          <p:nvPr/>
        </p:nvSpPr>
        <p:spPr bwMode="auto">
          <a:xfrm>
            <a:off x="5337320" y="4765287"/>
            <a:ext cx="1208160" cy="57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H="1">
            <a:off x="4745913" y="4781129"/>
            <a:ext cx="613440" cy="7229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07553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4199" y="4494467"/>
            <a:ext cx="433440" cy="590462"/>
          </a:xfrm>
          <a:prstGeom prst="rect">
            <a:avLst/>
          </a:prstGeom>
          <a:noFill/>
        </p:spPr>
      </p:pic>
      <p:pic>
        <p:nvPicPr>
          <p:cNvPr id="107554" name="Picture 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7640" y="4177705"/>
            <a:ext cx="439200" cy="629347"/>
          </a:xfrm>
          <a:prstGeom prst="rect">
            <a:avLst/>
          </a:prstGeom>
          <a:noFill/>
        </p:spPr>
      </p:pic>
      <p:pic>
        <p:nvPicPr>
          <p:cNvPr id="107555" name="Picture 3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6440" y="4609375"/>
            <a:ext cx="480960" cy="686953"/>
          </a:xfrm>
          <a:prstGeom prst="rect">
            <a:avLst/>
          </a:prstGeom>
          <a:noFill/>
        </p:spPr>
      </p:pic>
      <p:graphicFrame>
        <p:nvGraphicFramePr>
          <p:cNvPr id="1075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97245"/>
              </p:ext>
            </p:extLst>
          </p:nvPr>
        </p:nvGraphicFramePr>
        <p:xfrm>
          <a:off x="1927080" y="2943670"/>
          <a:ext cx="5159520" cy="48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65360" imgH="241200" progId="Equation.3">
                  <p:embed/>
                </p:oleObj>
              </mc:Choice>
              <mc:Fallback>
                <p:oleObj name="Equation" r:id="rId7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80" y="2943670"/>
                        <a:ext cx="5159520" cy="485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745912" y="4769017"/>
            <a:ext cx="172112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25417" y="4186410"/>
            <a:ext cx="484742" cy="1156771"/>
          </a:xfrm>
          <a:custGeom>
            <a:avLst/>
            <a:gdLst>
              <a:gd name="connsiteX0" fmla="*/ 484742 w 484742"/>
              <a:gd name="connsiteY0" fmla="*/ 594910 h 1156771"/>
              <a:gd name="connsiteX1" fmla="*/ 0 w 484742"/>
              <a:gd name="connsiteY1" fmla="*/ 1156771 h 1156771"/>
              <a:gd name="connsiteX2" fmla="*/ 0 w 484742"/>
              <a:gd name="connsiteY2" fmla="*/ 539826 h 1156771"/>
              <a:gd name="connsiteX3" fmla="*/ 484742 w 484742"/>
              <a:gd name="connsiteY3" fmla="*/ 0 h 1156771"/>
              <a:gd name="connsiteX4" fmla="*/ 484742 w 484742"/>
              <a:gd name="connsiteY4" fmla="*/ 594910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42" h="1156771">
                <a:moveTo>
                  <a:pt x="484742" y="594910"/>
                </a:moveTo>
                <a:lnTo>
                  <a:pt x="0" y="1156771"/>
                </a:lnTo>
                <a:lnTo>
                  <a:pt x="0" y="539826"/>
                </a:lnTo>
                <a:lnTo>
                  <a:pt x="484742" y="0"/>
                </a:lnTo>
                <a:lnTo>
                  <a:pt x="484742" y="594910"/>
                </a:lnTo>
                <a:close/>
              </a:path>
            </a:pathLst>
          </a:custGeom>
          <a:solidFill>
            <a:srgbClr val="AD0101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85800" y="4938354"/>
            <a:ext cx="239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3651" y="4910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1931" y="459733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y</a:t>
            </a:r>
            <a:r>
              <a:rPr lang="en-US" sz="1400" baseline="-25000" dirty="0" err="1"/>
              <a:t>p</a:t>
            </a:r>
            <a:r>
              <a:rPr lang="en-US" sz="1400" dirty="0"/>
              <a:t>, </a:t>
            </a:r>
            <a:r>
              <a:rPr lang="en-US" sz="1400" dirty="0" err="1"/>
              <a:t>z</a:t>
            </a:r>
            <a:r>
              <a:rPr lang="en-US" sz="1400" baseline="-25000" dirty="0" err="1"/>
              <a:t>p</a:t>
            </a:r>
            <a:r>
              <a:rPr lang="en-US" sz="1400" dirty="0"/>
              <a:t>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16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 Around an Arbitrary Axis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1:</a:t>
            </a:r>
            <a:r>
              <a:rPr lang="en-GB" dirty="0"/>
              <a:t> Translate the object so that the rotation axis passes though the origin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2:</a:t>
            </a:r>
            <a:r>
              <a:rPr lang="en-GB" dirty="0"/>
              <a:t> Rotate the object so that the rotation axis is aligned with one of the major axes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3:</a:t>
            </a:r>
            <a:r>
              <a:rPr lang="en-GB" dirty="0"/>
              <a:t> Make the specified rotation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4:</a:t>
            </a:r>
            <a:r>
              <a:rPr lang="en-GB" dirty="0"/>
              <a:t> Reverse the axis rotation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5:</a:t>
            </a:r>
            <a:r>
              <a:rPr lang="en-GB" dirty="0"/>
              <a:t> Translate back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0200" y="4038600"/>
            <a:ext cx="1978560" cy="2137428"/>
            <a:chOff x="6172200" y="2052216"/>
            <a:chExt cx="1978560" cy="2137428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 flipV="1">
              <a:off x="6795719" y="216454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>
              <a:off x="6795719" y="3251861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>
              <a:off x="6172200" y="3251862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6278759" y="3907131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9576" name="Text Box 8"/>
            <p:cNvSpPr txBox="1">
              <a:spLocks noChangeArrowheads="1"/>
            </p:cNvSpPr>
            <p:nvPr/>
          </p:nvSpPr>
          <p:spPr bwMode="auto">
            <a:xfrm>
              <a:off x="6847559" y="205221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9577" name="Text Box 9"/>
            <p:cNvSpPr txBox="1">
              <a:spLocks noChangeArrowheads="1"/>
            </p:cNvSpPr>
            <p:nvPr/>
          </p:nvSpPr>
          <p:spPr bwMode="auto">
            <a:xfrm>
              <a:off x="8026920" y="319713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0957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27719" y="2939349"/>
              <a:ext cx="455040" cy="620705"/>
            </a:xfrm>
            <a:prstGeom prst="rect">
              <a:avLst/>
            </a:prstGeom>
            <a:noFill/>
          </p:spPr>
        </p:pic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flipV="1">
              <a:off x="6938279" y="2655639"/>
              <a:ext cx="328320" cy="455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pic>
          <p:nvPicPr>
            <p:cNvPr id="109580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98120" y="2331606"/>
              <a:ext cx="640800" cy="750318"/>
            </a:xfrm>
            <a:prstGeom prst="rect">
              <a:avLst/>
            </a:prstGeom>
            <a:noFill/>
          </p:spPr>
        </p:pic>
        <p:sp>
          <p:nvSpPr>
            <p:cNvPr id="109581" name="Freeform 13"/>
            <p:cNvSpPr>
              <a:spLocks/>
            </p:cNvSpPr>
            <p:nvPr/>
          </p:nvSpPr>
          <p:spPr bwMode="auto">
            <a:xfrm rot="11042005">
              <a:off x="6586920" y="2916307"/>
              <a:ext cx="642240" cy="452207"/>
            </a:xfrm>
            <a:custGeom>
              <a:avLst/>
              <a:gdLst/>
              <a:ahLst/>
              <a:cxnLst>
                <a:cxn ang="0">
                  <a:pos x="92" y="25"/>
                </a:cxn>
                <a:cxn ang="0">
                  <a:pos x="54" y="77"/>
                </a:cxn>
                <a:cxn ang="0">
                  <a:pos x="27" y="134"/>
                </a:cxn>
                <a:cxn ang="0">
                  <a:pos x="9" y="198"/>
                </a:cxn>
                <a:cxn ang="0">
                  <a:pos x="1" y="264"/>
                </a:cxn>
                <a:cxn ang="0">
                  <a:pos x="2" y="335"/>
                </a:cxn>
                <a:cxn ang="0">
                  <a:pos x="14" y="407"/>
                </a:cxn>
                <a:cxn ang="0">
                  <a:pos x="34" y="483"/>
                </a:cxn>
                <a:cxn ang="0">
                  <a:pos x="65" y="559"/>
                </a:cxn>
                <a:cxn ang="0">
                  <a:pos x="104" y="635"/>
                </a:cxn>
                <a:cxn ang="0">
                  <a:pos x="152" y="712"/>
                </a:cxn>
                <a:cxn ang="0">
                  <a:pos x="209" y="788"/>
                </a:cxn>
                <a:cxn ang="0">
                  <a:pos x="274" y="862"/>
                </a:cxn>
                <a:cxn ang="0">
                  <a:pos x="345" y="933"/>
                </a:cxn>
                <a:cxn ang="0">
                  <a:pos x="421" y="1002"/>
                </a:cxn>
                <a:cxn ang="0">
                  <a:pos x="505" y="1066"/>
                </a:cxn>
                <a:cxn ang="0">
                  <a:pos x="593" y="1126"/>
                </a:cxn>
                <a:cxn ang="0">
                  <a:pos x="685" y="1182"/>
                </a:cxn>
                <a:cxn ang="0">
                  <a:pos x="779" y="1230"/>
                </a:cxn>
                <a:cxn ang="0">
                  <a:pos x="876" y="1274"/>
                </a:cxn>
                <a:cxn ang="0">
                  <a:pos x="974" y="1310"/>
                </a:cxn>
                <a:cxn ang="0">
                  <a:pos x="1071" y="1340"/>
                </a:cxn>
                <a:cxn ang="0">
                  <a:pos x="1170" y="1362"/>
                </a:cxn>
                <a:cxn ang="0">
                  <a:pos x="1264" y="1377"/>
                </a:cxn>
                <a:cxn ang="0">
                  <a:pos x="1356" y="1384"/>
                </a:cxn>
                <a:cxn ang="0">
                  <a:pos x="1446" y="1384"/>
                </a:cxn>
                <a:cxn ang="0">
                  <a:pos x="1528" y="1376"/>
                </a:cxn>
                <a:cxn ang="0">
                  <a:pos x="1608" y="1361"/>
                </a:cxn>
                <a:cxn ang="0">
                  <a:pos x="1680" y="1338"/>
                </a:cxn>
                <a:cxn ang="0">
                  <a:pos x="1745" y="1307"/>
                </a:cxn>
                <a:cxn ang="0">
                  <a:pos x="1803" y="1271"/>
                </a:cxn>
                <a:cxn ang="0">
                  <a:pos x="1853" y="1227"/>
                </a:cxn>
                <a:cxn ang="0">
                  <a:pos x="1894" y="1177"/>
                </a:cxn>
                <a:cxn ang="0">
                  <a:pos x="1926" y="1122"/>
                </a:cxn>
                <a:cxn ang="0">
                  <a:pos x="1948" y="1061"/>
                </a:cxn>
                <a:cxn ang="0">
                  <a:pos x="1961" y="997"/>
                </a:cxn>
                <a:cxn ang="0">
                  <a:pos x="1964" y="928"/>
                </a:cxn>
                <a:cxn ang="0">
                  <a:pos x="1958" y="857"/>
                </a:cxn>
                <a:cxn ang="0">
                  <a:pos x="1941" y="782"/>
                </a:cxn>
              </a:cxnLst>
              <a:rect l="0" t="0" r="r" b="b"/>
              <a:pathLst>
                <a:path w="1965" h="1386">
                  <a:moveTo>
                    <a:pt x="113" y="0"/>
                  </a:moveTo>
                  <a:lnTo>
                    <a:pt x="92" y="25"/>
                  </a:lnTo>
                  <a:lnTo>
                    <a:pt x="71" y="50"/>
                  </a:lnTo>
                  <a:lnTo>
                    <a:pt x="54" y="77"/>
                  </a:lnTo>
                  <a:lnTo>
                    <a:pt x="39" y="106"/>
                  </a:lnTo>
                  <a:lnTo>
                    <a:pt x="27" y="134"/>
                  </a:lnTo>
                  <a:lnTo>
                    <a:pt x="17" y="166"/>
                  </a:lnTo>
                  <a:lnTo>
                    <a:pt x="9" y="198"/>
                  </a:lnTo>
                  <a:lnTo>
                    <a:pt x="4" y="231"/>
                  </a:lnTo>
                  <a:lnTo>
                    <a:pt x="1" y="264"/>
                  </a:lnTo>
                  <a:lnTo>
                    <a:pt x="0" y="299"/>
                  </a:lnTo>
                  <a:lnTo>
                    <a:pt x="2" y="335"/>
                  </a:lnTo>
                  <a:lnTo>
                    <a:pt x="6" y="371"/>
                  </a:lnTo>
                  <a:lnTo>
                    <a:pt x="14" y="407"/>
                  </a:lnTo>
                  <a:lnTo>
                    <a:pt x="23" y="445"/>
                  </a:lnTo>
                  <a:lnTo>
                    <a:pt x="34" y="483"/>
                  </a:lnTo>
                  <a:lnTo>
                    <a:pt x="48" y="521"/>
                  </a:lnTo>
                  <a:lnTo>
                    <a:pt x="65" y="559"/>
                  </a:lnTo>
                  <a:lnTo>
                    <a:pt x="83" y="597"/>
                  </a:lnTo>
                  <a:lnTo>
                    <a:pt x="104" y="635"/>
                  </a:lnTo>
                  <a:lnTo>
                    <a:pt x="127" y="674"/>
                  </a:lnTo>
                  <a:lnTo>
                    <a:pt x="152" y="712"/>
                  </a:lnTo>
                  <a:lnTo>
                    <a:pt x="180" y="750"/>
                  </a:lnTo>
                  <a:lnTo>
                    <a:pt x="209" y="788"/>
                  </a:lnTo>
                  <a:lnTo>
                    <a:pt x="240" y="826"/>
                  </a:lnTo>
                  <a:lnTo>
                    <a:pt x="274" y="862"/>
                  </a:lnTo>
                  <a:lnTo>
                    <a:pt x="308" y="898"/>
                  </a:lnTo>
                  <a:lnTo>
                    <a:pt x="345" y="933"/>
                  </a:lnTo>
                  <a:lnTo>
                    <a:pt x="382" y="968"/>
                  </a:lnTo>
                  <a:lnTo>
                    <a:pt x="421" y="1002"/>
                  </a:lnTo>
                  <a:lnTo>
                    <a:pt x="463" y="1035"/>
                  </a:lnTo>
                  <a:lnTo>
                    <a:pt x="505" y="1066"/>
                  </a:lnTo>
                  <a:lnTo>
                    <a:pt x="549" y="1097"/>
                  </a:lnTo>
                  <a:lnTo>
                    <a:pt x="593" y="1126"/>
                  </a:lnTo>
                  <a:lnTo>
                    <a:pt x="638" y="1155"/>
                  </a:lnTo>
                  <a:lnTo>
                    <a:pt x="685" y="1182"/>
                  </a:lnTo>
                  <a:lnTo>
                    <a:pt x="732" y="1206"/>
                  </a:lnTo>
                  <a:lnTo>
                    <a:pt x="779" y="1230"/>
                  </a:lnTo>
                  <a:lnTo>
                    <a:pt x="828" y="1252"/>
                  </a:lnTo>
                  <a:lnTo>
                    <a:pt x="876" y="1274"/>
                  </a:lnTo>
                  <a:lnTo>
                    <a:pt x="926" y="1293"/>
                  </a:lnTo>
                  <a:lnTo>
                    <a:pt x="974" y="1310"/>
                  </a:lnTo>
                  <a:lnTo>
                    <a:pt x="1023" y="1326"/>
                  </a:lnTo>
                  <a:lnTo>
                    <a:pt x="1071" y="1340"/>
                  </a:lnTo>
                  <a:lnTo>
                    <a:pt x="1121" y="1352"/>
                  </a:lnTo>
                  <a:lnTo>
                    <a:pt x="1170" y="1362"/>
                  </a:lnTo>
                  <a:lnTo>
                    <a:pt x="1217" y="1371"/>
                  </a:lnTo>
                  <a:lnTo>
                    <a:pt x="1264" y="1377"/>
                  </a:lnTo>
                  <a:lnTo>
                    <a:pt x="1310" y="1382"/>
                  </a:lnTo>
                  <a:lnTo>
                    <a:pt x="1356" y="1384"/>
                  </a:lnTo>
                  <a:lnTo>
                    <a:pt x="1401" y="1385"/>
                  </a:lnTo>
                  <a:lnTo>
                    <a:pt x="1446" y="1384"/>
                  </a:lnTo>
                  <a:lnTo>
                    <a:pt x="1487" y="1382"/>
                  </a:lnTo>
                  <a:lnTo>
                    <a:pt x="1528" y="1376"/>
                  </a:lnTo>
                  <a:lnTo>
                    <a:pt x="1569" y="1370"/>
                  </a:lnTo>
                  <a:lnTo>
                    <a:pt x="1608" y="1361"/>
                  </a:lnTo>
                  <a:lnTo>
                    <a:pt x="1644" y="1350"/>
                  </a:lnTo>
                  <a:lnTo>
                    <a:pt x="1680" y="1338"/>
                  </a:lnTo>
                  <a:lnTo>
                    <a:pt x="1714" y="1324"/>
                  </a:lnTo>
                  <a:lnTo>
                    <a:pt x="1745" y="1307"/>
                  </a:lnTo>
                  <a:lnTo>
                    <a:pt x="1775" y="1290"/>
                  </a:lnTo>
                  <a:lnTo>
                    <a:pt x="1803" y="1271"/>
                  </a:lnTo>
                  <a:lnTo>
                    <a:pt x="1829" y="1250"/>
                  </a:lnTo>
                  <a:lnTo>
                    <a:pt x="1853" y="1227"/>
                  </a:lnTo>
                  <a:lnTo>
                    <a:pt x="1874" y="1203"/>
                  </a:lnTo>
                  <a:lnTo>
                    <a:pt x="1894" y="1177"/>
                  </a:lnTo>
                  <a:lnTo>
                    <a:pt x="1911" y="1150"/>
                  </a:lnTo>
                  <a:lnTo>
                    <a:pt x="1926" y="1122"/>
                  </a:lnTo>
                  <a:lnTo>
                    <a:pt x="1938" y="1092"/>
                  </a:lnTo>
                  <a:lnTo>
                    <a:pt x="1948" y="1061"/>
                  </a:lnTo>
                  <a:lnTo>
                    <a:pt x="1956" y="1030"/>
                  </a:lnTo>
                  <a:lnTo>
                    <a:pt x="1961" y="997"/>
                  </a:lnTo>
                  <a:lnTo>
                    <a:pt x="1964" y="963"/>
                  </a:lnTo>
                  <a:lnTo>
                    <a:pt x="1964" y="928"/>
                  </a:lnTo>
                  <a:lnTo>
                    <a:pt x="1963" y="893"/>
                  </a:lnTo>
                  <a:lnTo>
                    <a:pt x="1958" y="857"/>
                  </a:lnTo>
                  <a:lnTo>
                    <a:pt x="1950" y="820"/>
                  </a:lnTo>
                  <a:lnTo>
                    <a:pt x="1941" y="782"/>
                  </a:lnTo>
                  <a:lnTo>
                    <a:pt x="1929" y="744"/>
                  </a:lnTo>
                </a:path>
              </a:pathLst>
            </a:custGeom>
            <a:noFill/>
            <a:ln w="36703">
              <a:solidFill>
                <a:srgbClr val="800000"/>
              </a:solidFill>
              <a:round/>
              <a:headEnd type="non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66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Basic Geometric Transformations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Used for modelling, animation as well as viewing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to transform?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typically transform the </a:t>
            </a:r>
            <a:r>
              <a:rPr lang="en-GB" dirty="0">
                <a:solidFill>
                  <a:srgbClr val="C00000"/>
                </a:solidFill>
              </a:rPr>
              <a:t>vertices </a:t>
            </a:r>
            <a:r>
              <a:rPr lang="en-GB" dirty="0"/>
              <a:t>(points) and </a:t>
            </a:r>
            <a:r>
              <a:rPr lang="en-GB" dirty="0">
                <a:solidFill>
                  <a:srgbClr val="C00000"/>
                </a:solidFill>
              </a:rPr>
              <a:t>vectors</a:t>
            </a:r>
            <a:r>
              <a:rPr lang="en-GB" dirty="0"/>
              <a:t> describing the shape (such as the surface normal)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works due to the linearity of transformations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Some, but not all, transformations may preserve attributes like sizes, angles, ratios of the shape</a:t>
            </a:r>
            <a:endParaRPr lang="en-GB" sz="2200" dirty="0"/>
          </a:p>
        </p:txBody>
      </p:sp>
      <p:sp>
        <p:nvSpPr>
          <p:cNvPr id="2" name="Oval 1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396240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4038600"/>
            <a:ext cx="15240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137272" y="3349128"/>
            <a:ext cx="528810" cy="7050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126255" y="4043190"/>
            <a:ext cx="1002535" cy="66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6082" y="3349128"/>
            <a:ext cx="462708" cy="760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38800" y="3276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05400" y="396240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6872" y="3466641"/>
            <a:ext cx="15240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185272" y="3349128"/>
            <a:ext cx="528810" cy="7050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77928" y="3547431"/>
            <a:ext cx="1454226" cy="495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4082" y="3349128"/>
            <a:ext cx="918072" cy="1983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657600" y="3542841"/>
            <a:ext cx="1066800" cy="252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51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81" name="Picture 65" descr="AADGHLP0"/>
          <p:cNvPicPr>
            <a:picLocks noChangeAspect="1" noChangeArrowheads="1"/>
          </p:cNvPicPr>
          <p:nvPr/>
        </p:nvPicPr>
        <p:blipFill>
          <a:blip r:embed="rId3" cstate="print"/>
          <a:srcRect l="18936" t="11551" r="19545" b="29630"/>
          <a:stretch>
            <a:fillRect/>
          </a:stretch>
        </p:blipFill>
        <p:spPr bwMode="auto">
          <a:xfrm>
            <a:off x="838200" y="1242506"/>
            <a:ext cx="7162800" cy="5144707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667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First determine the axis of rotation: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u</a:t>
            </a:r>
            <a:r>
              <a:rPr lang="en-GB" dirty="0"/>
              <a:t> is the unit vector along </a:t>
            </a:r>
            <a:r>
              <a:rPr lang="en-GB" b="1" dirty="0"/>
              <a:t>v</a:t>
            </a:r>
            <a:r>
              <a:rPr lang="en-GB" dirty="0"/>
              <a:t>:</a:t>
            </a:r>
          </a:p>
          <a:p>
            <a:endParaRPr lang="en-US" dirty="0"/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59763"/>
              </p:ext>
            </p:extLst>
          </p:nvPr>
        </p:nvGraphicFramePr>
        <p:xfrm>
          <a:off x="1945448" y="2286000"/>
          <a:ext cx="552215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215640" progId="Equation.3">
                  <p:embed/>
                </p:oleObj>
              </mc:Choice>
              <mc:Fallback>
                <p:oleObj name="Equation" r:id="rId3" imgW="2247840" imgH="215640" progId="Equation.3">
                  <p:embed/>
                  <p:pic>
                    <p:nvPicPr>
                      <p:cNvPr id="113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48" y="2286000"/>
                        <a:ext cx="5522152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43267"/>
              </p:ext>
            </p:extLst>
          </p:nvPr>
        </p:nvGraphicFramePr>
        <p:xfrm>
          <a:off x="3352800" y="3829050"/>
          <a:ext cx="225034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444240" progId="Equation.3">
                  <p:embed/>
                </p:oleObj>
              </mc:Choice>
              <mc:Fallback>
                <p:oleObj name="Equation" r:id="rId5" imgW="1028520" imgH="444240" progId="Equation.3">
                  <p:embed/>
                  <p:pic>
                    <p:nvPicPr>
                      <p:cNvPr id="1136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29050"/>
                        <a:ext cx="2250342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918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translate </a:t>
            </a:r>
            <a:r>
              <a:rPr lang="en-GB" b="1" dirty="0"/>
              <a:t>P</a:t>
            </a:r>
            <a:r>
              <a:rPr lang="en-GB" b="1" baseline="-25000" dirty="0"/>
              <a:t>1</a:t>
            </a:r>
            <a:r>
              <a:rPr lang="en-GB" dirty="0"/>
              <a:t> to origin:</a:t>
            </a:r>
          </a:p>
          <a:p>
            <a:endParaRPr lang="en-US" dirty="0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15055"/>
              </p:ext>
            </p:extLst>
          </p:nvPr>
        </p:nvGraphicFramePr>
        <p:xfrm>
          <a:off x="2819400" y="2514600"/>
          <a:ext cx="308338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914400" progId="Equation.3">
                  <p:embed/>
                </p:oleObj>
              </mc:Choice>
              <mc:Fallback>
                <p:oleObj name="Equation" r:id="rId3" imgW="1320480" imgH="914400" progId="Equation.3">
                  <p:embed/>
                  <p:pic>
                    <p:nvPicPr>
                      <p:cNvPr id="113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083380" cy="213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Then align </a:t>
            </a:r>
            <a:r>
              <a:rPr lang="en-GB" b="1" dirty="0"/>
              <a:t>u</a:t>
            </a:r>
            <a:r>
              <a:rPr lang="en-GB" dirty="0"/>
              <a:t> with one of the major axis (</a:t>
            </a:r>
            <a:r>
              <a:rPr lang="en-GB" b="1" dirty="0"/>
              <a:t>x</a:t>
            </a:r>
            <a:r>
              <a:rPr lang="en-GB" dirty="0"/>
              <a:t>, </a:t>
            </a:r>
            <a:r>
              <a:rPr lang="en-GB" b="1" dirty="0"/>
              <a:t>y</a:t>
            </a:r>
            <a:r>
              <a:rPr lang="en-GB" dirty="0"/>
              <a:t>, or </a:t>
            </a:r>
            <a:r>
              <a:rPr lang="en-GB" b="1" dirty="0"/>
              <a:t>z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is a two-step process: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Rotate around </a:t>
            </a:r>
            <a:r>
              <a:rPr lang="en-GB" b="1" dirty="0"/>
              <a:t>x</a:t>
            </a:r>
            <a:r>
              <a:rPr lang="en-GB" dirty="0"/>
              <a:t> to bring </a:t>
            </a:r>
            <a:r>
              <a:rPr lang="en-GB" b="1" dirty="0"/>
              <a:t>u</a:t>
            </a:r>
            <a:r>
              <a:rPr lang="en-GB" dirty="0"/>
              <a:t> onto </a:t>
            </a:r>
            <a:r>
              <a:rPr lang="en-GB" b="1" dirty="0" err="1"/>
              <a:t>xz</a:t>
            </a:r>
            <a:r>
              <a:rPr lang="en-GB" dirty="0"/>
              <a:t> plane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Rotate around </a:t>
            </a:r>
            <a:r>
              <a:rPr lang="en-GB" b="1" dirty="0"/>
              <a:t>y</a:t>
            </a:r>
            <a:r>
              <a:rPr lang="en-GB" dirty="0"/>
              <a:t> to align the result with the </a:t>
            </a:r>
            <a:r>
              <a:rPr lang="en-GB" b="1" dirty="0"/>
              <a:t>z</a:t>
            </a:r>
            <a:r>
              <a:rPr lang="en-GB" dirty="0"/>
              <a:t>-axis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3427797"/>
            <a:ext cx="1978560" cy="2287203"/>
            <a:chOff x="2209800" y="3427797"/>
            <a:chExt cx="1978560" cy="228720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2833321" y="368990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33321" y="4777218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209800" y="477865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16360" y="543248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64520" y="472249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849160" y="4316370"/>
              <a:ext cx="305280" cy="43204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43720" y="4183876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839081" y="4771458"/>
              <a:ext cx="25488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833320" y="342779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6" name="Arc 20"/>
            <p:cNvSpPr>
              <a:spLocks/>
            </p:cNvSpPr>
            <p:nvPr/>
          </p:nvSpPr>
          <p:spPr bwMode="auto">
            <a:xfrm flipH="1">
              <a:off x="3029160" y="4604401"/>
              <a:ext cx="195840" cy="325474"/>
            </a:xfrm>
            <a:custGeom>
              <a:avLst/>
              <a:gdLst>
                <a:gd name="G0" fmla="+- 0 0 0"/>
                <a:gd name="G1" fmla="+- 17713 0 0"/>
                <a:gd name="G2" fmla="+- 21600 0 0"/>
                <a:gd name="T0" fmla="*/ 12362 w 21600"/>
                <a:gd name="T1" fmla="*/ 0 h 33841"/>
                <a:gd name="T2" fmla="*/ 14368 w 21600"/>
                <a:gd name="T3" fmla="*/ 33841 h 33841"/>
                <a:gd name="T4" fmla="*/ 0 w 21600"/>
                <a:gd name="T5" fmla="*/ 17713 h 33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841" fill="none" extrusionOk="0">
                  <a:moveTo>
                    <a:pt x="12361" y="0"/>
                  </a:moveTo>
                  <a:cubicBezTo>
                    <a:pt x="18150" y="4040"/>
                    <a:pt x="21600" y="10653"/>
                    <a:pt x="21600" y="17713"/>
                  </a:cubicBezTo>
                  <a:cubicBezTo>
                    <a:pt x="21600" y="23874"/>
                    <a:pt x="18968" y="29742"/>
                    <a:pt x="14368" y="33841"/>
                  </a:cubicBezTo>
                </a:path>
                <a:path w="21600" h="33841" stroke="0" extrusionOk="0">
                  <a:moveTo>
                    <a:pt x="12361" y="0"/>
                  </a:moveTo>
                  <a:cubicBezTo>
                    <a:pt x="18150" y="4040"/>
                    <a:pt x="21600" y="10653"/>
                    <a:pt x="21600" y="17713"/>
                  </a:cubicBezTo>
                  <a:cubicBezTo>
                    <a:pt x="21600" y="23874"/>
                    <a:pt x="18968" y="29742"/>
                    <a:pt x="14368" y="33841"/>
                  </a:cubicBezTo>
                  <a:lnTo>
                    <a:pt x="0" y="177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093960" y="4539593"/>
              <a:ext cx="203040" cy="28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l-GR" b="1" i="1" dirty="0">
                  <a:solidFill>
                    <a:srgbClr val="000000"/>
                  </a:solidFill>
                  <a:cs typeface="Times New Roman" pitchFamily="18" charset="0"/>
                </a:rPr>
                <a:t>α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86400" y="3386033"/>
            <a:ext cx="1978560" cy="2284323"/>
            <a:chOff x="5486400" y="3386033"/>
            <a:chExt cx="1978560" cy="228432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6109921" y="3648140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6109921" y="4735455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5486400" y="4736895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5522400" y="5387843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341120" y="4680729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5783040" y="4706651"/>
              <a:ext cx="34272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6436800" y="4996121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6115681" y="4729694"/>
              <a:ext cx="25488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6109920" y="3386033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27" name="Arc 31"/>
            <p:cNvSpPr>
              <a:spLocks/>
            </p:cNvSpPr>
            <p:nvPr/>
          </p:nvSpPr>
          <p:spPr bwMode="auto">
            <a:xfrm flipH="1">
              <a:off x="5978880" y="4865068"/>
              <a:ext cx="231840" cy="129614"/>
            </a:xfrm>
            <a:custGeom>
              <a:avLst/>
              <a:gdLst>
                <a:gd name="G0" fmla="+- 19963 0 0"/>
                <a:gd name="G1" fmla="+- 0 0 0"/>
                <a:gd name="G2" fmla="+- 21600 0 0"/>
                <a:gd name="T0" fmla="*/ 38202 w 38202"/>
                <a:gd name="T1" fmla="*/ 11572 h 21600"/>
                <a:gd name="T2" fmla="*/ 0 w 38202"/>
                <a:gd name="T3" fmla="*/ 8249 h 21600"/>
                <a:gd name="T4" fmla="*/ 19963 w 3820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02" h="21600" fill="none" extrusionOk="0">
                  <a:moveTo>
                    <a:pt x="38201" y="11571"/>
                  </a:moveTo>
                  <a:cubicBezTo>
                    <a:pt x="34239" y="17816"/>
                    <a:pt x="27358" y="21599"/>
                    <a:pt x="19963" y="21600"/>
                  </a:cubicBezTo>
                  <a:cubicBezTo>
                    <a:pt x="11219" y="21600"/>
                    <a:pt x="3339" y="16329"/>
                    <a:pt x="0" y="8248"/>
                  </a:cubicBezTo>
                </a:path>
                <a:path w="38202" h="21600" stroke="0" extrusionOk="0">
                  <a:moveTo>
                    <a:pt x="38201" y="11571"/>
                  </a:moveTo>
                  <a:cubicBezTo>
                    <a:pt x="34239" y="17816"/>
                    <a:pt x="27358" y="21599"/>
                    <a:pt x="19963" y="21600"/>
                  </a:cubicBezTo>
                  <a:cubicBezTo>
                    <a:pt x="11219" y="21600"/>
                    <a:pt x="3339" y="16329"/>
                    <a:pt x="0" y="8248"/>
                  </a:cubicBezTo>
                  <a:lnTo>
                    <a:pt x="19963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978880" y="5062368"/>
              <a:ext cx="203040" cy="28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l-GR" b="1" i="1" dirty="0">
                  <a:solidFill>
                    <a:srgbClr val="000000"/>
                  </a:solidFill>
                  <a:cs typeface="Times New Roman" pitchFamily="18" charset="0"/>
                </a:rPr>
                <a:t>β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2284" y="5835495"/>
            <a:ext cx="475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need cosine and sine of angles α and ß</a:t>
            </a:r>
          </a:p>
          <a:p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1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cosine and sine of angles α and ß: </a:t>
            </a:r>
          </a:p>
          <a:p>
            <a:endParaRPr lang="en-US" dirty="0"/>
          </a:p>
        </p:txBody>
      </p:sp>
      <p:sp>
        <p:nvSpPr>
          <p:cNvPr id="29" name="Freeform 33"/>
          <p:cNvSpPr>
            <a:spLocks noChangeArrowheads="1"/>
          </p:cNvSpPr>
          <p:nvPr/>
        </p:nvSpPr>
        <p:spPr bwMode="auto">
          <a:xfrm>
            <a:off x="2063639" y="2768687"/>
            <a:ext cx="316800" cy="1209727"/>
          </a:xfrm>
          <a:custGeom>
            <a:avLst/>
            <a:gdLst/>
            <a:ahLst/>
            <a:cxnLst>
              <a:cxn ang="0">
                <a:pos x="0" y="3701"/>
              </a:cxn>
              <a:cxn ang="0">
                <a:pos x="69" y="1314"/>
              </a:cxn>
              <a:cxn ang="0">
                <a:pos x="968" y="0"/>
              </a:cxn>
              <a:cxn ang="0">
                <a:pos x="968" y="2663"/>
              </a:cxn>
              <a:cxn ang="0">
                <a:pos x="0" y="3701"/>
              </a:cxn>
            </a:cxnLst>
            <a:rect l="0" t="0" r="r" b="b"/>
            <a:pathLst>
              <a:path w="969" h="3702">
                <a:moveTo>
                  <a:pt x="0" y="3701"/>
                </a:moveTo>
                <a:lnTo>
                  <a:pt x="69" y="1314"/>
                </a:lnTo>
                <a:lnTo>
                  <a:pt x="968" y="0"/>
                </a:lnTo>
                <a:lnTo>
                  <a:pt x="968" y="2663"/>
                </a:lnTo>
                <a:lnTo>
                  <a:pt x="0" y="3701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2376119" y="2546904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2376119" y="3634219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1752600" y="3635659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1859159" y="428948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607320" y="357949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V="1">
            <a:off x="2391959" y="3173370"/>
            <a:ext cx="305280" cy="432045"/>
          </a:xfrm>
          <a:prstGeom prst="line">
            <a:avLst/>
          </a:prstGeom>
          <a:noFill/>
          <a:ln w="36720">
            <a:solidFill>
              <a:srgbClr val="000080"/>
            </a:solidFill>
            <a:prstDash val="sysDash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786520" y="3040876"/>
            <a:ext cx="2030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H="1" flipV="1">
            <a:off x="2062199" y="3184891"/>
            <a:ext cx="319680" cy="443567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839000" y="3108563"/>
            <a:ext cx="2030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u'</a:t>
            </a:r>
          </a:p>
        </p:txBody>
      </p:sp>
      <p:sp>
        <p:nvSpPr>
          <p:cNvPr id="40" name="Freeform 44"/>
          <p:cNvSpPr>
            <a:spLocks/>
          </p:cNvSpPr>
          <p:nvPr/>
        </p:nvSpPr>
        <p:spPr bwMode="auto">
          <a:xfrm>
            <a:off x="2162931" y="3499640"/>
            <a:ext cx="70560" cy="25763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54" y="32"/>
              </a:cxn>
              <a:cxn ang="0">
                <a:pos x="226" y="50"/>
              </a:cxn>
              <a:cxn ang="0">
                <a:pos x="200" y="69"/>
              </a:cxn>
              <a:cxn ang="0">
                <a:pos x="174" y="88"/>
              </a:cxn>
              <a:cxn ang="0">
                <a:pos x="151" y="109"/>
              </a:cxn>
              <a:cxn ang="0">
                <a:pos x="129" y="130"/>
              </a:cxn>
              <a:cxn ang="0">
                <a:pos x="108" y="152"/>
              </a:cxn>
              <a:cxn ang="0">
                <a:pos x="89" y="175"/>
              </a:cxn>
              <a:cxn ang="0">
                <a:pos x="72" y="198"/>
              </a:cxn>
              <a:cxn ang="0">
                <a:pos x="57" y="222"/>
              </a:cxn>
              <a:cxn ang="0">
                <a:pos x="43" y="247"/>
              </a:cxn>
              <a:cxn ang="0">
                <a:pos x="31" y="272"/>
              </a:cxn>
              <a:cxn ang="0">
                <a:pos x="21" y="297"/>
              </a:cxn>
              <a:cxn ang="0">
                <a:pos x="13" y="323"/>
              </a:cxn>
              <a:cxn ang="0">
                <a:pos x="7" y="349"/>
              </a:cxn>
              <a:cxn ang="0">
                <a:pos x="3" y="375"/>
              </a:cxn>
              <a:cxn ang="0">
                <a:pos x="0" y="402"/>
              </a:cxn>
              <a:cxn ang="0">
                <a:pos x="0" y="428"/>
              </a:cxn>
              <a:cxn ang="0">
                <a:pos x="2" y="454"/>
              </a:cxn>
              <a:cxn ang="0">
                <a:pos x="5" y="480"/>
              </a:cxn>
              <a:cxn ang="0">
                <a:pos x="11" y="507"/>
              </a:cxn>
              <a:cxn ang="0">
                <a:pos x="18" y="532"/>
              </a:cxn>
              <a:cxn ang="0">
                <a:pos x="27" y="558"/>
              </a:cxn>
              <a:cxn ang="0">
                <a:pos x="38" y="583"/>
              </a:cxn>
              <a:cxn ang="0">
                <a:pos x="51" y="608"/>
              </a:cxn>
              <a:cxn ang="0">
                <a:pos x="66" y="632"/>
              </a:cxn>
              <a:cxn ang="0">
                <a:pos x="82" y="656"/>
              </a:cxn>
              <a:cxn ang="0">
                <a:pos x="100" y="679"/>
              </a:cxn>
              <a:cxn ang="0">
                <a:pos x="120" y="701"/>
              </a:cxn>
              <a:cxn ang="0">
                <a:pos x="142" y="723"/>
              </a:cxn>
              <a:cxn ang="0">
                <a:pos x="165" y="744"/>
              </a:cxn>
              <a:cxn ang="0">
                <a:pos x="189" y="764"/>
              </a:cxn>
              <a:cxn ang="0">
                <a:pos x="215" y="783"/>
              </a:cxn>
              <a:cxn ang="0">
                <a:pos x="243" y="801"/>
              </a:cxn>
              <a:cxn ang="0">
                <a:pos x="271" y="818"/>
              </a:cxn>
              <a:cxn ang="0">
                <a:pos x="301" y="834"/>
              </a:cxn>
              <a:cxn ang="0">
                <a:pos x="332" y="849"/>
              </a:cxn>
              <a:cxn ang="0">
                <a:pos x="364" y="863"/>
              </a:cxn>
              <a:cxn ang="0">
                <a:pos x="398" y="876"/>
              </a:cxn>
            </a:cxnLst>
            <a:rect l="0" t="0" r="r" b="b"/>
            <a:pathLst>
              <a:path w="399" h="877">
                <a:moveTo>
                  <a:pt x="314" y="0"/>
                </a:moveTo>
                <a:lnTo>
                  <a:pt x="283" y="15"/>
                </a:lnTo>
                <a:lnTo>
                  <a:pt x="254" y="32"/>
                </a:lnTo>
                <a:lnTo>
                  <a:pt x="226" y="50"/>
                </a:lnTo>
                <a:lnTo>
                  <a:pt x="200" y="69"/>
                </a:lnTo>
                <a:lnTo>
                  <a:pt x="174" y="88"/>
                </a:lnTo>
                <a:lnTo>
                  <a:pt x="151" y="109"/>
                </a:lnTo>
                <a:lnTo>
                  <a:pt x="129" y="130"/>
                </a:lnTo>
                <a:lnTo>
                  <a:pt x="108" y="152"/>
                </a:lnTo>
                <a:lnTo>
                  <a:pt x="89" y="175"/>
                </a:lnTo>
                <a:lnTo>
                  <a:pt x="72" y="198"/>
                </a:lnTo>
                <a:lnTo>
                  <a:pt x="57" y="222"/>
                </a:lnTo>
                <a:lnTo>
                  <a:pt x="43" y="247"/>
                </a:lnTo>
                <a:lnTo>
                  <a:pt x="31" y="272"/>
                </a:lnTo>
                <a:lnTo>
                  <a:pt x="21" y="297"/>
                </a:lnTo>
                <a:lnTo>
                  <a:pt x="13" y="323"/>
                </a:lnTo>
                <a:lnTo>
                  <a:pt x="7" y="349"/>
                </a:lnTo>
                <a:lnTo>
                  <a:pt x="3" y="375"/>
                </a:lnTo>
                <a:lnTo>
                  <a:pt x="0" y="402"/>
                </a:lnTo>
                <a:lnTo>
                  <a:pt x="0" y="428"/>
                </a:lnTo>
                <a:lnTo>
                  <a:pt x="2" y="454"/>
                </a:lnTo>
                <a:lnTo>
                  <a:pt x="5" y="480"/>
                </a:lnTo>
                <a:lnTo>
                  <a:pt x="11" y="507"/>
                </a:lnTo>
                <a:lnTo>
                  <a:pt x="18" y="532"/>
                </a:lnTo>
                <a:lnTo>
                  <a:pt x="27" y="558"/>
                </a:lnTo>
                <a:lnTo>
                  <a:pt x="38" y="583"/>
                </a:lnTo>
                <a:lnTo>
                  <a:pt x="51" y="608"/>
                </a:lnTo>
                <a:lnTo>
                  <a:pt x="66" y="632"/>
                </a:lnTo>
                <a:lnTo>
                  <a:pt x="82" y="656"/>
                </a:lnTo>
                <a:lnTo>
                  <a:pt x="100" y="679"/>
                </a:lnTo>
                <a:lnTo>
                  <a:pt x="120" y="701"/>
                </a:lnTo>
                <a:lnTo>
                  <a:pt x="142" y="723"/>
                </a:lnTo>
                <a:lnTo>
                  <a:pt x="165" y="744"/>
                </a:lnTo>
                <a:lnTo>
                  <a:pt x="189" y="764"/>
                </a:lnTo>
                <a:lnTo>
                  <a:pt x="215" y="783"/>
                </a:lnTo>
                <a:lnTo>
                  <a:pt x="243" y="801"/>
                </a:lnTo>
                <a:lnTo>
                  <a:pt x="271" y="818"/>
                </a:lnTo>
                <a:lnTo>
                  <a:pt x="301" y="834"/>
                </a:lnTo>
                <a:lnTo>
                  <a:pt x="332" y="849"/>
                </a:lnTo>
                <a:lnTo>
                  <a:pt x="364" y="863"/>
                </a:lnTo>
                <a:lnTo>
                  <a:pt x="398" y="87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1988760" y="3657261"/>
            <a:ext cx="387360" cy="432045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2115480" y="3917928"/>
            <a:ext cx="2606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2380439" y="232512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880713" y="3480461"/>
            <a:ext cx="203040" cy="2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l-GR" b="1" i="1" dirty="0">
                <a:solidFill>
                  <a:srgbClr val="000000"/>
                </a:solidFill>
                <a:cs typeface="Times New Roman" pitchFamily="18" charset="0"/>
              </a:rPr>
              <a:t>α</a:t>
            </a:r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2399159" y="3634939"/>
            <a:ext cx="599213" cy="301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2932808" y="3651456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 flipH="1" flipV="1">
            <a:off x="2380439" y="2762832"/>
            <a:ext cx="2880" cy="833085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2529682" y="2562369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2723624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 +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b="1" dirty="0"/>
              <a:t>u’</a:t>
            </a:r>
          </a:p>
        </p:txBody>
      </p:sp>
      <p:graphicFrame>
        <p:nvGraphicFramePr>
          <p:cNvPr id="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649377"/>
              </p:ext>
            </p:extLst>
          </p:nvPr>
        </p:nvGraphicFramePr>
        <p:xfrm>
          <a:off x="426026" y="4748212"/>
          <a:ext cx="3810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8600" imgH="444240" progId="Equation.3">
                  <p:embed/>
                </p:oleObj>
              </mc:Choice>
              <mc:Fallback>
                <p:oleObj name="Equation" r:id="rId3" imgW="2298600" imgH="444240" progId="Equation.3">
                  <p:embed/>
                  <p:pic>
                    <p:nvPicPr>
                      <p:cNvPr id="1413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6" y="4748212"/>
                        <a:ext cx="38100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818"/>
              </p:ext>
            </p:extLst>
          </p:nvPr>
        </p:nvGraphicFramePr>
        <p:xfrm>
          <a:off x="433513" y="5562600"/>
          <a:ext cx="15779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200" imgH="469800" progId="Equation.3">
                  <p:embed/>
                </p:oleObj>
              </mc:Choice>
              <mc:Fallback>
                <p:oleObj name="Equation" r:id="rId5" imgW="952200" imgH="46980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13" y="5562600"/>
                        <a:ext cx="157797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47026"/>
              </p:ext>
            </p:extLst>
          </p:nvPr>
        </p:nvGraphicFramePr>
        <p:xfrm>
          <a:off x="4984310" y="4289487"/>
          <a:ext cx="3070800" cy="203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1091880" progId="Equation.3">
                  <p:embed/>
                </p:oleObj>
              </mc:Choice>
              <mc:Fallback>
                <p:oleObj name="Equation" r:id="rId7" imgW="1650960" imgH="1091880" progId="Equation.3">
                  <p:embed/>
                  <p:pic>
                    <p:nvPicPr>
                      <p:cNvPr id="141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310" y="4289487"/>
                        <a:ext cx="3070800" cy="203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669268"/>
            <a:ext cx="9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2572" y="2983468"/>
            <a:ext cx="9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84822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cosine and sine of angles α and ß: </a:t>
            </a:r>
          </a:p>
          <a:p>
            <a:endParaRPr lang="en-US" dirty="0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2376119" y="2546904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2376119" y="3634219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1752600" y="3635659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1859159" y="428948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607320" y="357949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2391958" y="3605414"/>
            <a:ext cx="562122" cy="604403"/>
          </a:xfrm>
          <a:prstGeom prst="line">
            <a:avLst/>
          </a:prstGeom>
          <a:noFill/>
          <a:ln w="36720">
            <a:solidFill>
              <a:srgbClr val="000080"/>
            </a:solidFill>
            <a:prstDash val="sysDash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1880713" y="3657261"/>
            <a:ext cx="495407" cy="55255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2380439" y="232512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2399159" y="3634939"/>
            <a:ext cx="599213" cy="301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2954080" y="3352947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graphicFrame>
        <p:nvGraphicFramePr>
          <p:cNvPr id="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38885"/>
              </p:ext>
            </p:extLst>
          </p:nvPr>
        </p:nvGraphicFramePr>
        <p:xfrm>
          <a:off x="338673" y="4650500"/>
          <a:ext cx="34528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600" imgH="533160" progId="Equation.3">
                  <p:embed/>
                </p:oleObj>
              </mc:Choice>
              <mc:Fallback>
                <p:oleObj name="Equation" r:id="rId3" imgW="2082600" imgH="53316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73" y="4650500"/>
                        <a:ext cx="34528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52644"/>
              </p:ext>
            </p:extLst>
          </p:nvPr>
        </p:nvGraphicFramePr>
        <p:xfrm>
          <a:off x="992484" y="3705230"/>
          <a:ext cx="9890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304560" progId="Equation.3">
                  <p:embed/>
                </p:oleObj>
              </mc:Choice>
              <mc:Fallback>
                <p:oleObj name="Equation" r:id="rId5" imgW="596880" imgH="30456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484" y="3705230"/>
                        <a:ext cx="9890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31"/>
          <p:cNvSpPr>
            <a:spLocks/>
          </p:cNvSpPr>
          <p:nvPr/>
        </p:nvSpPr>
        <p:spPr bwMode="auto">
          <a:xfrm flipH="1">
            <a:off x="2286000" y="3810000"/>
            <a:ext cx="231840" cy="129614"/>
          </a:xfrm>
          <a:custGeom>
            <a:avLst/>
            <a:gdLst>
              <a:gd name="G0" fmla="+- 19963 0 0"/>
              <a:gd name="G1" fmla="+- 0 0 0"/>
              <a:gd name="G2" fmla="+- 21600 0 0"/>
              <a:gd name="T0" fmla="*/ 38202 w 38202"/>
              <a:gd name="T1" fmla="*/ 11572 h 21600"/>
              <a:gd name="T2" fmla="*/ 0 w 38202"/>
              <a:gd name="T3" fmla="*/ 8249 h 21600"/>
              <a:gd name="T4" fmla="*/ 19963 w 3820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02" h="21600" fill="none" extrusionOk="0">
                <a:moveTo>
                  <a:pt x="38201" y="11571"/>
                </a:moveTo>
                <a:cubicBezTo>
                  <a:pt x="34239" y="17816"/>
                  <a:pt x="27358" y="21599"/>
                  <a:pt x="19963" y="21600"/>
                </a:cubicBezTo>
                <a:cubicBezTo>
                  <a:pt x="11219" y="21600"/>
                  <a:pt x="3339" y="16329"/>
                  <a:pt x="0" y="8248"/>
                </a:cubicBezTo>
              </a:path>
              <a:path w="38202" h="21600" stroke="0" extrusionOk="0">
                <a:moveTo>
                  <a:pt x="38201" y="11571"/>
                </a:moveTo>
                <a:cubicBezTo>
                  <a:pt x="34239" y="17816"/>
                  <a:pt x="27358" y="21599"/>
                  <a:pt x="19963" y="21600"/>
                </a:cubicBezTo>
                <a:cubicBezTo>
                  <a:pt x="11219" y="21600"/>
                  <a:pt x="3339" y="16329"/>
                  <a:pt x="0" y="8248"/>
                </a:cubicBezTo>
                <a:lnTo>
                  <a:pt x="19963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286000" y="4007300"/>
            <a:ext cx="203040" cy="2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l-GR" b="1" i="1" dirty="0">
                <a:solidFill>
                  <a:srgbClr val="000000"/>
                </a:solidFill>
                <a:cs typeface="Times New Roman" pitchFamily="18" charset="0"/>
              </a:rPr>
              <a:t>β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3015960" y="4155104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graphicFrame>
        <p:nvGraphicFramePr>
          <p:cNvPr id="4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26679"/>
              </p:ext>
            </p:extLst>
          </p:nvPr>
        </p:nvGraphicFramePr>
        <p:xfrm>
          <a:off x="340509" y="5651943"/>
          <a:ext cx="27574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63560" imgH="444240" progId="Equation.3">
                  <p:embed/>
                </p:oleObj>
              </mc:Choice>
              <mc:Fallback>
                <p:oleObj name="Equation" r:id="rId7" imgW="1663560" imgH="44424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09" y="5651943"/>
                        <a:ext cx="27574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70262"/>
              </p:ext>
            </p:extLst>
          </p:nvPr>
        </p:nvGraphicFramePr>
        <p:xfrm>
          <a:off x="4038600" y="2753524"/>
          <a:ext cx="4917152" cy="205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98520" imgH="1295280" progId="Equation.3">
                  <p:embed/>
                </p:oleObj>
              </mc:Choice>
              <mc:Fallback>
                <p:oleObj name="Equation" r:id="rId9" imgW="3098520" imgH="1295280" progId="Equation.3">
                  <p:embed/>
                  <p:pic>
                    <p:nvPicPr>
                      <p:cNvPr id="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53524"/>
                        <a:ext cx="4917152" cy="205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20676" y="5214628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i="1" dirty="0"/>
              <a:t>u</a:t>
            </a:r>
            <a:r>
              <a:rPr lang="en-US" dirty="0"/>
              <a:t> rotates on </a:t>
            </a:r>
            <a:r>
              <a:rPr lang="en-US" dirty="0" err="1"/>
              <a:t>xz</a:t>
            </a:r>
            <a:r>
              <a:rPr lang="en-US" dirty="0"/>
              <a:t> plane, its shadow on </a:t>
            </a:r>
            <a:r>
              <a:rPr lang="en-US" dirty="0" err="1"/>
              <a:t>yz</a:t>
            </a:r>
            <a:r>
              <a:rPr lang="en-US" dirty="0"/>
              <a:t> plane, i.e., </a:t>
            </a:r>
            <a:r>
              <a:rPr lang="en-US" i="1" dirty="0"/>
              <a:t>u’</a:t>
            </a:r>
            <a:r>
              <a:rPr lang="en-US" dirty="0"/>
              <a:t>, rotates simultaneously to z axis, hence the z-component (depth) of </a:t>
            </a:r>
            <a:r>
              <a:rPr lang="en-US" i="1" dirty="0"/>
              <a:t>u</a:t>
            </a:r>
            <a:r>
              <a:rPr lang="en-US" dirty="0"/>
              <a:t> is obtained as </a:t>
            </a:r>
          </a:p>
        </p:txBody>
      </p:sp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44151"/>
              </p:ext>
            </p:extLst>
          </p:nvPr>
        </p:nvGraphicFramePr>
        <p:xfrm>
          <a:off x="7697787" y="5777591"/>
          <a:ext cx="9890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880" imgH="304560" progId="Equation.3">
                  <p:embed/>
                </p:oleObj>
              </mc:Choice>
              <mc:Fallback>
                <p:oleObj name="Equation" r:id="rId11" imgW="596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7" y="5777591"/>
                        <a:ext cx="9890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44433" y="4989428"/>
            <a:ext cx="16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(via </a:t>
            </a:r>
            <a:r>
              <a:rPr lang="en-US" b="1"/>
              <a:t>R</a:t>
            </a:r>
            <a:r>
              <a:rPr lang="en-US" i="1" baseline="-25000"/>
              <a:t>x</a:t>
            </a:r>
            <a:r>
              <a:rPr lang="en-US"/>
              <a:t>(α))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4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Putting it all together:</a:t>
            </a:r>
          </a:p>
          <a:p>
            <a:endParaRPr lang="en-US" dirty="0"/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948566"/>
              </p:ext>
            </p:extLst>
          </p:nvPr>
        </p:nvGraphicFramePr>
        <p:xfrm>
          <a:off x="304800" y="2895600"/>
          <a:ext cx="8686800" cy="44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720" imgH="241200" progId="Equation.3">
                  <p:embed/>
                </p:oleObj>
              </mc:Choice>
              <mc:Fallback>
                <p:oleObj name="Equation" r:id="rId3" imgW="4698720" imgH="241200" progId="Equation.3">
                  <p:embed/>
                  <p:pic>
                    <p:nvPicPr>
                      <p:cNvPr id="1157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8686800" cy="445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4876800" y="32766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0" y="4362271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actual desired</a:t>
            </a:r>
          </a:p>
          <a:p>
            <a:r>
              <a:rPr lang="en-US" dirty="0"/>
              <a:t>rotation. Other terms are</a:t>
            </a:r>
          </a:p>
          <a:p>
            <a:r>
              <a:rPr lang="en-US" dirty="0"/>
              <a:t>for alignment and undoing</a:t>
            </a:r>
          </a:p>
          <a:p>
            <a:r>
              <a:rPr lang="en-US" dirty="0"/>
              <a:t>the alignment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AAF3F38-5766-E8AE-8918-19AF4F44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15" y="108686"/>
            <a:ext cx="4217133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</a:t>
            </a:r>
            <a:r>
              <a:rPr lang="en-US" dirty="0" err="1"/>
              <a:t>wanna</a:t>
            </a:r>
            <a:r>
              <a:rPr lang="en-US" dirty="0"/>
              <a:t> rotate around</a:t>
            </a:r>
          </a:p>
          <a:p>
            <a:pPr marL="0" indent="0">
              <a:buNone/>
            </a:pPr>
            <a:r>
              <a:rPr lang="en-US" dirty="0"/>
              <a:t>     the unit vector </a:t>
            </a:r>
            <a:r>
              <a:rPr lang="en-US" b="1" dirty="0"/>
              <a:t>u</a:t>
            </a:r>
            <a:r>
              <a:rPr lang="en-US" dirty="0"/>
              <a:t>:</a:t>
            </a:r>
          </a:p>
          <a:p>
            <a:r>
              <a:rPr lang="en-US" dirty="0"/>
              <a:t>We create an orthonormal basis (ONB) </a:t>
            </a:r>
            <a:r>
              <a:rPr lang="en-US" b="1" dirty="0" err="1"/>
              <a:t>uvw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2240" y="3505200"/>
            <a:ext cx="1978560" cy="2287203"/>
            <a:chOff x="2209800" y="3427797"/>
            <a:chExt cx="1978560" cy="228720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833321" y="368990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33321" y="4777218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209800" y="477865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16360" y="543248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64520" y="472249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849160" y="4328727"/>
              <a:ext cx="305280" cy="43204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43720" y="4183876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833320" y="342779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03040" y="3581400"/>
            <a:ext cx="1978560" cy="2287203"/>
            <a:chOff x="3203040" y="3581400"/>
            <a:chExt cx="1978560" cy="2287203"/>
          </a:xfrm>
        </p:grpSpPr>
        <p:grpSp>
          <p:nvGrpSpPr>
            <p:cNvPr id="18" name="Group 17"/>
            <p:cNvGrpSpPr/>
            <p:nvPr/>
          </p:nvGrpSpPr>
          <p:grpSpPr>
            <a:xfrm>
              <a:off x="3203040" y="3581400"/>
              <a:ext cx="1978560" cy="2287203"/>
              <a:chOff x="2209800" y="3427797"/>
              <a:chExt cx="1978560" cy="2287203"/>
            </a:xfrm>
          </p:grpSpPr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 flipV="1">
                <a:off x="2833321" y="3689905"/>
                <a:ext cx="1440" cy="10887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833321" y="4777218"/>
                <a:ext cx="1199520" cy="1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2209800" y="4778659"/>
                <a:ext cx="624960" cy="717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2316360" y="5432487"/>
                <a:ext cx="1094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z</a:t>
                </a:r>
              </a:p>
            </p:txBody>
          </p:sp>
          <p:sp>
            <p:nvSpPr>
              <p:cNvPr id="23" name="Text Box 9"/>
              <p:cNvSpPr txBox="1">
                <a:spLocks noChangeArrowheads="1"/>
              </p:cNvSpPr>
              <p:nvPr/>
            </p:nvSpPr>
            <p:spPr bwMode="auto">
              <a:xfrm>
                <a:off x="4064520" y="4722493"/>
                <a:ext cx="1238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x</a:t>
                </a: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 flipV="1">
                <a:off x="2849160" y="4328727"/>
                <a:ext cx="305280" cy="432045"/>
              </a:xfrm>
              <a:prstGeom prst="line">
                <a:avLst/>
              </a:prstGeom>
              <a:noFill/>
              <a:ln w="36720">
                <a:solidFill>
                  <a:srgbClr val="00008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3243720" y="4183876"/>
                <a:ext cx="2030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b="1" i="1" dirty="0">
                    <a:solidFill>
                      <a:srgbClr val="000000"/>
                    </a:solidFill>
                    <a:latin typeface="Nimbus Roman No9 L" pitchFamily="16" charset="0"/>
                  </a:rPr>
                  <a:t>u</a:t>
                </a: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833320" y="3427797"/>
                <a:ext cx="1094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y</a:t>
                </a:r>
              </a:p>
            </p:txBody>
          </p:sp>
        </p:grp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 flipV="1">
              <a:off x="3439840" y="4481127"/>
              <a:ext cx="382800" cy="43783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837305" y="4874892"/>
              <a:ext cx="1612" cy="535307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225960" y="4343400"/>
              <a:ext cx="203040" cy="2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v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858374" y="5418592"/>
              <a:ext cx="203040" cy="2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w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58843" y="2895600"/>
            <a:ext cx="3076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</a:t>
            </a:r>
            <a:r>
              <a:rPr lang="en-US" b="1" dirty="0"/>
              <a:t>v</a:t>
            </a:r>
            <a:r>
              <a:rPr lang="en-US" dirty="0"/>
              <a:t>, set the smallest (abs)</a:t>
            </a:r>
          </a:p>
          <a:p>
            <a:r>
              <a:rPr lang="en-US" dirty="0"/>
              <a:t>component of u to zero and</a:t>
            </a:r>
          </a:p>
          <a:p>
            <a:r>
              <a:rPr lang="en-US" dirty="0"/>
              <a:t>swap the other two while</a:t>
            </a:r>
          </a:p>
          <a:p>
            <a:r>
              <a:rPr lang="en-US" dirty="0"/>
              <a:t>negating one: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8843" y="4267200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if </a:t>
            </a:r>
            <a:r>
              <a:rPr lang="en-US" b="1" dirty="0"/>
              <a:t>u</a:t>
            </a:r>
            <a:r>
              <a:rPr lang="en-US" dirty="0"/>
              <a:t> = (a, b, c) with c </a:t>
            </a:r>
          </a:p>
          <a:p>
            <a:r>
              <a:rPr lang="en-US" dirty="0"/>
              <a:t>being the smallest value </a:t>
            </a:r>
          </a:p>
          <a:p>
            <a:r>
              <a:rPr lang="en-US" dirty="0"/>
              <a:t>then </a:t>
            </a:r>
            <a:r>
              <a:rPr lang="en-US" b="1" dirty="0"/>
              <a:t>v</a:t>
            </a:r>
            <a:r>
              <a:rPr lang="en-US" dirty="0"/>
              <a:t> = (-b, a,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52578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dirty="0"/>
              <a:t> x </a:t>
            </a:r>
            <a:r>
              <a:rPr lang="en-US" b="1" dirty="0"/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4240" y="6051846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are just finding one of the 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1747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rotate </a:t>
            </a:r>
            <a:r>
              <a:rPr lang="en-US" b="1" dirty="0" err="1"/>
              <a:t>uvw</a:t>
            </a:r>
            <a:r>
              <a:rPr lang="en-US" dirty="0"/>
              <a:t> such that it aligns with </a:t>
            </a:r>
            <a:r>
              <a:rPr lang="en-US" b="1" dirty="0"/>
              <a:t>xyz</a:t>
            </a:r>
            <a:r>
              <a:rPr lang="en-US" dirty="0"/>
              <a:t>: call this transform M</a:t>
            </a:r>
          </a:p>
          <a:p>
            <a:r>
              <a:rPr lang="en-US" dirty="0"/>
              <a:t>Rotate around </a:t>
            </a:r>
            <a:r>
              <a:rPr lang="en-US" b="1" dirty="0"/>
              <a:t>x</a:t>
            </a:r>
            <a:r>
              <a:rPr lang="en-US" dirty="0"/>
              <a:t> (</a:t>
            </a:r>
            <a:r>
              <a:rPr lang="en-US" b="1" dirty="0"/>
              <a:t>u</a:t>
            </a:r>
            <a:r>
              <a:rPr lang="en-US" dirty="0"/>
              <a:t> is now 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Undo the initial rotation: call this M</a:t>
            </a:r>
            <a:r>
              <a:rPr lang="en-US" baseline="30000" dirty="0"/>
              <a:t>-1</a:t>
            </a:r>
          </a:p>
          <a:p>
            <a:r>
              <a:rPr lang="en-US" dirty="0"/>
              <a:t>Finding M</a:t>
            </a:r>
            <a:r>
              <a:rPr lang="en-US" baseline="30000" dirty="0"/>
              <a:t>-1</a:t>
            </a:r>
            <a:r>
              <a:rPr lang="en-US" dirty="0"/>
              <a:t> is trivial: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85756"/>
              </p:ext>
            </p:extLst>
          </p:nvPr>
        </p:nvGraphicFramePr>
        <p:xfrm>
          <a:off x="3115962" y="3710781"/>
          <a:ext cx="2861950" cy="177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914400" progId="Equation.3">
                  <p:embed/>
                </p:oleObj>
              </mc:Choice>
              <mc:Fallback>
                <p:oleObj name="Equation" r:id="rId2" imgW="1473120" imgH="914400" progId="Equation.3">
                  <p:embed/>
                  <p:pic>
                    <p:nvPicPr>
                      <p:cNvPr id="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962" y="3710781"/>
                        <a:ext cx="2861950" cy="1775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8755" y="5571341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that this matrix transforms </a:t>
            </a:r>
            <a:r>
              <a:rPr lang="en-US" b="1" dirty="0"/>
              <a:t>x</a:t>
            </a:r>
            <a:r>
              <a:rPr lang="en-US" dirty="0"/>
              <a:t> to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to </a:t>
            </a:r>
            <a:r>
              <a:rPr lang="en-US" b="1" dirty="0"/>
              <a:t>v</a:t>
            </a:r>
            <a:r>
              <a:rPr lang="en-US" dirty="0"/>
              <a:t>, and </a:t>
            </a:r>
            <a:r>
              <a:rPr lang="en-US" b="1" dirty="0"/>
              <a:t>z</a:t>
            </a:r>
            <a:r>
              <a:rPr lang="en-US" dirty="0"/>
              <a:t> to </a:t>
            </a:r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95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M is also trivial as M</a:t>
            </a:r>
            <a:r>
              <a:rPr lang="en-US" baseline="30000" dirty="0"/>
              <a:t>-1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orthonormal matrix</a:t>
            </a:r>
            <a:r>
              <a:rPr lang="en-US" dirty="0"/>
              <a:t> (all rows and columns are orthogonal unit vectors)</a:t>
            </a:r>
          </a:p>
          <a:p>
            <a:r>
              <a:rPr lang="en-US" dirty="0"/>
              <a:t>For such matrices, inverse is equal to transpose: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87600"/>
              </p:ext>
            </p:extLst>
          </p:nvPr>
        </p:nvGraphicFramePr>
        <p:xfrm>
          <a:off x="3152775" y="3429000"/>
          <a:ext cx="2789238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914400" progId="Equation.3">
                  <p:embed/>
                </p:oleObj>
              </mc:Choice>
              <mc:Fallback>
                <p:oleObj name="Equation" r:id="rId2" imgW="1434960" imgH="9144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429000"/>
                        <a:ext cx="2789238" cy="177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8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Simply </a:t>
            </a:r>
            <a:r>
              <a:rPr lang="en-GB" dirty="0">
                <a:solidFill>
                  <a:srgbClr val="C00000"/>
                </a:solidFill>
              </a:rPr>
              <a:t>move</a:t>
            </a:r>
            <a:r>
              <a:rPr lang="en-GB" dirty="0"/>
              <a:t> the object to a relative position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16227"/>
              </p:ext>
            </p:extLst>
          </p:nvPr>
        </p:nvGraphicFramePr>
        <p:xfrm>
          <a:off x="990600" y="2438400"/>
          <a:ext cx="3631680" cy="27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1396800" progId="Equation.3">
                  <p:embed/>
                </p:oleObj>
              </mc:Choice>
              <mc:Fallback>
                <p:oleObj name="Equation" r:id="rId3" imgW="18158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3631680" cy="27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Freeform 4"/>
          <p:cNvSpPr>
            <a:spLocks/>
          </p:cNvSpPr>
          <p:nvPr/>
        </p:nvSpPr>
        <p:spPr bwMode="auto">
          <a:xfrm>
            <a:off x="5983080" y="214172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34441" y="2491686"/>
            <a:ext cx="624960" cy="403242"/>
            <a:chOff x="4491" y="1973"/>
            <a:chExt cx="434" cy="280"/>
          </a:xfrm>
        </p:grpSpPr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4574" y="2025"/>
              <a:ext cx="351" cy="228"/>
            </a:xfrm>
            <a:prstGeom prst="line">
              <a:avLst/>
            </a:prstGeom>
            <a:noFill/>
            <a:ln w="1836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 rot="19620000">
              <a:off x="4491" y="1973"/>
              <a:ext cx="41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1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dirty="0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0250" name="Freeform 10"/>
          <p:cNvSpPr>
            <a:spLocks/>
          </p:cNvSpPr>
          <p:nvPr/>
        </p:nvSpPr>
        <p:spPr bwMode="auto">
          <a:xfrm>
            <a:off x="5754120" y="423138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51" name="Freeform 11"/>
          <p:cNvSpPr>
            <a:spLocks noChangeArrowheads="1"/>
          </p:cNvSpPr>
          <p:nvPr/>
        </p:nvSpPr>
        <p:spPr bwMode="auto">
          <a:xfrm>
            <a:off x="6027720" y="4867936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2" name="Freeform 12"/>
          <p:cNvSpPr>
            <a:spLocks noChangeArrowheads="1"/>
          </p:cNvSpPr>
          <p:nvPr/>
        </p:nvSpPr>
        <p:spPr bwMode="auto">
          <a:xfrm>
            <a:off x="6550441" y="441140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399240" y="2883407"/>
            <a:ext cx="64800" cy="6624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921961" y="2530570"/>
            <a:ext cx="64800" cy="6624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184681" y="2880527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921961" y="2295826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rotation transform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assumed that the origin of </a:t>
            </a:r>
            <a:r>
              <a:rPr lang="en-US" b="1" dirty="0" err="1"/>
              <a:t>uvw</a:t>
            </a:r>
            <a:r>
              <a:rPr lang="en-US" dirty="0"/>
              <a:t> is the same as the origin of </a:t>
            </a:r>
            <a:r>
              <a:rPr lang="en-US" b="1" dirty="0"/>
              <a:t>xyz</a:t>
            </a:r>
          </a:p>
          <a:p>
            <a:r>
              <a:rPr lang="en-US" dirty="0"/>
              <a:t>Otherwise, we should account for this difference: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2400" y="2514600"/>
                <a:ext cx="1709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514600"/>
                <a:ext cx="1709442" cy="369332"/>
              </a:xfrm>
              <a:prstGeom prst="rect">
                <a:avLst/>
              </a:prstGeom>
              <a:blipFill>
                <a:blip r:embed="rId2"/>
                <a:stretch>
                  <a:fillRect l="-3214" r="-321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4876800"/>
                <a:ext cx="2396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76800"/>
                <a:ext cx="2396746" cy="369332"/>
              </a:xfrm>
              <a:prstGeom prst="rect">
                <a:avLst/>
              </a:prstGeom>
              <a:blipFill>
                <a:blip r:embed="rId3"/>
                <a:stretch>
                  <a:fillRect l="-2290" r="-20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1842" y="5662394"/>
            <a:ext cx="215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the origin</a:t>
            </a:r>
          </a:p>
          <a:p>
            <a:r>
              <a:rPr lang="en-US" dirty="0"/>
              <a:t>of </a:t>
            </a:r>
            <a:r>
              <a:rPr lang="en-US" dirty="0" err="1"/>
              <a:t>uvw</a:t>
            </a:r>
            <a:r>
              <a:rPr lang="en-US" dirty="0"/>
              <a:t> to xyz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72200" y="5246132"/>
            <a:ext cx="38100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566239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 the</a:t>
            </a:r>
          </a:p>
          <a:p>
            <a:r>
              <a:rPr lang="en-US" dirty="0"/>
              <a:t>translation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33800" y="5246132"/>
            <a:ext cx="228600" cy="31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6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Change the coordinates of the object by scaling factors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3127"/>
              </p:ext>
            </p:extLst>
          </p:nvPr>
        </p:nvGraphicFramePr>
        <p:xfrm>
          <a:off x="930240" y="2738560"/>
          <a:ext cx="3015360" cy="190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43280" imgH="2952720" progId="">
                  <p:embed/>
                </p:oleObj>
              </mc:Choice>
              <mc:Fallback>
                <p:oleObj r:id="rId3" imgW="3743280" imgH="2952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9781"/>
                      <a:stretch>
                        <a:fillRect/>
                      </a:stretch>
                    </p:blipFill>
                    <p:spPr bwMode="auto">
                      <a:xfrm>
                        <a:off x="930240" y="2738560"/>
                        <a:ext cx="3015360" cy="1909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 b="19781"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Line 6"/>
          <p:cNvSpPr>
            <a:spLocks noChangeShapeType="1"/>
          </p:cNvSpPr>
          <p:nvPr/>
        </p:nvSpPr>
        <p:spPr bwMode="auto">
          <a:xfrm flipV="1">
            <a:off x="6485760" y="2402172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6485760" y="3489487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5862241" y="3490927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767200" y="391001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6539041" y="228984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7716961" y="343476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V="1">
            <a:off x="6520320" y="4432786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6520320" y="5521539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5896801" y="5521540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5801760" y="5940624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6572160" y="4320454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7751521" y="546537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1875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5440" y="5219108"/>
            <a:ext cx="455040" cy="620706"/>
          </a:xfrm>
          <a:prstGeom prst="rect">
            <a:avLst/>
          </a:prstGeom>
          <a:noFill/>
        </p:spPr>
      </p:pic>
      <p:pic>
        <p:nvPicPr>
          <p:cNvPr id="12187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1360" y="4366538"/>
            <a:ext cx="450720" cy="946180"/>
          </a:xfrm>
          <a:prstGeom prst="rect">
            <a:avLst/>
          </a:prstGeom>
          <a:noFill/>
        </p:spPr>
      </p:pic>
      <p:graphicFrame>
        <p:nvGraphicFramePr>
          <p:cNvPr id="1218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34387"/>
              </p:ext>
            </p:extLst>
          </p:nvPr>
        </p:nvGraphicFramePr>
        <p:xfrm>
          <a:off x="1632960" y="4953000"/>
          <a:ext cx="1437120" cy="43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3920" imgH="177480" progId="Equation.3">
                  <p:embed/>
                </p:oleObj>
              </mc:Choice>
              <mc:Fallback>
                <p:oleObj name="Equation" r:id="rId7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960" y="4953000"/>
                        <a:ext cx="1437120" cy="43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6727680" y="3168333"/>
          <a:ext cx="2376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177480" progId="Equation.3">
                  <p:embed/>
                </p:oleObj>
              </mc:Choice>
              <mc:Fallback>
                <p:oleObj name="Equation" r:id="rId9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680" y="3168333"/>
                        <a:ext cx="2376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/>
        </p:nvGraphicFramePr>
        <p:xfrm>
          <a:off x="7315200" y="2710365"/>
          <a:ext cx="3024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710365"/>
                        <a:ext cx="3024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7446241" y="2971033"/>
            <a:ext cx="64800" cy="6480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6923520" y="3297946"/>
            <a:ext cx="6480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81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7120" y="4075628"/>
            <a:ext cx="375840" cy="512694"/>
          </a:xfrm>
          <a:prstGeom prst="rect">
            <a:avLst/>
          </a:prstGeom>
          <a:noFill/>
        </p:spPr>
      </p:pic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 w.r.t. a Fixed Point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Translate to origin, scale, translate back</a:t>
            </a: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V="1">
            <a:off x="1404001" y="3130889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1404001" y="4219643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780480" y="4219644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887040" y="4874913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455841" y="301855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635200" y="4163478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391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560" y="3996420"/>
            <a:ext cx="455040" cy="620705"/>
          </a:xfrm>
          <a:prstGeom prst="rect">
            <a:avLst/>
          </a:prstGeom>
          <a:noFill/>
        </p:spPr>
      </p:pic>
      <p:sp>
        <p:nvSpPr>
          <p:cNvPr id="123917" name="Line 13"/>
          <p:cNvSpPr>
            <a:spLocks noChangeShapeType="1"/>
          </p:cNvSpPr>
          <p:nvPr/>
        </p:nvSpPr>
        <p:spPr bwMode="auto">
          <a:xfrm flipV="1">
            <a:off x="3434401" y="3221619"/>
            <a:ext cx="1440" cy="8986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3556800" y="4308932"/>
            <a:ext cx="10771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2810880" y="4388141"/>
            <a:ext cx="567360" cy="639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2717280" y="472945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3487680" y="310928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4868641" y="299695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3923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8241" y="3961857"/>
            <a:ext cx="623520" cy="849689"/>
          </a:xfrm>
          <a:prstGeom prst="rect">
            <a:avLst/>
          </a:prstGeom>
          <a:noFill/>
        </p:spPr>
      </p:pic>
      <p:sp>
        <p:nvSpPr>
          <p:cNvPr id="123924" name="Line 20"/>
          <p:cNvSpPr>
            <a:spLocks noChangeShapeType="1"/>
          </p:cNvSpPr>
          <p:nvPr/>
        </p:nvSpPr>
        <p:spPr bwMode="auto">
          <a:xfrm flipV="1">
            <a:off x="5296320" y="3299387"/>
            <a:ext cx="1440" cy="730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5554081" y="4386700"/>
            <a:ext cx="9763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4707360" y="4488952"/>
            <a:ext cx="534240" cy="6163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4613760" y="4807225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5328000" y="319857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6562081" y="433197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 flipV="1">
            <a:off x="7428961" y="3264824"/>
            <a:ext cx="1440" cy="10901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7686720" y="4353578"/>
            <a:ext cx="9763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 flipH="1">
            <a:off x="6840000" y="4376620"/>
            <a:ext cx="590400" cy="6955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6744960" y="477266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7460641" y="316401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8694720" y="4298852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>
            <a:off x="7428961" y="4353578"/>
            <a:ext cx="123408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23937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0240" y="4118833"/>
            <a:ext cx="623520" cy="849689"/>
          </a:xfrm>
          <a:prstGeom prst="rect">
            <a:avLst/>
          </a:prstGeom>
          <a:noFill/>
        </p:spPr>
      </p:pic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2939040" y="5453854"/>
            <a:ext cx="130176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Translate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963681" y="5453854"/>
            <a:ext cx="83088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Scale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792481" y="5453854"/>
            <a:ext cx="204192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Translate back</a:t>
            </a:r>
          </a:p>
        </p:txBody>
      </p:sp>
      <p:graphicFrame>
        <p:nvGraphicFramePr>
          <p:cNvPr id="123941" name="Object 37"/>
          <p:cNvGraphicFramePr>
            <a:graphicFrameLocks noChangeAspect="1"/>
          </p:cNvGraphicFramePr>
          <p:nvPr/>
        </p:nvGraphicFramePr>
        <p:xfrm>
          <a:off x="1370880" y="2318644"/>
          <a:ext cx="5552640" cy="5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9800" imgH="241200" progId="Equation.3">
                  <p:embed/>
                </p:oleObj>
              </mc:Choice>
              <mc:Fallback>
                <p:oleObj name="Equation" r:id="rId6" imgW="253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880" y="2318644"/>
                        <a:ext cx="5552640" cy="527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056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Reflection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Reflection over the major planes: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251040" y="2491462"/>
            <a:ext cx="1978560" cy="2174628"/>
            <a:chOff x="4741921" y="2491462"/>
            <a:chExt cx="1978560" cy="2174628"/>
          </a:xfrm>
        </p:grpSpPr>
        <p:pic>
          <p:nvPicPr>
            <p:cNvPr id="12800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07201" y="4022343"/>
              <a:ext cx="452160" cy="643747"/>
            </a:xfrm>
            <a:prstGeom prst="rect">
              <a:avLst/>
            </a:prstGeom>
            <a:noFill/>
          </p:spPr>
        </p:pic>
        <p:sp>
          <p:nvSpPr>
            <p:cNvPr id="128003" name="Freeform 3"/>
            <p:cNvSpPr>
              <a:spLocks noChangeArrowheads="1"/>
            </p:cNvSpPr>
            <p:nvPr/>
          </p:nvSpPr>
          <p:spPr bwMode="auto">
            <a:xfrm>
              <a:off x="4926240" y="3692548"/>
              <a:ext cx="1324800" cy="505494"/>
            </a:xfrm>
            <a:custGeom>
              <a:avLst/>
              <a:gdLst/>
              <a:ahLst/>
              <a:cxnLst>
                <a:cxn ang="0">
                  <a:pos x="0" y="1546"/>
                </a:cxn>
                <a:cxn ang="0">
                  <a:pos x="2956" y="1546"/>
                </a:cxn>
                <a:cxn ang="0">
                  <a:pos x="4055" y="0"/>
                </a:cxn>
                <a:cxn ang="0">
                  <a:pos x="1306" y="0"/>
                </a:cxn>
                <a:cxn ang="0">
                  <a:pos x="35" y="1477"/>
                </a:cxn>
                <a:cxn ang="0">
                  <a:pos x="0" y="1546"/>
                </a:cxn>
              </a:cxnLst>
              <a:rect l="0" t="0" r="r" b="b"/>
              <a:pathLst>
                <a:path w="4056" h="1547">
                  <a:moveTo>
                    <a:pt x="0" y="1546"/>
                  </a:moveTo>
                  <a:lnTo>
                    <a:pt x="2956" y="1546"/>
                  </a:lnTo>
                  <a:lnTo>
                    <a:pt x="4055" y="0"/>
                  </a:lnTo>
                  <a:lnTo>
                    <a:pt x="1306" y="0"/>
                  </a:lnTo>
                  <a:lnTo>
                    <a:pt x="35" y="1477"/>
                  </a:lnTo>
                  <a:lnTo>
                    <a:pt x="0" y="1546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 flipV="1">
              <a:off x="5365440" y="2605234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5365440" y="3692547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 flipH="1">
              <a:off x="4741921" y="3692548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4848480" y="434781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5418721" y="2491462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6596641" y="3637822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26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37440" y="3368514"/>
              <a:ext cx="455040" cy="620705"/>
            </a:xfrm>
            <a:prstGeom prst="rect">
              <a:avLst/>
            </a:prstGeom>
            <a:noFill/>
          </p:spPr>
        </p:pic>
      </p:grpSp>
      <p:grpSp>
        <p:nvGrpSpPr>
          <p:cNvPr id="5" name="Group 4"/>
          <p:cNvGrpSpPr/>
          <p:nvPr/>
        </p:nvGrpSpPr>
        <p:grpSpPr>
          <a:xfrm>
            <a:off x="457200" y="2502983"/>
            <a:ext cx="2348640" cy="2137428"/>
            <a:chOff x="410400" y="2502983"/>
            <a:chExt cx="2348640" cy="2137428"/>
          </a:xfrm>
        </p:grpSpPr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 flipV="1">
              <a:off x="1404001" y="261531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>
              <a:off x="1404001" y="3702629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09" name="Line 9"/>
            <p:cNvSpPr>
              <a:spLocks noChangeShapeType="1"/>
            </p:cNvSpPr>
            <p:nvPr/>
          </p:nvSpPr>
          <p:spPr bwMode="auto">
            <a:xfrm flipH="1">
              <a:off x="780480" y="370406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0" name="Text Box 10"/>
            <p:cNvSpPr txBox="1">
              <a:spLocks noChangeArrowheads="1"/>
            </p:cNvSpPr>
            <p:nvPr/>
          </p:nvSpPr>
          <p:spPr bwMode="auto">
            <a:xfrm>
              <a:off x="887040" y="4357898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11" name="Text Box 11"/>
            <p:cNvSpPr txBox="1">
              <a:spLocks noChangeArrowheads="1"/>
            </p:cNvSpPr>
            <p:nvPr/>
          </p:nvSpPr>
          <p:spPr bwMode="auto">
            <a:xfrm>
              <a:off x="1457280" y="250298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12" name="Text Box 12"/>
            <p:cNvSpPr txBox="1">
              <a:spLocks noChangeArrowheads="1"/>
            </p:cNvSpPr>
            <p:nvPr/>
          </p:nvSpPr>
          <p:spPr bwMode="auto">
            <a:xfrm>
              <a:off x="2635200" y="3647904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13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76000" y="3480846"/>
              <a:ext cx="455040" cy="620705"/>
            </a:xfrm>
            <a:prstGeom prst="rect">
              <a:avLst/>
            </a:prstGeom>
            <a:noFill/>
          </p:spPr>
        </p:pic>
        <p:pic>
          <p:nvPicPr>
            <p:cNvPr id="128027" name="Picture 2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400" y="3490927"/>
              <a:ext cx="432000" cy="589022"/>
            </a:xfrm>
            <a:prstGeom prst="rect">
              <a:avLst/>
            </a:prstGeom>
            <a:noFill/>
          </p:spPr>
        </p:pic>
        <p:sp>
          <p:nvSpPr>
            <p:cNvPr id="128028" name="Freeform 28"/>
            <p:cNvSpPr>
              <a:spLocks noChangeArrowheads="1"/>
            </p:cNvSpPr>
            <p:nvPr/>
          </p:nvSpPr>
          <p:spPr bwMode="auto">
            <a:xfrm>
              <a:off x="908640" y="2636918"/>
              <a:ext cx="505440" cy="1650413"/>
            </a:xfrm>
            <a:custGeom>
              <a:avLst/>
              <a:gdLst/>
              <a:ahLst/>
              <a:cxnLst>
                <a:cxn ang="0">
                  <a:pos x="1512" y="3230"/>
                </a:cxn>
                <a:cxn ang="0">
                  <a:pos x="1546" y="0"/>
                </a:cxn>
                <a:cxn ang="0">
                  <a:pos x="0" y="1753"/>
                </a:cxn>
                <a:cxn ang="0">
                  <a:pos x="0" y="5052"/>
                </a:cxn>
                <a:cxn ang="0">
                  <a:pos x="1546" y="3230"/>
                </a:cxn>
                <a:cxn ang="0">
                  <a:pos x="1512" y="3230"/>
                </a:cxn>
              </a:cxnLst>
              <a:rect l="0" t="0" r="r" b="b"/>
              <a:pathLst>
                <a:path w="1547" h="5053">
                  <a:moveTo>
                    <a:pt x="1512" y="3230"/>
                  </a:moveTo>
                  <a:lnTo>
                    <a:pt x="1546" y="0"/>
                  </a:lnTo>
                  <a:lnTo>
                    <a:pt x="0" y="1753"/>
                  </a:lnTo>
                  <a:lnTo>
                    <a:pt x="0" y="5052"/>
                  </a:lnTo>
                  <a:lnTo>
                    <a:pt x="1546" y="3230"/>
                  </a:lnTo>
                  <a:lnTo>
                    <a:pt x="1512" y="3230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7840" y="2502983"/>
            <a:ext cx="1978560" cy="2138868"/>
            <a:chOff x="2733120" y="2502983"/>
            <a:chExt cx="1978560" cy="2138868"/>
          </a:xfrm>
        </p:grpSpPr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 flipV="1">
              <a:off x="3356641" y="261531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3356641" y="3704069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 flipH="1">
              <a:off x="2733120" y="370406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2839680" y="4359338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18" name="Text Box 18"/>
            <p:cNvSpPr txBox="1">
              <a:spLocks noChangeArrowheads="1"/>
            </p:cNvSpPr>
            <p:nvPr/>
          </p:nvSpPr>
          <p:spPr bwMode="auto">
            <a:xfrm>
              <a:off x="3408481" y="250298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19" name="Text Box 19"/>
            <p:cNvSpPr txBox="1">
              <a:spLocks noChangeArrowheads="1"/>
            </p:cNvSpPr>
            <p:nvPr/>
          </p:nvSpPr>
          <p:spPr bwMode="auto">
            <a:xfrm>
              <a:off x="4587840" y="3647904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29" name="Picture 2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64160" y="3054562"/>
              <a:ext cx="352800" cy="481010"/>
            </a:xfrm>
            <a:prstGeom prst="rect">
              <a:avLst/>
            </a:prstGeom>
            <a:noFill/>
          </p:spPr>
        </p:pic>
        <p:sp>
          <p:nvSpPr>
            <p:cNvPr id="128030" name="Freeform 30"/>
            <p:cNvSpPr>
              <a:spLocks noChangeArrowheads="1"/>
            </p:cNvSpPr>
            <p:nvPr/>
          </p:nvSpPr>
          <p:spPr bwMode="auto">
            <a:xfrm>
              <a:off x="3355200" y="2884624"/>
              <a:ext cx="999360" cy="819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8" y="0"/>
                </a:cxn>
                <a:cxn ang="0">
                  <a:pos x="3058" y="2509"/>
                </a:cxn>
                <a:cxn ang="0">
                  <a:pos x="0" y="2509"/>
                </a:cxn>
                <a:cxn ang="0">
                  <a:pos x="0" y="0"/>
                </a:cxn>
              </a:cxnLst>
              <a:rect l="0" t="0" r="r" b="b"/>
              <a:pathLst>
                <a:path w="3059" h="2510">
                  <a:moveTo>
                    <a:pt x="0" y="0"/>
                  </a:moveTo>
                  <a:lnTo>
                    <a:pt x="3058" y="0"/>
                  </a:lnTo>
                  <a:lnTo>
                    <a:pt x="3058" y="2509"/>
                  </a:lnTo>
                  <a:lnTo>
                    <a:pt x="0" y="2509"/>
                  </a:lnTo>
                  <a:lnTo>
                    <a:pt x="0" y="0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pic>
          <p:nvPicPr>
            <p:cNvPr id="128031" name="Picture 3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7200" y="3480846"/>
              <a:ext cx="455040" cy="620705"/>
            </a:xfrm>
            <a:prstGeom prst="rect">
              <a:avLst/>
            </a:prstGeom>
            <a:noFill/>
          </p:spPr>
        </p:pic>
      </p:grpSp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316039"/>
              </p:ext>
            </p:extLst>
          </p:nvPr>
        </p:nvGraphicFramePr>
        <p:xfrm>
          <a:off x="7702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360" imgH="914400" progId="Equation.3">
                  <p:embed/>
                </p:oleObj>
              </mc:Choice>
              <mc:Fallback>
                <p:oleObj name="Equation" r:id="rId7" imgW="990360" imgH="914400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92117"/>
              </p:ext>
            </p:extLst>
          </p:nvPr>
        </p:nvGraphicFramePr>
        <p:xfrm>
          <a:off x="38182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914400" progId="Equation.3">
                  <p:embed/>
                </p:oleObj>
              </mc:Choice>
              <mc:Fallback>
                <p:oleObj name="Equation" r:id="rId9" imgW="990360" imgH="914400" progId="Equation.3">
                  <p:embed/>
                  <p:pic>
                    <p:nvPicPr>
                      <p:cNvPr id="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2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10569"/>
              </p:ext>
            </p:extLst>
          </p:nvPr>
        </p:nvGraphicFramePr>
        <p:xfrm>
          <a:off x="64090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90360" imgH="914400" progId="Equation.3">
                  <p:embed/>
                </p:oleObj>
              </mc:Choice>
              <mc:Fallback>
                <p:oleObj name="Equation" r:id="rId11" imgW="990360" imgH="914400" progId="Equation.3">
                  <p:embed/>
                  <p:pic>
                    <p:nvPicPr>
                      <p:cNvPr id="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0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6000" y="2884624"/>
            <a:ext cx="4660559" cy="1745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How about reflection over an arbitrary plane?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4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transform an object, what happens to its </a:t>
            </a:r>
            <a:r>
              <a:rPr lang="en-US" dirty="0" err="1"/>
              <a:t>normals</a:t>
            </a:r>
            <a:r>
              <a:rPr lang="en-US" dirty="0"/>
              <a:t>?</a:t>
            </a:r>
          </a:p>
          <a:p>
            <a:r>
              <a:rPr lang="en-US" dirty="0"/>
              <a:t>Do they get transformed by the same matrix or does it require a different 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5800" y="5626224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5469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759" y="31878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5800" y="3492624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4940424"/>
            <a:ext cx="6858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28700" y="4788024"/>
            <a:ext cx="49530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102" y="4723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2493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71498" y="5593958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14698" y="5437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1457" y="315555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871498" y="3460358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71498" y="4908158"/>
            <a:ext cx="184076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00173" y="4788024"/>
            <a:ext cx="1224627" cy="430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4691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2217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3521891" y="3819966"/>
          <a:ext cx="14684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2" imgW="927000" imgH="711000" progId="Equation.3">
                  <p:embed/>
                </p:oleObj>
              </mc:Choice>
              <mc:Fallback>
                <p:oleObj name="Denklem" r:id="rId2" imgW="927000" imgH="711000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891" y="3819966"/>
                        <a:ext cx="14684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886200" y="328736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3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transformation the normal is </a:t>
            </a:r>
            <a:r>
              <a:rPr lang="en-US" dirty="0">
                <a:solidFill>
                  <a:srgbClr val="C00000"/>
                </a:solidFill>
              </a:rPr>
              <a:t>no longer perpendicular</a:t>
            </a:r>
            <a:r>
              <a:rPr lang="en-US" dirty="0"/>
              <a:t> to the object</a:t>
            </a:r>
          </a:p>
          <a:p>
            <a:r>
              <a:rPr lang="en-US" dirty="0"/>
              <a:t>Also it is </a:t>
            </a:r>
            <a:r>
              <a:rPr lang="en-US" dirty="0">
                <a:solidFill>
                  <a:srgbClr val="C00000"/>
                </a:solidFill>
              </a:rPr>
              <a:t>not a unit vector </a:t>
            </a:r>
            <a:r>
              <a:rPr lang="en-US" dirty="0"/>
              <a:t>anymore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800" y="5626224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29000" y="5469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759" y="31878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5800" y="3492624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5800" y="4940424"/>
            <a:ext cx="6858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28700" y="4788024"/>
            <a:ext cx="49530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3102" y="4723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52493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71498" y="5593958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14698" y="5437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1457" y="315555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71498" y="3460358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71498" y="4908158"/>
            <a:ext cx="184076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700173" y="4788024"/>
            <a:ext cx="1224627" cy="430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8800" y="4691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217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521891" y="3819966"/>
          <a:ext cx="14684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2" imgW="927000" imgH="711000" progId="Equation.3">
                  <p:embed/>
                </p:oleObj>
              </mc:Choice>
              <mc:Fallback>
                <p:oleObj name="Denklem" r:id="rId2" imgW="927000" imgH="71100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891" y="3819966"/>
                        <a:ext cx="14684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886200" y="328736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Rotation and translation has no problems</a:t>
            </a:r>
          </a:p>
          <a:p>
            <a:r>
              <a:rPr lang="en-US" dirty="0"/>
              <a:t>But, since all transformations are combined into a single matrix M, we should consider the general case.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must have </a:t>
            </a:r>
            <a:r>
              <a:rPr lang="en-US" b="1" dirty="0"/>
              <a:t>n.</a:t>
            </a:r>
            <a:r>
              <a:rPr lang="en-US" dirty="0"/>
              <a:t>(</a:t>
            </a:r>
            <a:r>
              <a:rPr lang="en-US" b="1" dirty="0"/>
              <a:t>b</a:t>
            </a:r>
            <a:r>
              <a:rPr lang="en-US" dirty="0"/>
              <a:t>-</a:t>
            </a:r>
            <a:r>
              <a:rPr lang="en-US" b="1" dirty="0"/>
              <a:t>a</a:t>
            </a:r>
            <a:r>
              <a:rPr lang="en-US" dirty="0"/>
              <a:t>) = </a:t>
            </a:r>
            <a:r>
              <a:rPr lang="en-US" b="1" dirty="0" err="1"/>
              <a:t>n.v</a:t>
            </a:r>
            <a:r>
              <a:rPr lang="en-US" dirty="0"/>
              <a:t> = 0 and this relationship should be preserved after the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arallelogram 2"/>
          <p:cNvSpPr/>
          <p:nvPr/>
        </p:nvSpPr>
        <p:spPr>
          <a:xfrm>
            <a:off x="3048000" y="3731657"/>
            <a:ext cx="2590800" cy="137160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14800" y="3045857"/>
            <a:ext cx="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141" y="2667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4800" y="44936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4922159" y="396978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62282" y="39888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76725" y="4012645"/>
            <a:ext cx="645857" cy="509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36359" y="449365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71403" y="4012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4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</a:t>
            </a:r>
            <a:r>
              <a:rPr lang="en-US" b="1" dirty="0" err="1"/>
              <a:t>n.v</a:t>
            </a:r>
            <a:r>
              <a:rPr lang="en-US" dirty="0"/>
              <a:t> = 0 and </a:t>
            </a:r>
            <a:r>
              <a:rPr lang="en-US" b="1" dirty="0" err="1"/>
              <a:t>n'</a:t>
            </a:r>
            <a:r>
              <a:rPr lang="en-US" dirty="0" err="1"/>
              <a:t>.</a:t>
            </a:r>
            <a:r>
              <a:rPr lang="en-US" b="1" dirty="0" err="1"/>
              <a:t>v</a:t>
            </a:r>
            <a:r>
              <a:rPr lang="en-US" b="1" dirty="0"/>
              <a:t>'</a:t>
            </a:r>
            <a:r>
              <a:rPr lang="en-US" dirty="0"/>
              <a:t> = 0 where </a:t>
            </a:r>
            <a:r>
              <a:rPr lang="en-US" b="1" dirty="0"/>
              <a:t>v'</a:t>
            </a:r>
            <a:r>
              <a:rPr lang="en-US" dirty="0"/>
              <a:t> =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 and </a:t>
            </a:r>
            <a:r>
              <a:rPr lang="en-US" b="1" dirty="0"/>
              <a:t>n'</a:t>
            </a:r>
            <a:r>
              <a:rPr lang="en-US" dirty="0"/>
              <a:t> = Z</a:t>
            </a:r>
            <a:r>
              <a:rPr lang="en-US" b="1" dirty="0"/>
              <a:t>n</a:t>
            </a:r>
          </a:p>
          <a:p>
            <a:r>
              <a:rPr lang="en-US" dirty="0"/>
              <a:t>Z is the matrix we are looking for</a:t>
            </a:r>
          </a:p>
          <a:p>
            <a:r>
              <a:rPr lang="en-US" dirty="0"/>
              <a:t>How to compute Z?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81400" y="3352800"/>
            <a:ext cx="2590800" cy="2436257"/>
            <a:chOff x="3131459" y="3546991"/>
            <a:chExt cx="2590800" cy="2436257"/>
          </a:xfrm>
        </p:grpSpPr>
        <p:sp>
          <p:nvSpPr>
            <p:cNvPr id="3" name="Parallelogram 2"/>
            <p:cNvSpPr/>
            <p:nvPr/>
          </p:nvSpPr>
          <p:spPr>
            <a:xfrm>
              <a:off x="3131459" y="4611648"/>
              <a:ext cx="2590800" cy="1371600"/>
            </a:xfrm>
            <a:prstGeom prst="parallelogram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198259" y="3925848"/>
              <a:ext cx="0" cy="1371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38600" y="354699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8259" y="5373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005618" y="484977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45741" y="48688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360184" y="4892636"/>
              <a:ext cx="645857" cy="509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319818" y="537364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4999" y="4900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9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n.v</a:t>
            </a:r>
            <a:r>
              <a:rPr lang="en-US" dirty="0"/>
              <a:t> = </a:t>
            </a:r>
            <a:r>
              <a:rPr lang="en-US" b="1" dirty="0" err="1"/>
              <a:t>n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/>
              <a:t>0</a:t>
            </a:r>
          </a:p>
          <a:p>
            <a:r>
              <a:rPr lang="en-US" b="1" dirty="0" err="1"/>
              <a:t>n'.v</a:t>
            </a:r>
            <a:r>
              <a:rPr lang="en-US" b="1" dirty="0"/>
              <a:t>'</a:t>
            </a:r>
            <a:r>
              <a:rPr lang="en-US" dirty="0"/>
              <a:t> = </a:t>
            </a:r>
            <a:r>
              <a:rPr lang="en-US" b="1" dirty="0" err="1"/>
              <a:t>n'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b="1" dirty="0"/>
              <a:t>'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b="1" dirty="0" err="1"/>
              <a:t>n'</a:t>
            </a:r>
            <a:r>
              <a:rPr lang="en-US" baseline="30000" dirty="0" err="1"/>
              <a:t>T</a:t>
            </a:r>
            <a:r>
              <a:rPr lang="en-US" b="1" dirty="0"/>
              <a:t>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 err="1"/>
              <a:t>n</a:t>
            </a:r>
            <a:r>
              <a:rPr lang="en-US" baseline="30000" dirty="0" err="1"/>
              <a:t>T</a:t>
            </a:r>
            <a:r>
              <a:rPr lang="en-US" dirty="0" err="1"/>
              <a:t>Z</a:t>
            </a:r>
            <a:r>
              <a:rPr lang="en-US" baseline="30000" dirty="0" err="1"/>
              <a:t>T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If Z</a:t>
            </a:r>
            <a:r>
              <a:rPr lang="en-US" baseline="30000" dirty="0"/>
              <a:t>T</a:t>
            </a:r>
            <a:r>
              <a:rPr lang="en-US" dirty="0"/>
              <a:t>M = I (identity) the relationship will be preserved</a:t>
            </a:r>
          </a:p>
          <a:p>
            <a:r>
              <a:rPr lang="en-US" dirty="0"/>
              <a:t>So Z = (M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T</a:t>
            </a:r>
          </a:p>
          <a:p>
            <a:r>
              <a:rPr lang="en-US" dirty="0"/>
              <a:t>Note that this is equal to (M</a:t>
            </a:r>
            <a:r>
              <a:rPr lang="en-US" baseline="30000" dirty="0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as (M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= (M</a:t>
            </a:r>
            <a:r>
              <a:rPr lang="en-US" baseline="30000" dirty="0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for a square (n by n) matrix M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29000" y="3974068"/>
            <a:ext cx="2590800" cy="2350532"/>
            <a:chOff x="3048000" y="3821668"/>
            <a:chExt cx="2590800" cy="2350532"/>
          </a:xfrm>
        </p:grpSpPr>
        <p:sp>
          <p:nvSpPr>
            <p:cNvPr id="3" name="Parallelogram 2"/>
            <p:cNvSpPr/>
            <p:nvPr/>
          </p:nvSpPr>
          <p:spPr>
            <a:xfrm>
              <a:off x="3048000" y="4800600"/>
              <a:ext cx="2590800" cy="1371600"/>
            </a:xfrm>
            <a:prstGeom prst="parallelogram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114800" y="4114800"/>
              <a:ext cx="0" cy="1371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55141" y="38216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5562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922159" y="50387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2282" y="505777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276725" y="5081588"/>
              <a:ext cx="645857" cy="509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36359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1540" y="5088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8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4D numbers: (a, b, c, d)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More advantageous over 3x3 rotation matrices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Less storage space (4 vs. 3x3=9)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Concatenation of quaternions requires fewer operations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Easily interpolated for smooth animations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40" y="3916901"/>
            <a:ext cx="4343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83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rotation is defined by a rotation </a:t>
            </a:r>
            <a:r>
              <a:rPr lang="en-GB" dirty="0">
                <a:solidFill>
                  <a:srgbClr val="C00000"/>
                </a:solidFill>
              </a:rPr>
              <a:t>axis</a:t>
            </a:r>
            <a:r>
              <a:rPr lang="en-GB" dirty="0"/>
              <a:t> and a rotation </a:t>
            </a:r>
            <a:r>
              <a:rPr lang="en-GB" dirty="0">
                <a:solidFill>
                  <a:srgbClr val="C00000"/>
                </a:solidFill>
              </a:rPr>
              <a:t>angle</a:t>
            </a:r>
            <a:r>
              <a:rPr lang="en-GB" dirty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 2D rotation, the parameters are rotation angle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dirty="0">
                <a:latin typeface="Times New Roman" pitchFamily="18" charset="0"/>
              </a:rPr>
              <a:t>) </a:t>
            </a:r>
            <a:r>
              <a:rPr lang="en-GB" dirty="0"/>
              <a:t>and the rotation point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r>
              <a:rPr lang="en-GB" dirty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reposition the object in a circular path around the rotation point (pivot point)</a:t>
            </a:r>
            <a:br>
              <a:rPr lang="en-GB" dirty="0"/>
            </a:br>
            <a:endParaRPr lang="en-GB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56320" y="4114800"/>
            <a:ext cx="2809440" cy="2001810"/>
            <a:chOff x="1542" y="3243"/>
            <a:chExt cx="1951" cy="1390"/>
          </a:xfrm>
        </p:grpSpPr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814" y="3243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1724" y="4377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2177" y="43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1769" y="40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Oval 25"/>
            <p:cNvSpPr>
              <a:spLocks noChangeArrowheads="1"/>
            </p:cNvSpPr>
            <p:nvPr/>
          </p:nvSpPr>
          <p:spPr bwMode="auto">
            <a:xfrm>
              <a:off x="2145" y="4053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 rot="9519789">
              <a:off x="2585" y="3969"/>
              <a:ext cx="454" cy="137"/>
            </a:xfrm>
            <a:prstGeom prst="rtTriangl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2177" y="40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V="1">
              <a:off x="2177" y="3696"/>
              <a:ext cx="227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Arc 29"/>
            <p:cNvSpPr>
              <a:spLocks/>
            </p:cNvSpPr>
            <p:nvPr/>
          </p:nvSpPr>
          <p:spPr bwMode="auto">
            <a:xfrm>
              <a:off x="2268" y="3923"/>
              <a:ext cx="91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2313" y="3833"/>
              <a:ext cx="21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cs typeface="Times New Roman" pitchFamily="18" charset="0"/>
                </a:rPr>
                <a:t>a</a:t>
              </a:r>
              <a:endParaRPr lang="el-GR" i="1" dirty="0">
                <a:cs typeface="Times New Roman" pitchFamily="18" charset="0"/>
              </a:endParaRPr>
            </a:p>
          </p:txBody>
        </p:sp>
        <p:sp>
          <p:nvSpPr>
            <p:cNvPr id="11295" name="AutoShape 31"/>
            <p:cNvSpPr>
              <a:spLocks noChangeArrowheads="1"/>
            </p:cNvSpPr>
            <p:nvPr/>
          </p:nvSpPr>
          <p:spPr bwMode="auto">
            <a:xfrm rot="6240195">
              <a:off x="2291" y="3446"/>
              <a:ext cx="454" cy="137"/>
            </a:xfrm>
            <a:prstGeom prst="rtTriangl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2086" y="4377"/>
              <a:ext cx="23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 err="1">
                  <a:cs typeface="Times New Roman" pitchFamily="18" charset="0"/>
                </a:rPr>
                <a:t>x</a:t>
              </a:r>
              <a:r>
                <a:rPr lang="en-US" i="1" baseline="-25000" dirty="0" err="1">
                  <a:cs typeface="Times New Roman" pitchFamily="18" charset="0"/>
                </a:rPr>
                <a:t>r</a:t>
              </a:r>
              <a:endParaRPr lang="el-GR" i="1" baseline="-25000" dirty="0">
                <a:cs typeface="Times New Roman" pitchFamily="18" charset="0"/>
              </a:endParaRP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1542" y="3923"/>
              <a:ext cx="24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cs typeface="Times New Roman" pitchFamily="18" charset="0"/>
                </a:rPr>
                <a:t>y</a:t>
              </a:r>
              <a:r>
                <a:rPr lang="en-US" i="1" baseline="-25000" dirty="0">
                  <a:cs typeface="Times New Roman" pitchFamily="18" charset="0"/>
                </a:rPr>
                <a:t>r</a:t>
              </a:r>
              <a:endParaRPr lang="el-GR" i="1" baseline="-25000" dirty="0">
                <a:cs typeface="Times New Roman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08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51089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4D numbers: (a, b, c, d)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More advantageous over 3x3 rotation matrices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Less storage space (4 vs. 3x3=9)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Concatenation of quaternions requires fewer operations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Easily interpolated for smooth animations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Articulated interpolation achieved after segmenting the object into rigid parts and rigging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10" y="3733800"/>
            <a:ext cx="5972175" cy="1691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36271"/>
            <a:ext cx="1790492" cy="19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723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Invented by Hamilton in 1843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He was trying to extend complex numbers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where i</a:t>
            </a:r>
            <a:r>
              <a:rPr lang="en-GB" baseline="30000" dirty="0"/>
              <a:t>2</a:t>
            </a:r>
            <a:r>
              <a:rPr lang="en-GB" dirty="0"/>
              <a:t> = 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(a + bi)(c + di) = (ac - </a:t>
            </a:r>
            <a:r>
              <a:rPr lang="en-GB" dirty="0" err="1"/>
              <a:t>bd</a:t>
            </a:r>
            <a:r>
              <a:rPr lang="en-GB" dirty="0"/>
              <a:t>) + (ad + </a:t>
            </a:r>
            <a:r>
              <a:rPr lang="en-GB" dirty="0" err="1"/>
              <a:t>bc</a:t>
            </a:r>
            <a:r>
              <a:rPr lang="en-GB" dirty="0"/>
              <a:t>)</a:t>
            </a:r>
            <a:r>
              <a:rPr lang="en-GB" dirty="0" err="1"/>
              <a:t>i</a:t>
            </a: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//not work because dealing with </a:t>
            </a:r>
            <a:r>
              <a:rPr lang="en-GB" dirty="0" err="1"/>
              <a:t>ij</a:t>
            </a:r>
            <a:r>
              <a:rPr lang="en-GB" dirty="0"/>
              <a:t> unknown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//solves problem above as </a:t>
            </a:r>
            <a:r>
              <a:rPr lang="en-GB" dirty="0" err="1"/>
              <a:t>ij</a:t>
            </a:r>
            <a:r>
              <a:rPr lang="en-GB" dirty="0"/>
              <a:t>=k, </a:t>
            </a:r>
            <a:r>
              <a:rPr lang="en-GB" dirty="0" err="1"/>
              <a:t>jk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, </a:t>
            </a:r>
            <a:r>
              <a:rPr lang="en-GB" dirty="0" err="1"/>
              <a:t>ki</a:t>
            </a:r>
            <a:r>
              <a:rPr lang="en-GB" dirty="0"/>
              <a:t>=j,   </a:t>
            </a:r>
            <a:r>
              <a:rPr lang="en-GB" dirty="0" err="1"/>
              <a:t>ji</a:t>
            </a:r>
            <a:r>
              <a:rPr lang="en-GB" dirty="0"/>
              <a:t>=-k, </a:t>
            </a:r>
            <a:r>
              <a:rPr lang="en-GB" dirty="0" err="1"/>
              <a:t>ik</a:t>
            </a:r>
            <a:r>
              <a:rPr lang="en-GB" dirty="0"/>
              <a:t>=-j, </a:t>
            </a:r>
            <a:r>
              <a:rPr lang="en-GB" dirty="0" err="1"/>
              <a:t>kj</a:t>
            </a:r>
            <a:r>
              <a:rPr lang="en-GB" dirty="0"/>
              <a:t>=-</a:t>
            </a:r>
            <a:r>
              <a:rPr lang="en-GB" dirty="0" err="1"/>
              <a:t>i</a:t>
            </a:r>
            <a:r>
              <a:rPr lang="en-GB" dirty="0"/>
              <a:t>, and i</a:t>
            </a:r>
            <a:r>
              <a:rPr lang="en-GB" baseline="30000" dirty="0"/>
              <a:t>2</a:t>
            </a:r>
            <a:r>
              <a:rPr lang="en-GB" dirty="0"/>
              <a:t> = j</a:t>
            </a:r>
            <a:r>
              <a:rPr lang="en-GB" baseline="30000" dirty="0"/>
              <a:t>2</a:t>
            </a:r>
            <a:r>
              <a:rPr lang="en-GB" dirty="0"/>
              <a:t> = k</a:t>
            </a:r>
            <a:r>
              <a:rPr lang="en-GB" baseline="30000" dirty="0"/>
              <a:t>2</a:t>
            </a:r>
            <a:r>
              <a:rPr lang="en-GB" dirty="0"/>
              <a:t> = 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810000" y="4876800"/>
            <a:ext cx="1143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Rectangle 5"/>
          <p:cNvSpPr txBox="1">
            <a:spLocks noChangeArrowheads="1"/>
          </p:cNvSpPr>
          <p:nvPr/>
        </p:nvSpPr>
        <p:spPr>
          <a:xfrm>
            <a:off x="3581400" y="4724400"/>
            <a:ext cx="3869400" cy="174112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</a:t>
            </a:r>
            <a:r>
              <a:rPr lang="en-GB" dirty="0" err="1"/>
              <a:t>i</a:t>
            </a: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         j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k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4800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543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b</a:t>
            </a:r>
            <a:r>
              <a:rPr lang="en-GB" baseline="-25000" dirty="0"/>
              <a:t>1</a:t>
            </a:r>
            <a:r>
              <a:rPr lang="en-GB" dirty="0"/>
              <a:t>i + c</a:t>
            </a:r>
            <a:r>
              <a:rPr lang="en-GB" baseline="-25000" dirty="0"/>
              <a:t>1</a:t>
            </a:r>
            <a:r>
              <a:rPr lang="en-GB" dirty="0"/>
              <a:t>j + d</a:t>
            </a:r>
            <a:r>
              <a:rPr lang="en-GB" baseline="-25000" dirty="0"/>
              <a:t>1</a:t>
            </a:r>
            <a:r>
              <a:rPr lang="en-GB" dirty="0"/>
              <a:t>k) (a</a:t>
            </a:r>
            <a:r>
              <a:rPr lang="en-GB" baseline="-25000" dirty="0"/>
              <a:t>2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i + c</a:t>
            </a:r>
            <a:r>
              <a:rPr lang="en-GB" baseline="-25000" dirty="0"/>
              <a:t>2</a:t>
            </a:r>
            <a:r>
              <a:rPr lang="en-GB" dirty="0"/>
              <a:t>j + d</a:t>
            </a:r>
            <a:r>
              <a:rPr lang="en-GB" baseline="-25000" dirty="0"/>
              <a:t>2</a:t>
            </a:r>
            <a:r>
              <a:rPr lang="en-GB" dirty="0"/>
              <a:t>k)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    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-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v</a:t>
            </a:r>
            <a:r>
              <a:rPr lang="en-GB" baseline="-25000" dirty="0"/>
              <a:t>1 </a:t>
            </a:r>
            <a:r>
              <a:rPr lang="en-GB" dirty="0"/>
              <a:t>x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vectors are 0, we get back to real numbers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c and d are 0, we get back to complex numbers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03865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5400"/>
            <a:ext cx="780768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–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1 </a:t>
            </a:r>
            <a:r>
              <a:rPr lang="en-GB" b="1" dirty="0"/>
              <a:t>x v</a:t>
            </a:r>
            <a:r>
              <a:rPr lang="en-GB" b="1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2 </a:t>
            </a:r>
            <a:r>
              <a:rPr lang="en-GB" dirty="0"/>
              <a:t>a</a:t>
            </a:r>
            <a:r>
              <a:rPr lang="en-GB" baseline="-25000" dirty="0"/>
              <a:t>1 </a:t>
            </a:r>
            <a:r>
              <a:rPr lang="en-GB" dirty="0"/>
              <a:t>– v</a:t>
            </a:r>
            <a:r>
              <a:rPr lang="en-GB" baseline="-25000" dirty="0"/>
              <a:t>2</a:t>
            </a:r>
            <a:r>
              <a:rPr lang="en-GB" dirty="0"/>
              <a:t>.v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2 </a:t>
            </a:r>
            <a:r>
              <a:rPr lang="en-GB" b="1" dirty="0"/>
              <a:t>x v</a:t>
            </a:r>
            <a:r>
              <a:rPr lang="en-GB" b="1" baseline="-25000" dirty="0"/>
              <a:t>1</a:t>
            </a:r>
            <a:r>
              <a:rPr lang="en-GB" dirty="0"/>
              <a:t>) ≠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do not commute (just like rotations)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loose one property during extension from complex to quaternions: ab = </a:t>
            </a:r>
            <a:r>
              <a:rPr lang="en-GB" dirty="0" err="1"/>
              <a:t>ba</a:t>
            </a:r>
            <a:r>
              <a:rPr lang="en-GB" dirty="0"/>
              <a:t> in complex but not in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Extend further into </a:t>
            </a:r>
            <a:r>
              <a:rPr lang="en-GB" dirty="0" err="1"/>
              <a:t>octonions</a:t>
            </a:r>
            <a:r>
              <a:rPr lang="en-GB" dirty="0"/>
              <a:t> and loose a(</a:t>
            </a:r>
            <a:r>
              <a:rPr lang="en-GB" dirty="0" err="1"/>
              <a:t>bc</a:t>
            </a:r>
            <a:r>
              <a:rPr lang="en-GB" dirty="0"/>
              <a:t>)=(ab)c property, which holds for real numbers, complex numbers,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Extend further into </a:t>
            </a:r>
            <a:r>
              <a:rPr lang="en-GB" dirty="0" err="1"/>
              <a:t>sedenions</a:t>
            </a:r>
            <a:r>
              <a:rPr lang="en-GB" dirty="0"/>
              <a:t> (16D numbers) and loose more</a:t>
            </a:r>
          </a:p>
        </p:txBody>
      </p:sp>
    </p:spTree>
    <p:extLst>
      <p:ext uri="{BB962C8B-B14F-4D97-AF65-F5344CB8AC3E}">
        <p14:creationId xmlns:p14="http://schemas.microsoft.com/office/powerpoint/2010/main" val="381891324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–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1 </a:t>
            </a:r>
            <a:r>
              <a:rPr lang="en-GB" b="1" dirty="0"/>
              <a:t>x v</a:t>
            </a:r>
            <a:r>
              <a:rPr lang="en-GB" b="1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2 </a:t>
            </a:r>
            <a:r>
              <a:rPr lang="en-GB" dirty="0"/>
              <a:t>a</a:t>
            </a:r>
            <a:r>
              <a:rPr lang="en-GB" baseline="-25000" dirty="0"/>
              <a:t>1 </a:t>
            </a:r>
            <a:r>
              <a:rPr lang="en-GB" dirty="0"/>
              <a:t>– v</a:t>
            </a:r>
            <a:r>
              <a:rPr lang="en-GB" baseline="-25000" dirty="0"/>
              <a:t>2</a:t>
            </a:r>
            <a:r>
              <a:rPr lang="en-GB" dirty="0"/>
              <a:t>.v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2 </a:t>
            </a:r>
            <a:r>
              <a:rPr lang="en-GB" b="1" dirty="0"/>
              <a:t>x v</a:t>
            </a:r>
            <a:r>
              <a:rPr lang="en-GB" b="1" baseline="-25000" dirty="0"/>
              <a:t>1</a:t>
            </a:r>
            <a:r>
              <a:rPr lang="en-GB" dirty="0"/>
              <a:t>) ≠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do not commute (just like rotations)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 every time we extend the dimension (go further)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loose a bit of structure/property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become less useful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E.g., </a:t>
            </a:r>
            <a:r>
              <a:rPr lang="en-GB" dirty="0" err="1"/>
              <a:t>octonions</a:t>
            </a:r>
            <a:r>
              <a:rPr lang="en-GB" dirty="0"/>
              <a:t> have some uses in abstract math, but not as useful as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7911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28900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(a, v)(1, 0,0,0) = (a, v) //multiplication identity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Derives from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-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v</a:t>
            </a:r>
            <a:r>
              <a:rPr lang="en-GB" baseline="-25000" dirty="0"/>
              <a:t>1 </a:t>
            </a:r>
            <a:r>
              <a:rPr lang="en-GB" dirty="0"/>
              <a:t>x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Magnitude/length squared of quaternion q = (a, v) is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 ||q||</a:t>
            </a:r>
            <a:r>
              <a:rPr lang="en-GB" baseline="30000" dirty="0"/>
              <a:t>2</a:t>
            </a:r>
            <a:r>
              <a:rPr lang="en-GB" dirty="0"/>
              <a:t> = a</a:t>
            </a:r>
            <a:r>
              <a:rPr lang="en-GB" baseline="30000" dirty="0"/>
              <a:t>2 </a:t>
            </a:r>
            <a:r>
              <a:rPr lang="en-GB" dirty="0"/>
              <a:t>+ ||v||</a:t>
            </a:r>
            <a:r>
              <a:rPr lang="en-GB" baseline="30000" dirty="0"/>
              <a:t>2 </a:t>
            </a:r>
            <a:r>
              <a:rPr lang="en-GB" dirty="0"/>
              <a:t>= a</a:t>
            </a:r>
            <a:r>
              <a:rPr lang="en-GB" baseline="30000" dirty="0"/>
              <a:t>2 </a:t>
            </a:r>
            <a:r>
              <a:rPr lang="en-GB" dirty="0"/>
              <a:t>+ b</a:t>
            </a:r>
            <a:r>
              <a:rPr lang="en-GB" baseline="30000" dirty="0"/>
              <a:t>2</a:t>
            </a:r>
            <a:r>
              <a:rPr lang="en-GB" dirty="0"/>
              <a:t> + c</a:t>
            </a:r>
            <a:r>
              <a:rPr lang="en-GB" baseline="30000" dirty="0"/>
              <a:t>2</a:t>
            </a:r>
            <a:r>
              <a:rPr lang="en-GB" dirty="0"/>
              <a:t> + d</a:t>
            </a:r>
            <a:r>
              <a:rPr lang="en-GB" baseline="30000" dirty="0"/>
              <a:t>2 </a:t>
            </a:r>
            <a:r>
              <a:rPr lang="en-GB" sz="1200" dirty="0"/>
              <a:t>//Recall that v = (b, c, d)</a:t>
            </a:r>
            <a:endParaRPr lang="en-GB" sz="12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30000" dirty="0"/>
              <a:t>-1</a:t>
            </a:r>
            <a:r>
              <a:rPr lang="en-GB" dirty="0"/>
              <a:t> = (1 / ||q||</a:t>
            </a:r>
            <a:r>
              <a:rPr lang="en-GB" baseline="30000" dirty="0"/>
              <a:t>2</a:t>
            </a:r>
            <a:r>
              <a:rPr lang="en-GB" dirty="0"/>
              <a:t>)(a, -v) is the inverse of q so that                  qq</a:t>
            </a:r>
            <a:r>
              <a:rPr lang="en-GB" baseline="30000" dirty="0"/>
              <a:t>-1 </a:t>
            </a:r>
            <a:r>
              <a:rPr lang="en-GB" dirty="0"/>
              <a:t>= q</a:t>
            </a:r>
            <a:r>
              <a:rPr lang="en-GB" baseline="30000" dirty="0"/>
              <a:t>-1</a:t>
            </a:r>
            <a:r>
              <a:rPr lang="en-GB" dirty="0"/>
              <a:t>q</a:t>
            </a:r>
            <a:r>
              <a:rPr lang="en-GB" baseline="30000" dirty="0"/>
              <a:t> </a:t>
            </a:r>
            <a:r>
              <a:rPr lang="en-GB" dirty="0"/>
              <a:t>= (1, 0,0,0)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Derives from (a, v)(a/(a</a:t>
            </a:r>
            <a:r>
              <a:rPr lang="en-GB" baseline="30000" dirty="0"/>
              <a:t>2</a:t>
            </a:r>
            <a:r>
              <a:rPr lang="en-GB" dirty="0"/>
              <a:t>+||v||</a:t>
            </a:r>
            <a:r>
              <a:rPr lang="en-GB" baseline="30000" dirty="0"/>
              <a:t>2</a:t>
            </a:r>
            <a:r>
              <a:rPr lang="en-GB" dirty="0"/>
              <a:t>), -v/(a</a:t>
            </a:r>
            <a:r>
              <a:rPr lang="en-GB" baseline="30000" dirty="0"/>
              <a:t>2</a:t>
            </a:r>
            <a:r>
              <a:rPr lang="en-GB" dirty="0"/>
              <a:t>+||v||</a:t>
            </a:r>
            <a:r>
              <a:rPr lang="en-GB" baseline="30000" dirty="0"/>
              <a:t>2</a:t>
            </a:r>
            <a:r>
              <a:rPr lang="en-GB" dirty="0"/>
              <a:t>)) which uses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v.(-v) = -||v||</a:t>
            </a:r>
            <a:r>
              <a:rPr lang="en-GB" baseline="30000" dirty="0"/>
              <a:t>2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 x cv = 0 for any constant c, e.g. v x -v = 0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86830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q’ = q / ||q||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Closed under multiplication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Multiply 2 unit quaternions and get a unit quaternion back</a:t>
            </a:r>
          </a:p>
        </p:txBody>
      </p:sp>
    </p:spTree>
    <p:extLst>
      <p:ext uri="{BB962C8B-B14F-4D97-AF65-F5344CB8AC3E}">
        <p14:creationId xmlns:p14="http://schemas.microsoft.com/office/powerpoint/2010/main" val="52218566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36520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representation of a rotation of angle a about a unit axis of rotation v = (b, c, d)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q = (cos(a/2), sin(a/2)v) = (cos(a/2), sin(a/2)(b, c, d))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To rotate a vector w by quaternion q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Represent w as a quaternion: (0, w)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w’ = </a:t>
            </a:r>
            <a:r>
              <a:rPr lang="en-GB" dirty="0" err="1"/>
              <a:t>Rot</a:t>
            </a:r>
            <a:r>
              <a:rPr lang="en-GB" baseline="-25000" dirty="0" err="1"/>
              <a:t>q</a:t>
            </a:r>
            <a:r>
              <a:rPr lang="en-GB" dirty="0"/>
              <a:t>(w) = qwq</a:t>
            </a:r>
            <a:r>
              <a:rPr lang="en-GB" baseline="30000" dirty="0"/>
              <a:t>-1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series of rotations can be concatenated too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/>
              <a:t>Rot</a:t>
            </a:r>
            <a:r>
              <a:rPr lang="en-GB" baseline="-25000" dirty="0" err="1"/>
              <a:t>q</a:t>
            </a:r>
            <a:r>
              <a:rPr lang="en-GB" dirty="0"/>
              <a:t>( </a:t>
            </a:r>
            <a:r>
              <a:rPr lang="en-GB" dirty="0" err="1"/>
              <a:t>Rot</a:t>
            </a:r>
            <a:r>
              <a:rPr lang="en-GB" baseline="-25000" dirty="0" err="1"/>
              <a:t>p</a:t>
            </a:r>
            <a:r>
              <a:rPr lang="en-GB" dirty="0"/>
              <a:t>(w) ) = q (pwp</a:t>
            </a:r>
            <a:r>
              <a:rPr lang="en-GB" baseline="30000" dirty="0"/>
              <a:t>-1</a:t>
            </a:r>
            <a:r>
              <a:rPr lang="en-GB" dirty="0"/>
              <a:t>) q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qp</a:t>
            </a:r>
            <a:r>
              <a:rPr lang="en-GB" dirty="0"/>
              <a:t> w p</a:t>
            </a:r>
            <a:r>
              <a:rPr lang="en-GB" baseline="30000" dirty="0"/>
              <a:t>-1</a:t>
            </a:r>
            <a:r>
              <a:rPr lang="en-GB" dirty="0"/>
              <a:t>q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qp</a:t>
            </a:r>
            <a:r>
              <a:rPr lang="en-GB" dirty="0"/>
              <a:t> w (</a:t>
            </a:r>
            <a:r>
              <a:rPr lang="en-GB" dirty="0" err="1"/>
              <a:t>qp</a:t>
            </a:r>
            <a:r>
              <a:rPr lang="en-GB" dirty="0"/>
              <a:t>)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Rot</a:t>
            </a:r>
            <a:r>
              <a:rPr lang="en-GB" baseline="-25000" dirty="0" err="1"/>
              <a:t>qp</a:t>
            </a:r>
            <a:r>
              <a:rPr lang="en-GB" dirty="0"/>
              <a:t>(w)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					      using identity: (ab)</a:t>
            </a:r>
            <a:r>
              <a:rPr lang="en-GB" baseline="30000" dirty="0"/>
              <a:t> -1</a:t>
            </a:r>
            <a:r>
              <a:rPr lang="en-GB" dirty="0"/>
              <a:t> = b</a:t>
            </a:r>
            <a:r>
              <a:rPr lang="en-GB" baseline="30000" dirty="0"/>
              <a:t>-1</a:t>
            </a:r>
            <a:r>
              <a:rPr lang="en-GB" dirty="0"/>
              <a:t>a</a:t>
            </a:r>
            <a:r>
              <a:rPr lang="en-GB" baseline="30000" dirty="0"/>
              <a:t>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24600" y="4876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7712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Convert back &amp; forth b/w rotation </a:t>
            </a:r>
            <a:r>
              <a:rPr lang="en-GB" dirty="0" err="1"/>
              <a:t>matricesand</a:t>
            </a:r>
            <a:r>
              <a:rPr lang="en-GB" dirty="0"/>
              <a:t>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are used to interpolate b/w rotations, and the result is converted to a rotation matrix so as to combine it with other matrices in the display pipeline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q to rotation matrix </a:t>
            </a:r>
            <a:r>
              <a:rPr lang="en-GB" dirty="0" err="1"/>
              <a:t>M</a:t>
            </a:r>
            <a:r>
              <a:rPr lang="en-GB" baseline="-25000" dirty="0" err="1"/>
              <a:t>q</a:t>
            </a: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Derived from setting qwq</a:t>
            </a:r>
            <a:r>
              <a:rPr lang="en-GB" baseline="30000" dirty="0"/>
              <a:t>-1 </a:t>
            </a:r>
            <a:r>
              <a:rPr lang="en-GB" dirty="0"/>
              <a:t>to the corresponding matrix form expression</a:t>
            </a:r>
            <a:endParaRPr lang="en-GB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46309"/>
            <a:ext cx="280987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4" y="4343400"/>
            <a:ext cx="4010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351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429125"/>
            <a:ext cx="3543300" cy="2124075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Convert back &amp; forth b/w rotation </a:t>
            </a:r>
            <a:r>
              <a:rPr lang="en-GB" dirty="0" err="1"/>
              <a:t>matricesand</a:t>
            </a:r>
            <a:r>
              <a:rPr lang="en-GB" dirty="0"/>
              <a:t>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are used to interpolate b/w rotations, and the result is converted to a rotation matrix so as to combine it with other matrices in the display pipeline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 matrix </a:t>
            </a:r>
            <a:r>
              <a:rPr lang="en-GB" dirty="0" err="1"/>
              <a:t>M</a:t>
            </a:r>
            <a:r>
              <a:rPr lang="en-GB" baseline="-25000" dirty="0" err="1"/>
              <a:t>q</a:t>
            </a:r>
            <a:r>
              <a:rPr lang="en-GB" baseline="-25000" dirty="0"/>
              <a:t> </a:t>
            </a:r>
            <a:r>
              <a:rPr lang="en-GB" dirty="0"/>
              <a:t>to unit quaternion q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								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					     //Replace  m0,0 with m1,1 and m2,2 for y and 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429000"/>
            <a:ext cx="14382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63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r>
              <a:rPr lang="en-GB" dirty="0"/>
              <a:t>=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</a:rPr>
              <a:t>0,0</a:t>
            </a:r>
            <a:r>
              <a:rPr lang="en-GB" dirty="0">
                <a:latin typeface="Times New Roman" pitchFamily="18" charset="0"/>
              </a:rPr>
              <a:t>) </a:t>
            </a:r>
            <a:r>
              <a:rPr lang="en-GB" dirty="0"/>
              <a:t>we have:</a:t>
            </a:r>
            <a:endParaRPr lang="en-US" dirty="0"/>
          </a:p>
          <a:p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336000" y="1452095"/>
            <a:ext cx="1558080" cy="1242851"/>
            <a:chOff x="4466" y="1854"/>
            <a:chExt cx="1082" cy="863"/>
          </a:xfrm>
        </p:grpSpPr>
        <p:sp>
          <p:nvSpPr>
            <p:cNvPr id="134148" name="Freeform 4"/>
            <p:cNvSpPr>
              <a:spLocks/>
            </p:cNvSpPr>
            <p:nvPr/>
          </p:nvSpPr>
          <p:spPr bwMode="auto">
            <a:xfrm>
              <a:off x="4488" y="1854"/>
              <a:ext cx="1060" cy="8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 flipV="1">
              <a:off x="4488" y="2438"/>
              <a:ext cx="70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466" y="1963"/>
              <a:ext cx="349" cy="711"/>
              <a:chOff x="4466" y="1963"/>
              <a:chExt cx="349" cy="711"/>
            </a:xfrm>
          </p:grpSpPr>
          <p:sp>
            <p:nvSpPr>
              <p:cNvPr id="134153" name="Line 9"/>
              <p:cNvSpPr>
                <a:spLocks noChangeShapeType="1"/>
              </p:cNvSpPr>
              <p:nvPr/>
            </p:nvSpPr>
            <p:spPr bwMode="auto">
              <a:xfrm flipV="1">
                <a:off x="4488" y="2056"/>
                <a:ext cx="327" cy="6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4" name="Text Box 10"/>
              <p:cNvSpPr txBox="1">
                <a:spLocks noChangeArrowheads="1"/>
              </p:cNvSpPr>
              <p:nvPr/>
            </p:nvSpPr>
            <p:spPr bwMode="auto">
              <a:xfrm rot="17880000">
                <a:off x="4206" y="2223"/>
                <a:ext cx="70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 anchorCtr="1">
                <a:spAutoFit/>
              </a:bodyPr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</a:rPr>
                  <a:t>r</a:t>
                </a:r>
              </a:p>
            </p:txBody>
          </p:sp>
        </p:grpSp>
        <p:sp>
          <p:nvSpPr>
            <p:cNvPr id="134155" name="Freeform 11"/>
            <p:cNvSpPr>
              <a:spLocks noChangeArrowheads="1"/>
            </p:cNvSpPr>
            <p:nvPr/>
          </p:nvSpPr>
          <p:spPr bwMode="auto">
            <a:xfrm>
              <a:off x="4737" y="2600"/>
              <a:ext cx="34" cy="81"/>
            </a:xfrm>
            <a:custGeom>
              <a:avLst/>
              <a:gdLst/>
              <a:ahLst/>
              <a:cxnLst>
                <a:cxn ang="0">
                  <a:pos x="150" y="357"/>
                </a:cxn>
                <a:cxn ang="0">
                  <a:pos x="144" y="332"/>
                </a:cxn>
                <a:cxn ang="0">
                  <a:pos x="138" y="307"/>
                </a:cxn>
                <a:cxn ang="0">
                  <a:pos x="131" y="282"/>
                </a:cxn>
                <a:cxn ang="0">
                  <a:pos x="123" y="257"/>
                </a:cxn>
                <a:cxn ang="0">
                  <a:pos x="115" y="232"/>
                </a:cxn>
                <a:cxn ang="0">
                  <a:pos x="106" y="208"/>
                </a:cxn>
                <a:cxn ang="0">
                  <a:pos x="97" y="184"/>
                </a:cxn>
                <a:cxn ang="0">
                  <a:pos x="86" y="160"/>
                </a:cxn>
                <a:cxn ang="0">
                  <a:pos x="76" y="136"/>
                </a:cxn>
                <a:cxn ang="0">
                  <a:pos x="64" y="113"/>
                </a:cxn>
                <a:cxn ang="0">
                  <a:pos x="53" y="89"/>
                </a:cxn>
                <a:cxn ang="0">
                  <a:pos x="40" y="67"/>
                </a:cxn>
                <a:cxn ang="0">
                  <a:pos x="27" y="44"/>
                </a:cxn>
                <a:cxn ang="0">
                  <a:pos x="14" y="22"/>
                </a:cxn>
                <a:cxn ang="0">
                  <a:pos x="0" y="0"/>
                </a:cxn>
              </a:cxnLst>
              <a:rect l="0" t="0" r="r" b="b"/>
              <a:pathLst>
                <a:path w="151" h="358">
                  <a:moveTo>
                    <a:pt x="150" y="357"/>
                  </a:moveTo>
                  <a:lnTo>
                    <a:pt x="144" y="332"/>
                  </a:lnTo>
                  <a:lnTo>
                    <a:pt x="138" y="307"/>
                  </a:lnTo>
                  <a:lnTo>
                    <a:pt x="131" y="282"/>
                  </a:lnTo>
                  <a:lnTo>
                    <a:pt x="123" y="257"/>
                  </a:lnTo>
                  <a:lnTo>
                    <a:pt x="115" y="232"/>
                  </a:lnTo>
                  <a:lnTo>
                    <a:pt x="106" y="208"/>
                  </a:lnTo>
                  <a:lnTo>
                    <a:pt x="97" y="184"/>
                  </a:lnTo>
                  <a:lnTo>
                    <a:pt x="86" y="160"/>
                  </a:lnTo>
                  <a:lnTo>
                    <a:pt x="76" y="136"/>
                  </a:lnTo>
                  <a:lnTo>
                    <a:pt x="64" y="113"/>
                  </a:lnTo>
                  <a:lnTo>
                    <a:pt x="53" y="89"/>
                  </a:lnTo>
                  <a:lnTo>
                    <a:pt x="40" y="67"/>
                  </a:lnTo>
                  <a:lnTo>
                    <a:pt x="27" y="44"/>
                  </a:lnTo>
                  <a:lnTo>
                    <a:pt x="14" y="2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56" name="Freeform 12"/>
            <p:cNvSpPr>
              <a:spLocks/>
            </p:cNvSpPr>
            <p:nvPr/>
          </p:nvSpPr>
          <p:spPr bwMode="auto">
            <a:xfrm>
              <a:off x="4635" y="2409"/>
              <a:ext cx="125" cy="176"/>
            </a:xfrm>
            <a:custGeom>
              <a:avLst/>
              <a:gdLst/>
              <a:ahLst/>
              <a:cxnLst>
                <a:cxn ang="0">
                  <a:pos x="552" y="775"/>
                </a:cxn>
                <a:cxn ang="0">
                  <a:pos x="544" y="721"/>
                </a:cxn>
                <a:cxn ang="0">
                  <a:pos x="532" y="667"/>
                </a:cxn>
                <a:cxn ang="0">
                  <a:pos x="518" y="614"/>
                </a:cxn>
                <a:cxn ang="0">
                  <a:pos x="500" y="562"/>
                </a:cxn>
                <a:cxn ang="0">
                  <a:pos x="480" y="510"/>
                </a:cxn>
                <a:cxn ang="0">
                  <a:pos x="457" y="460"/>
                </a:cxn>
                <a:cxn ang="0">
                  <a:pos x="432" y="412"/>
                </a:cxn>
                <a:cxn ang="0">
                  <a:pos x="404" y="364"/>
                </a:cxn>
                <a:cxn ang="0">
                  <a:pos x="373" y="319"/>
                </a:cxn>
                <a:cxn ang="0">
                  <a:pos x="340" y="275"/>
                </a:cxn>
                <a:cxn ang="0">
                  <a:pos x="304" y="233"/>
                </a:cxn>
                <a:cxn ang="0">
                  <a:pos x="267" y="193"/>
                </a:cxn>
                <a:cxn ang="0">
                  <a:pos x="227" y="155"/>
                </a:cxn>
                <a:cxn ang="0">
                  <a:pos x="185" y="119"/>
                </a:cxn>
                <a:cxn ang="0">
                  <a:pos x="141" y="86"/>
                </a:cxn>
                <a:cxn ang="0">
                  <a:pos x="96" y="54"/>
                </a:cxn>
                <a:cxn ang="0">
                  <a:pos x="49" y="26"/>
                </a:cxn>
                <a:cxn ang="0">
                  <a:pos x="0" y="0"/>
                </a:cxn>
              </a:cxnLst>
              <a:rect l="0" t="0" r="r" b="b"/>
              <a:pathLst>
                <a:path w="553" h="776">
                  <a:moveTo>
                    <a:pt x="552" y="775"/>
                  </a:moveTo>
                  <a:lnTo>
                    <a:pt x="544" y="721"/>
                  </a:lnTo>
                  <a:lnTo>
                    <a:pt x="532" y="667"/>
                  </a:lnTo>
                  <a:lnTo>
                    <a:pt x="518" y="614"/>
                  </a:lnTo>
                  <a:lnTo>
                    <a:pt x="500" y="562"/>
                  </a:lnTo>
                  <a:lnTo>
                    <a:pt x="480" y="510"/>
                  </a:lnTo>
                  <a:lnTo>
                    <a:pt x="457" y="460"/>
                  </a:lnTo>
                  <a:lnTo>
                    <a:pt x="432" y="412"/>
                  </a:lnTo>
                  <a:lnTo>
                    <a:pt x="404" y="364"/>
                  </a:lnTo>
                  <a:lnTo>
                    <a:pt x="373" y="319"/>
                  </a:lnTo>
                  <a:lnTo>
                    <a:pt x="340" y="275"/>
                  </a:lnTo>
                  <a:lnTo>
                    <a:pt x="304" y="233"/>
                  </a:lnTo>
                  <a:lnTo>
                    <a:pt x="267" y="193"/>
                  </a:lnTo>
                  <a:lnTo>
                    <a:pt x="227" y="155"/>
                  </a:lnTo>
                  <a:lnTo>
                    <a:pt x="185" y="119"/>
                  </a:lnTo>
                  <a:lnTo>
                    <a:pt x="141" y="86"/>
                  </a:lnTo>
                  <a:lnTo>
                    <a:pt x="96" y="54"/>
                  </a:lnTo>
                  <a:lnTo>
                    <a:pt x="49" y="2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4157" name="Object 13"/>
            <p:cNvGraphicFramePr>
              <a:graphicFrameLocks noChangeAspect="1"/>
            </p:cNvGraphicFramePr>
            <p:nvPr/>
          </p:nvGraphicFramePr>
          <p:xfrm>
            <a:off x="4838" y="2520"/>
            <a:ext cx="16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57040" imgH="314280" progId="Equation.3">
                    <p:embed/>
                  </p:oleObj>
                </mc:Choice>
                <mc:Fallback>
                  <p:oleObj r:id="rId2" imgW="257040" imgH="314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520"/>
                          <a:ext cx="16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8" name="Object 14"/>
            <p:cNvGraphicFramePr>
              <a:graphicFrameLocks noChangeAspect="1"/>
            </p:cNvGraphicFramePr>
            <p:nvPr/>
          </p:nvGraphicFramePr>
          <p:xfrm>
            <a:off x="4730" y="2310"/>
            <a:ext cx="13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09520" imgH="314280" progId="Equation.3">
                    <p:embed/>
                  </p:oleObj>
                </mc:Choice>
                <mc:Fallback>
                  <p:oleObj r:id="rId4" imgW="209520" imgH="314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2310"/>
                          <a:ext cx="13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4808" y="201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0" name="Oval 16"/>
            <p:cNvSpPr>
              <a:spLocks noChangeArrowheads="1"/>
            </p:cNvSpPr>
            <p:nvPr/>
          </p:nvSpPr>
          <p:spPr bwMode="auto">
            <a:xfrm>
              <a:off x="5171" y="242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5171" y="2290"/>
              <a:ext cx="21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34162" name="Text Box 18"/>
            <p:cNvSpPr txBox="1">
              <a:spLocks noChangeArrowheads="1"/>
            </p:cNvSpPr>
            <p:nvPr/>
          </p:nvSpPr>
          <p:spPr bwMode="auto">
            <a:xfrm>
              <a:off x="4808" y="1882"/>
              <a:ext cx="25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>
                  <a:cs typeface="Times New Roman" pitchFamily="18" charset="0"/>
                </a:rPr>
                <a:t>'</a:t>
              </a:r>
            </a:p>
          </p:txBody>
        </p:sp>
      </p:grpSp>
      <p:graphicFrame>
        <p:nvGraphicFramePr>
          <p:cNvPr id="1341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01169"/>
              </p:ext>
            </p:extLst>
          </p:nvPr>
        </p:nvGraphicFramePr>
        <p:xfrm>
          <a:off x="904560" y="2161884"/>
          <a:ext cx="4886640" cy="78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480" imgH="431640" progId="Equation.3">
                  <p:embed/>
                </p:oleObj>
              </mc:Choice>
              <mc:Fallback>
                <p:oleObj name="Equation" r:id="rId6" imgW="267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60" y="2161884"/>
                        <a:ext cx="4886640" cy="787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826996"/>
              </p:ext>
            </p:extLst>
          </p:nvPr>
        </p:nvGraphicFramePr>
        <p:xfrm>
          <a:off x="4975034" y="3089532"/>
          <a:ext cx="1296728" cy="8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431640" progId="Equation.3">
                  <p:embed/>
                </p:oleObj>
              </mc:Choice>
              <mc:Fallback>
                <p:oleObj name="Equation" r:id="rId8" imgW="672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034" y="3089532"/>
                        <a:ext cx="1296728" cy="830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706755" y="3183097"/>
            <a:ext cx="4072425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The original coordinates are:</a:t>
            </a:r>
          </a:p>
        </p:txBody>
      </p:sp>
      <p:graphicFrame>
        <p:nvGraphicFramePr>
          <p:cNvPr id="134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27901"/>
              </p:ext>
            </p:extLst>
          </p:nvPr>
        </p:nvGraphicFramePr>
        <p:xfrm>
          <a:off x="4982127" y="4215383"/>
          <a:ext cx="2256873" cy="77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120" imgH="431640" progId="Equation.3">
                  <p:embed/>
                </p:oleObj>
              </mc:Choice>
              <mc:Fallback>
                <p:oleObj name="Equation" r:id="rId10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127" y="4215383"/>
                        <a:ext cx="2256873" cy="775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70265" y="4193473"/>
            <a:ext cx="3469696" cy="82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Substituting them in the </a:t>
            </a:r>
          </a:p>
          <a:p>
            <a:r>
              <a:rPr lang="en-US" sz="2400" dirty="0"/>
              <a:t>first equation we get: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627174" y="5180151"/>
            <a:ext cx="3878462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In the matrix form we have:</a:t>
            </a:r>
          </a:p>
        </p:txBody>
      </p:sp>
      <p:graphicFrame>
        <p:nvGraphicFramePr>
          <p:cNvPr id="134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09394"/>
              </p:ext>
            </p:extLst>
          </p:nvPr>
        </p:nvGraphicFramePr>
        <p:xfrm>
          <a:off x="4958257" y="5173009"/>
          <a:ext cx="1437120" cy="38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2080" imgH="164880" progId="Equation.3">
                  <p:embed/>
                </p:oleObj>
              </mc:Choice>
              <mc:Fallback>
                <p:oleObj name="Equation" r:id="rId12" imgW="6220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257" y="5173009"/>
                        <a:ext cx="1437120" cy="381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405378"/>
              </p:ext>
            </p:extLst>
          </p:nvPr>
        </p:nvGraphicFramePr>
        <p:xfrm>
          <a:off x="4986051" y="5606341"/>
          <a:ext cx="2221920" cy="78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95280" imgH="457200" progId="Equation.3">
                  <p:embed/>
                </p:oleObj>
              </mc:Choice>
              <mc:Fallback>
                <p:oleObj name="Equation" r:id="rId14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51" y="5606341"/>
                        <a:ext cx="2221920" cy="783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5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Interpolation between two 3x3 rotation matrices undefined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Component-wise? You get a squeezing result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Interpolation between two quaternions is well defined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quaternions q</a:t>
            </a:r>
            <a:r>
              <a:rPr lang="en-GB" baseline="-25000" dirty="0"/>
              <a:t>1</a:t>
            </a:r>
            <a:r>
              <a:rPr lang="en-GB" dirty="0"/>
              <a:t> and q</a:t>
            </a:r>
            <a:r>
              <a:rPr lang="en-GB" baseline="-25000" dirty="0"/>
              <a:t>2</a:t>
            </a:r>
            <a:r>
              <a:rPr lang="en-GB" dirty="0"/>
              <a:t>, and parameter u in [0,1]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lerp for linear interpolation (</a:t>
            </a:r>
            <a:r>
              <a:rPr lang="en-GB" dirty="0" err="1"/>
              <a:t>slerp</a:t>
            </a:r>
            <a:r>
              <a:rPr lang="en-GB" dirty="0"/>
              <a:t> for spherical linear interpolation)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		 lerp(q</a:t>
            </a:r>
            <a:r>
              <a:rPr lang="en-GB" baseline="-25000" dirty="0"/>
              <a:t>1</a:t>
            </a:r>
            <a:r>
              <a:rPr lang="en-GB" dirty="0"/>
              <a:t>, q</a:t>
            </a:r>
            <a:r>
              <a:rPr lang="en-GB" baseline="-25000" dirty="0"/>
              <a:t>2</a:t>
            </a:r>
            <a:r>
              <a:rPr lang="en-GB" dirty="0"/>
              <a:t>, u) = (1-u) q</a:t>
            </a:r>
            <a:r>
              <a:rPr lang="en-GB" baseline="-25000" dirty="0"/>
              <a:t>1 </a:t>
            </a:r>
            <a:r>
              <a:rPr lang="en-GB" dirty="0"/>
              <a:t>+ u q</a:t>
            </a:r>
            <a:r>
              <a:rPr lang="en-GB" baseline="-25000" dirty="0"/>
              <a:t>2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</a:t>
            </a:r>
            <a:r>
              <a:rPr lang="en-GB" dirty="0" err="1"/>
              <a:t>slerp</a:t>
            </a:r>
            <a:r>
              <a:rPr lang="en-GB" dirty="0"/>
              <a:t>(q</a:t>
            </a:r>
            <a:r>
              <a:rPr lang="en-GB" baseline="-25000" dirty="0"/>
              <a:t>1</a:t>
            </a:r>
            <a:r>
              <a:rPr lang="en-GB" dirty="0"/>
              <a:t>, q</a:t>
            </a:r>
            <a:r>
              <a:rPr lang="en-GB" baseline="-25000" dirty="0"/>
              <a:t>2</a:t>
            </a:r>
            <a:r>
              <a:rPr lang="en-GB" dirty="0"/>
              <a:t>, u) = sin(1-ua)/</a:t>
            </a:r>
            <a:r>
              <a:rPr lang="en-GB" dirty="0" err="1"/>
              <a:t>sina</a:t>
            </a:r>
            <a:r>
              <a:rPr lang="en-GB" dirty="0"/>
              <a:t> q</a:t>
            </a:r>
            <a:r>
              <a:rPr lang="en-GB" baseline="-25000" dirty="0"/>
              <a:t>1 </a:t>
            </a:r>
            <a:r>
              <a:rPr lang="en-GB" dirty="0"/>
              <a:t>+ sin(</a:t>
            </a:r>
            <a:r>
              <a:rPr lang="en-GB" dirty="0" err="1"/>
              <a:t>ua</a:t>
            </a:r>
            <a:r>
              <a:rPr lang="en-GB" dirty="0"/>
              <a:t>)/</a:t>
            </a:r>
            <a:r>
              <a:rPr lang="en-GB" dirty="0" err="1"/>
              <a:t>sina</a:t>
            </a:r>
            <a:r>
              <a:rPr lang="en-GB" dirty="0"/>
              <a:t> q</a:t>
            </a:r>
            <a:r>
              <a:rPr lang="en-GB" baseline="-25000" dirty="0"/>
              <a:t>2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 			</a:t>
            </a:r>
            <a:r>
              <a:rPr lang="en-GB" dirty="0"/>
              <a:t>where a is the angle b/w q</a:t>
            </a:r>
            <a:r>
              <a:rPr lang="en-GB" baseline="-25000" dirty="0"/>
              <a:t>1 </a:t>
            </a:r>
            <a:r>
              <a:rPr lang="en-GB" dirty="0"/>
              <a:t>and q</a:t>
            </a:r>
            <a:r>
              <a:rPr lang="en-GB" baseline="-25000" dirty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16302169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Problem? Not unit length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2047875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948339"/>
            <a:ext cx="2085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672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length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19350"/>
            <a:ext cx="2438400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2" y="1676400"/>
            <a:ext cx="2352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432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To see this varying-speed problem, observe that </a:t>
            </a: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 changes relatively slow at endpoints (t=0 and 1) and is the fastest when t=0.5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 to get the angle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    between q(t) and q</a:t>
            </a:r>
            <a:r>
              <a:rPr lang="en-GB" baseline="-25000" dirty="0">
                <a:sym typeface="Wingdings" panose="05000000000000000000" pitchFamily="2" charset="2"/>
              </a:rPr>
              <a:t>1</a:t>
            </a:r>
            <a:endParaRPr lang="en-GB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971800"/>
            <a:ext cx="3933825" cy="3381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255272"/>
            <a:ext cx="1684800" cy="19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795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See the problem visually here and there: </a:t>
            </a:r>
            <a:r>
              <a:rPr lang="en-GB" sz="1200" dirty="0">
                <a:sym typeface="Wingdings" panose="05000000000000000000" pitchFamily="2" charset="2"/>
                <a:hlinkClick r:id="rId3"/>
              </a:rPr>
              <a:t>https://youtu.be/uNHIPVOnt-Y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Blue is traced with quaternion lerp (squeezed compared to white)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362200"/>
            <a:ext cx="39338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113" y="2133600"/>
            <a:ext cx="2600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252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581400"/>
            <a:ext cx="2216879" cy="2522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2789016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9308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68500"/>
            <a:ext cx="4333875" cy="3233208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a(t) and b(t) are the lengths of the components of q(t) lying along the directions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Recall q(t) is unit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971800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6214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486150"/>
            <a:ext cx="3142139" cy="327660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a(t) and b(t) are the lengths of the components of q(t) lying along the directions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Recall q(t) is unit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971800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988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Hence we have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00400"/>
            <a:ext cx="4133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350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300" dirty="0">
                <a:sym typeface="Wingdings" panose="05000000000000000000" pitchFamily="2" charset="2"/>
              </a:rPr>
              <a:t>What we have gives us the white trace and cool interpolation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24200"/>
            <a:ext cx="2600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0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Rotation around an arbitrary point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equations can be written as matrix operations (we will see when we discuss homogeneous coordinates)</a:t>
            </a:r>
          </a:p>
        </p:txBody>
      </p:sp>
      <p:sp>
        <p:nvSpPr>
          <p:cNvPr id="135173" name="Freeform 5"/>
          <p:cNvSpPr>
            <a:spLocks/>
          </p:cNvSpPr>
          <p:nvPr/>
        </p:nvSpPr>
        <p:spPr bwMode="auto">
          <a:xfrm>
            <a:off x="7184160" y="2318644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03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 flipV="1">
            <a:off x="7174081" y="3168333"/>
            <a:ext cx="989280" cy="3312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142401" y="2475621"/>
            <a:ext cx="502560" cy="1023948"/>
            <a:chOff x="4466" y="1963"/>
            <a:chExt cx="349" cy="711"/>
          </a:xfrm>
        </p:grpSpPr>
        <p:sp>
          <p:nvSpPr>
            <p:cNvPr id="135176" name="Line 8"/>
            <p:cNvSpPr>
              <a:spLocks noChangeShapeType="1"/>
            </p:cNvSpPr>
            <p:nvPr/>
          </p:nvSpPr>
          <p:spPr bwMode="auto">
            <a:xfrm flipV="1">
              <a:off x="4488" y="2056"/>
              <a:ext cx="327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880000">
              <a:off x="4206" y="2223"/>
              <a:ext cx="7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1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</a:rPr>
                <a:t>r</a:t>
              </a:r>
            </a:p>
          </p:txBody>
        </p:sp>
      </p:grpSp>
      <p:sp>
        <p:nvSpPr>
          <p:cNvPr id="135178" name="Freeform 10"/>
          <p:cNvSpPr>
            <a:spLocks noChangeArrowheads="1"/>
          </p:cNvSpPr>
          <p:nvPr/>
        </p:nvSpPr>
        <p:spPr bwMode="auto">
          <a:xfrm>
            <a:off x="7532641" y="3392996"/>
            <a:ext cx="48960" cy="116653"/>
          </a:xfrm>
          <a:custGeom>
            <a:avLst/>
            <a:gdLst/>
            <a:ahLst/>
            <a:cxnLst>
              <a:cxn ang="0">
                <a:pos x="150" y="357"/>
              </a:cxn>
              <a:cxn ang="0">
                <a:pos x="144" y="332"/>
              </a:cxn>
              <a:cxn ang="0">
                <a:pos x="138" y="307"/>
              </a:cxn>
              <a:cxn ang="0">
                <a:pos x="131" y="282"/>
              </a:cxn>
              <a:cxn ang="0">
                <a:pos x="123" y="257"/>
              </a:cxn>
              <a:cxn ang="0">
                <a:pos x="115" y="232"/>
              </a:cxn>
              <a:cxn ang="0">
                <a:pos x="106" y="208"/>
              </a:cxn>
              <a:cxn ang="0">
                <a:pos x="97" y="184"/>
              </a:cxn>
              <a:cxn ang="0">
                <a:pos x="86" y="160"/>
              </a:cxn>
              <a:cxn ang="0">
                <a:pos x="76" y="136"/>
              </a:cxn>
              <a:cxn ang="0">
                <a:pos x="64" y="113"/>
              </a:cxn>
              <a:cxn ang="0">
                <a:pos x="53" y="89"/>
              </a:cxn>
              <a:cxn ang="0">
                <a:pos x="40" y="67"/>
              </a:cxn>
              <a:cxn ang="0">
                <a:pos x="27" y="44"/>
              </a:cxn>
              <a:cxn ang="0">
                <a:pos x="14" y="22"/>
              </a:cxn>
              <a:cxn ang="0">
                <a:pos x="0" y="0"/>
              </a:cxn>
            </a:cxnLst>
            <a:rect l="0" t="0" r="r" b="b"/>
            <a:pathLst>
              <a:path w="151" h="358">
                <a:moveTo>
                  <a:pt x="150" y="357"/>
                </a:moveTo>
                <a:lnTo>
                  <a:pt x="144" y="332"/>
                </a:lnTo>
                <a:lnTo>
                  <a:pt x="138" y="307"/>
                </a:lnTo>
                <a:lnTo>
                  <a:pt x="131" y="282"/>
                </a:lnTo>
                <a:lnTo>
                  <a:pt x="123" y="257"/>
                </a:lnTo>
                <a:lnTo>
                  <a:pt x="115" y="232"/>
                </a:lnTo>
                <a:lnTo>
                  <a:pt x="106" y="208"/>
                </a:lnTo>
                <a:lnTo>
                  <a:pt x="97" y="184"/>
                </a:lnTo>
                <a:lnTo>
                  <a:pt x="86" y="160"/>
                </a:lnTo>
                <a:lnTo>
                  <a:pt x="76" y="136"/>
                </a:lnTo>
                <a:lnTo>
                  <a:pt x="64" y="113"/>
                </a:lnTo>
                <a:lnTo>
                  <a:pt x="53" y="89"/>
                </a:lnTo>
                <a:lnTo>
                  <a:pt x="40" y="67"/>
                </a:lnTo>
                <a:lnTo>
                  <a:pt x="27" y="44"/>
                </a:lnTo>
                <a:lnTo>
                  <a:pt x="14" y="2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5179" name="Freeform 11"/>
          <p:cNvSpPr>
            <a:spLocks/>
          </p:cNvSpPr>
          <p:nvPr/>
        </p:nvSpPr>
        <p:spPr bwMode="auto">
          <a:xfrm>
            <a:off x="7385761" y="3117928"/>
            <a:ext cx="180000" cy="253467"/>
          </a:xfrm>
          <a:custGeom>
            <a:avLst/>
            <a:gdLst/>
            <a:ahLst/>
            <a:cxnLst>
              <a:cxn ang="0">
                <a:pos x="552" y="775"/>
              </a:cxn>
              <a:cxn ang="0">
                <a:pos x="544" y="721"/>
              </a:cxn>
              <a:cxn ang="0">
                <a:pos x="532" y="667"/>
              </a:cxn>
              <a:cxn ang="0">
                <a:pos x="518" y="614"/>
              </a:cxn>
              <a:cxn ang="0">
                <a:pos x="500" y="562"/>
              </a:cxn>
              <a:cxn ang="0">
                <a:pos x="480" y="510"/>
              </a:cxn>
              <a:cxn ang="0">
                <a:pos x="457" y="460"/>
              </a:cxn>
              <a:cxn ang="0">
                <a:pos x="432" y="412"/>
              </a:cxn>
              <a:cxn ang="0">
                <a:pos x="404" y="364"/>
              </a:cxn>
              <a:cxn ang="0">
                <a:pos x="373" y="319"/>
              </a:cxn>
              <a:cxn ang="0">
                <a:pos x="340" y="275"/>
              </a:cxn>
              <a:cxn ang="0">
                <a:pos x="304" y="233"/>
              </a:cxn>
              <a:cxn ang="0">
                <a:pos x="267" y="193"/>
              </a:cxn>
              <a:cxn ang="0">
                <a:pos x="227" y="155"/>
              </a:cxn>
              <a:cxn ang="0">
                <a:pos x="185" y="119"/>
              </a:cxn>
              <a:cxn ang="0">
                <a:pos x="141" y="86"/>
              </a:cxn>
              <a:cxn ang="0">
                <a:pos x="96" y="54"/>
              </a:cxn>
              <a:cxn ang="0">
                <a:pos x="49" y="26"/>
              </a:cxn>
              <a:cxn ang="0">
                <a:pos x="0" y="0"/>
              </a:cxn>
            </a:cxnLst>
            <a:rect l="0" t="0" r="r" b="b"/>
            <a:pathLst>
              <a:path w="553" h="776">
                <a:moveTo>
                  <a:pt x="552" y="775"/>
                </a:moveTo>
                <a:lnTo>
                  <a:pt x="544" y="721"/>
                </a:lnTo>
                <a:lnTo>
                  <a:pt x="532" y="667"/>
                </a:lnTo>
                <a:lnTo>
                  <a:pt x="518" y="614"/>
                </a:lnTo>
                <a:lnTo>
                  <a:pt x="500" y="562"/>
                </a:lnTo>
                <a:lnTo>
                  <a:pt x="480" y="510"/>
                </a:lnTo>
                <a:lnTo>
                  <a:pt x="457" y="460"/>
                </a:lnTo>
                <a:lnTo>
                  <a:pt x="432" y="412"/>
                </a:lnTo>
                <a:lnTo>
                  <a:pt x="404" y="364"/>
                </a:lnTo>
                <a:lnTo>
                  <a:pt x="373" y="319"/>
                </a:lnTo>
                <a:lnTo>
                  <a:pt x="340" y="275"/>
                </a:lnTo>
                <a:lnTo>
                  <a:pt x="304" y="233"/>
                </a:lnTo>
                <a:lnTo>
                  <a:pt x="267" y="193"/>
                </a:lnTo>
                <a:lnTo>
                  <a:pt x="227" y="155"/>
                </a:lnTo>
                <a:lnTo>
                  <a:pt x="185" y="119"/>
                </a:lnTo>
                <a:lnTo>
                  <a:pt x="141" y="86"/>
                </a:lnTo>
                <a:lnTo>
                  <a:pt x="96" y="54"/>
                </a:lnTo>
                <a:lnTo>
                  <a:pt x="49" y="2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7678080" y="3277784"/>
          <a:ext cx="233280" cy="2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7040" imgH="314280" progId="Equation.3">
                  <p:embed/>
                </p:oleObj>
              </mc:Choice>
              <mc:Fallback>
                <p:oleObj r:id="rId2" imgW="257040" imgH="314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080" y="3277784"/>
                        <a:ext cx="233280" cy="28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7522560" y="2975352"/>
          <a:ext cx="190080" cy="2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9520" imgH="314280" progId="Equation.3">
                  <p:embed/>
                </p:oleObj>
              </mc:Choice>
              <mc:Fallback>
                <p:oleObj r:id="rId4" imgW="209520" imgH="314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560" y="2975352"/>
                        <a:ext cx="190080" cy="28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Oval 14"/>
          <p:cNvSpPr>
            <a:spLocks noChangeArrowheads="1"/>
          </p:cNvSpPr>
          <p:nvPr/>
        </p:nvSpPr>
        <p:spPr bwMode="auto">
          <a:xfrm>
            <a:off x="7634880" y="2554828"/>
            <a:ext cx="6624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83" name="Oval 15"/>
          <p:cNvSpPr>
            <a:spLocks noChangeArrowheads="1"/>
          </p:cNvSpPr>
          <p:nvPr/>
        </p:nvSpPr>
        <p:spPr bwMode="auto">
          <a:xfrm>
            <a:off x="8157601" y="3142410"/>
            <a:ext cx="6624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8228160" y="2972472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7634880" y="2358968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graphicFrame>
        <p:nvGraphicFramePr>
          <p:cNvPr id="135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66788"/>
              </p:ext>
            </p:extLst>
          </p:nvPr>
        </p:nvGraphicFramePr>
        <p:xfrm>
          <a:off x="1048922" y="2624677"/>
          <a:ext cx="4512960" cy="90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457200" progId="Equation.3">
                  <p:embed/>
                </p:oleObj>
              </mc:Choice>
              <mc:Fallback>
                <p:oleObj name="Equation" r:id="rId6" imgW="228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922" y="2624677"/>
                        <a:ext cx="4512960" cy="902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6726241" y="3429000"/>
            <a:ext cx="66251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i="1" dirty="0" err="1">
                <a:solidFill>
                  <a:srgbClr val="000000"/>
                </a:solidFill>
              </a:rPr>
              <a:t>x</a:t>
            </a:r>
            <a:r>
              <a:rPr lang="en-GB" i="1" baseline="-25000" dirty="0" err="1">
                <a:solidFill>
                  <a:srgbClr val="000000"/>
                </a:solidFill>
              </a:rPr>
              <a:t>r</a:t>
            </a:r>
            <a:r>
              <a:rPr lang="en-GB" i="1" dirty="0" err="1">
                <a:solidFill>
                  <a:srgbClr val="000000"/>
                </a:solidFill>
              </a:rPr>
              <a:t>,y</a:t>
            </a:r>
            <a:r>
              <a:rPr lang="en-GB" i="1" baseline="-25000" dirty="0" err="1">
                <a:solidFill>
                  <a:srgbClr val="000000"/>
                </a:solidFill>
              </a:rPr>
              <a:t>r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96" name="Oval 28"/>
          <p:cNvSpPr>
            <a:spLocks noChangeArrowheads="1"/>
          </p:cNvSpPr>
          <p:nvPr/>
        </p:nvSpPr>
        <p:spPr bwMode="auto">
          <a:xfrm>
            <a:off x="7117921" y="3495248"/>
            <a:ext cx="66240" cy="6480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97" name="Freeform 29"/>
          <p:cNvSpPr>
            <a:spLocks/>
          </p:cNvSpPr>
          <p:nvPr/>
        </p:nvSpPr>
        <p:spPr bwMode="auto">
          <a:xfrm>
            <a:off x="6400801" y="2187591"/>
            <a:ext cx="2220480" cy="182899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03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99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Trackball: a cool application of rotation around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Could be done with rotation matrices or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Here the idea is using a rotation about an arbitrary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Application of this hardware into 3D virtual scene navigation</a:t>
            </a:r>
            <a:endParaRPr lang="en-GB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2750"/>
            <a:ext cx="5810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021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</a:t>
            </a:r>
            <a:endParaRPr lang="en-GB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62" y="1752600"/>
            <a:ext cx="6924675" cy="44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7713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71600"/>
            <a:ext cx="4695825" cy="3031827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060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Click on point v1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Hold the mouse down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Think v1 as a </a:t>
            </a:r>
            <a:r>
              <a:rPr lang="en-GB" dirty="0" err="1"/>
              <a:t>pnt</a:t>
            </a:r>
            <a:r>
              <a:rPr lang="en-GB" dirty="0"/>
              <a:t> on sphere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Pull v1 to v2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v1 and v2 are unit vectors from sphere </a:t>
            </a:r>
            <a:r>
              <a:rPr lang="en-GB" dirty="0" err="1"/>
              <a:t>center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v3 = v1 x v2 is my arbitrary axis of rotation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Angle a = </a:t>
            </a: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(v1.v2)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Unit quaternion q = </a:t>
            </a:r>
            <a:r>
              <a:rPr lang="en-GB" dirty="0"/>
              <a:t>(cos(a/2), sin(a/2)v3) </a:t>
            </a: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Same effect w/ rotation </a:t>
            </a:r>
            <a:r>
              <a:rPr lang="en-GB" dirty="0" err="1">
                <a:sym typeface="Wingdings" panose="05000000000000000000" pitchFamily="2" charset="2"/>
              </a:rPr>
              <a:t>mtrx</a:t>
            </a:r>
            <a:r>
              <a:rPr lang="en-GB" dirty="0">
                <a:sym typeface="Wingdings" panose="05000000000000000000" pitchFamily="2" charset="2"/>
              </a:rPr>
              <a:t> w/ angle a around axis v3</a:t>
            </a: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8169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Changes the size of an object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Input: scaling factors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s</a:t>
            </a:r>
            <a:r>
              <a:rPr lang="en-GB" i="1" baseline="-25000" dirty="0" err="1">
                <a:latin typeface="Times New Roman" pitchFamily="18" charset="0"/>
              </a:rPr>
              <a:t>x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s</a:t>
            </a:r>
            <a:r>
              <a:rPr lang="en-GB" i="1" baseline="-25000" dirty="0" err="1">
                <a:latin typeface="Times New Roman" pitchFamily="18" charset="0"/>
              </a:rPr>
              <a:t>y</a:t>
            </a:r>
            <a:r>
              <a:rPr lang="en-GB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110241" y="2906225"/>
          <a:ext cx="2358720" cy="293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1409400" progId="Equation.3">
                  <p:embed/>
                </p:oleObj>
              </mc:Choice>
              <mc:Fallback>
                <p:oleObj name="Equation" r:id="rId3" imgW="113004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241" y="2906225"/>
                        <a:ext cx="2358720" cy="2937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Freeform 4"/>
          <p:cNvSpPr>
            <a:spLocks/>
          </p:cNvSpPr>
          <p:nvPr/>
        </p:nvSpPr>
        <p:spPr bwMode="auto">
          <a:xfrm>
            <a:off x="5712600" y="2133600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5733600" y="4069163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6" name="Freeform 8"/>
          <p:cNvSpPr>
            <a:spLocks noChangeArrowheads="1"/>
          </p:cNvSpPr>
          <p:nvPr/>
        </p:nvSpPr>
        <p:spPr bwMode="auto">
          <a:xfrm>
            <a:off x="6007200" y="4705710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6563040" y="4614980"/>
            <a:ext cx="924480" cy="452207"/>
          </a:xfrm>
          <a:custGeom>
            <a:avLst/>
            <a:gdLst/>
            <a:ahLst/>
            <a:cxnLst>
              <a:cxn ang="0">
                <a:pos x="1539" y="0"/>
              </a:cxn>
              <a:cxn ang="0">
                <a:pos x="0" y="386"/>
              </a:cxn>
              <a:cxn ang="0">
                <a:pos x="728" y="1314"/>
              </a:cxn>
              <a:cxn ang="0">
                <a:pos x="2347" y="1276"/>
              </a:cxn>
              <a:cxn ang="0">
                <a:pos x="2832" y="348"/>
              </a:cxn>
              <a:cxn ang="0">
                <a:pos x="1619" y="38"/>
              </a:cxn>
              <a:cxn ang="0">
                <a:pos x="1539" y="0"/>
              </a:cxn>
            </a:cxnLst>
            <a:rect l="0" t="0" r="r" b="b"/>
            <a:pathLst>
              <a:path w="2833" h="1315">
                <a:moveTo>
                  <a:pt x="1539" y="0"/>
                </a:moveTo>
                <a:lnTo>
                  <a:pt x="0" y="386"/>
                </a:lnTo>
                <a:lnTo>
                  <a:pt x="728" y="1314"/>
                </a:lnTo>
                <a:lnTo>
                  <a:pt x="2347" y="1276"/>
                </a:lnTo>
                <a:lnTo>
                  <a:pt x="2832" y="348"/>
                </a:lnTo>
                <a:lnTo>
                  <a:pt x="1619" y="38"/>
                </a:lnTo>
                <a:lnTo>
                  <a:pt x="1539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712600" y="2883918"/>
            <a:ext cx="1257120" cy="4522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5712601" y="3007771"/>
            <a:ext cx="470880" cy="3283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6926521" y="2859436"/>
            <a:ext cx="64800" cy="6480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6128761" y="2986169"/>
            <a:ext cx="64800" cy="6480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12121" y="2679416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062521" y="2613169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724961" y="5399863"/>
            <a:ext cx="2023787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Verdana" pitchFamily="34" charset="0"/>
              </a:rPr>
              <a:t>non-uniform vs.</a:t>
            </a:r>
          </a:p>
          <a:p>
            <a:r>
              <a:rPr lang="en-US">
                <a:latin typeface="Verdana" pitchFamily="34" charset="0"/>
              </a:rPr>
              <a:t>uniform scaling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88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Homogenous Coordinates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 is </a:t>
            </a:r>
            <a:r>
              <a:rPr lang="en-GB" dirty="0">
                <a:solidFill>
                  <a:srgbClr val="C00000"/>
                </a:solidFill>
              </a:rPr>
              <a:t>additive</a:t>
            </a:r>
            <a:r>
              <a:rPr lang="en-GB" dirty="0"/>
              <a:t>, rotation and scaling is </a:t>
            </a:r>
            <a:r>
              <a:rPr lang="en-GB" dirty="0">
                <a:solidFill>
                  <a:srgbClr val="C00000"/>
                </a:solidFill>
              </a:rPr>
              <a:t>multiplicative</a:t>
            </a:r>
            <a:r>
              <a:rPr lang="en-GB" dirty="0"/>
              <a:t> (and additive if you rotate around an arbitrary point or scale around a fixed point)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use homogenous coordinates to represent larger family of transformations, in particular including translation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Goal:</a:t>
            </a:r>
            <a:r>
              <a:rPr lang="en-GB" dirty="0"/>
              <a:t> Make all transformations as matrix operations</a:t>
            </a:r>
            <a:endParaRPr lang="en-GB" dirty="0">
              <a:solidFill>
                <a:srgbClr val="92D05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Solution:</a:t>
            </a:r>
            <a:r>
              <a:rPr lang="en-GB" dirty="0"/>
              <a:t> Add a third dimension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88717"/>
              </p:ext>
            </p:extLst>
          </p:nvPr>
        </p:nvGraphicFramePr>
        <p:xfrm>
          <a:off x="1589088" y="4572000"/>
          <a:ext cx="548798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7960" imgH="711000" progId="Equation.3">
                  <p:embed/>
                </p:oleObj>
              </mc:Choice>
              <mc:Fallback>
                <p:oleObj name="Equation" r:id="rId3" imgW="257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572000"/>
                        <a:ext cx="5487987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365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</TotalTime>
  <Words>3797</Words>
  <Application>Microsoft Macintosh PowerPoint</Application>
  <PresentationFormat>On-screen Show (4:3)</PresentationFormat>
  <Paragraphs>771</Paragraphs>
  <Slides>72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BentonSansTRUMed</vt:lpstr>
      <vt:lpstr>BentonSansTRUReg</vt:lpstr>
      <vt:lpstr>Calibri</vt:lpstr>
      <vt:lpstr>Cambria Math</vt:lpstr>
      <vt:lpstr>Nimbus Roman No9 L</vt:lpstr>
      <vt:lpstr>StarSymbol</vt:lpstr>
      <vt:lpstr>Times New Roman</vt:lpstr>
      <vt:lpstr>Verdana</vt:lpstr>
      <vt:lpstr>1_metu</vt:lpstr>
      <vt:lpstr>Equation</vt:lpstr>
      <vt:lpstr>Equation.3</vt:lpstr>
      <vt:lpstr>Denklem</vt:lpstr>
      <vt:lpstr>CENG 477 Introduction to Computer Graphics</vt:lpstr>
      <vt:lpstr>Modeling Transformations</vt:lpstr>
      <vt:lpstr>Basic Geometric Transformations</vt:lpstr>
      <vt:lpstr>Translation</vt:lpstr>
      <vt:lpstr>Rotation</vt:lpstr>
      <vt:lpstr>Rotation</vt:lpstr>
      <vt:lpstr>Rotation</vt:lpstr>
      <vt:lpstr>Scaling</vt:lpstr>
      <vt:lpstr>Homogenous Coordinates</vt:lpstr>
      <vt:lpstr>Homogenous Coordinates</vt:lpstr>
      <vt:lpstr> Transformations in HC</vt:lpstr>
      <vt:lpstr>Composite Transformations</vt:lpstr>
      <vt:lpstr>Composite Transformations</vt:lpstr>
      <vt:lpstr>Composite Transformations</vt:lpstr>
      <vt:lpstr>Composite Transformations</vt:lpstr>
      <vt:lpstr>Rotation Around a Pivot Point</vt:lpstr>
      <vt:lpstr>Rotation Around a Pivot Point</vt:lpstr>
      <vt:lpstr>Rotation Around a Pivot Point</vt:lpstr>
      <vt:lpstr>Rotation Around a Pivot Point</vt:lpstr>
      <vt:lpstr>Scaling w.r.t. a Fixed Point</vt:lpstr>
      <vt:lpstr>Order of matrix compositions</vt:lpstr>
      <vt:lpstr>Other Transformations</vt:lpstr>
      <vt:lpstr>Other Transformations</vt:lpstr>
      <vt:lpstr>3D Transformations</vt:lpstr>
      <vt:lpstr>Translation</vt:lpstr>
      <vt:lpstr>Rotation</vt:lpstr>
      <vt:lpstr>Rotation Around Major Axes</vt:lpstr>
      <vt:lpstr>Rotation Around a Parallel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Alternative Method</vt:lpstr>
      <vt:lpstr>Alternative Method</vt:lpstr>
      <vt:lpstr>Alternative Method</vt:lpstr>
      <vt:lpstr>Alternative Method</vt:lpstr>
      <vt:lpstr>Scaling</vt:lpstr>
      <vt:lpstr>Scaling w.r.t. a Fixed Point</vt:lpstr>
      <vt:lpstr>Reflection</vt:lpstr>
      <vt:lpstr>Transforming Normals</vt:lpstr>
      <vt:lpstr>Transforming Normals</vt:lpstr>
      <vt:lpstr>Transforming Normals</vt:lpstr>
      <vt:lpstr>Transforming Normals</vt:lpstr>
      <vt:lpstr>Transforming Normals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Rotations</vt:lpstr>
      <vt:lpstr>Rotations</vt:lpstr>
      <vt:lpstr>Rotations</vt:lpstr>
    </vt:vector>
  </TitlesOfParts>
  <Company>AMD,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Yusuf Sahillioglu</cp:lastModifiedBy>
  <cp:revision>469</cp:revision>
  <dcterms:created xsi:type="dcterms:W3CDTF">2011-10-08T08:51:54Z</dcterms:created>
  <dcterms:modified xsi:type="dcterms:W3CDTF">2022-10-02T06:11:29Z</dcterms:modified>
</cp:coreProperties>
</file>