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56" r:id="rId3"/>
    <p:sldId id="257" r:id="rId4"/>
    <p:sldId id="258" r:id="rId5"/>
    <p:sldId id="259" r:id="rId6"/>
    <p:sldId id="261" r:id="rId7"/>
    <p:sldId id="263" r:id="rId8"/>
    <p:sldId id="262"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2" d="100"/>
          <a:sy n="92" d="100"/>
        </p:scale>
        <p:origin x="4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17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554387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33880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5" name="Text 1"/>
          <p:cNvSpPr/>
          <p:nvPr/>
        </p:nvSpPr>
        <p:spPr>
          <a:xfrm>
            <a:off x="0" y="1782008"/>
            <a:ext cx="14630399" cy="1916430"/>
          </a:xfrm>
          <a:prstGeom prst="rect">
            <a:avLst/>
          </a:prstGeom>
          <a:noFill/>
          <a:ln/>
        </p:spPr>
        <p:txBody>
          <a:bodyPr wrap="square" rtlCol="0" anchor="t"/>
          <a:lstStyle/>
          <a:p>
            <a:pPr marL="0" indent="0" algn="ctr">
              <a:lnSpc>
                <a:spcPts val="7545"/>
              </a:lnSpc>
              <a:buNone/>
            </a:pPr>
            <a:r>
              <a:rPr lang="tr-TR" sz="6036" b="1" dirty="0" err="1">
                <a:solidFill>
                  <a:srgbClr val="FFFFFF"/>
                </a:solidFill>
                <a:ea typeface="Nunito" pitchFamily="34" charset="-122"/>
              </a:rPr>
              <a:t>Computer</a:t>
            </a:r>
            <a:r>
              <a:rPr lang="tr-TR" sz="6036" b="1" dirty="0">
                <a:solidFill>
                  <a:srgbClr val="FFFFFF"/>
                </a:solidFill>
                <a:ea typeface="Nunito" pitchFamily="34" charset="-122"/>
              </a:rPr>
              <a:t> Networks(CSE 472) </a:t>
            </a:r>
          </a:p>
          <a:p>
            <a:pPr marL="0" indent="0" algn="ctr">
              <a:lnSpc>
                <a:spcPts val="7545"/>
              </a:lnSpc>
              <a:buNone/>
            </a:pPr>
            <a:r>
              <a:rPr lang="tr-TR" sz="6036" b="1" dirty="0">
                <a:solidFill>
                  <a:srgbClr val="FFFFFF"/>
                </a:solidFill>
                <a:ea typeface="Nunito" pitchFamily="34" charset="-122"/>
              </a:rPr>
              <a:t>Course Project Presentation</a:t>
            </a:r>
          </a:p>
        </p:txBody>
      </p:sp>
      <p:sp>
        <p:nvSpPr>
          <p:cNvPr id="6" name="Text 2"/>
          <p:cNvSpPr/>
          <p:nvPr/>
        </p:nvSpPr>
        <p:spPr>
          <a:xfrm>
            <a:off x="833199" y="4031694"/>
            <a:ext cx="7477601" cy="1777008"/>
          </a:xfrm>
          <a:prstGeom prst="rect">
            <a:avLst/>
          </a:prstGeom>
          <a:noFill/>
          <a:ln/>
        </p:spPr>
        <p:txBody>
          <a:bodyPr wrap="square" rtlCol="0" anchor="t"/>
          <a:lstStyle/>
          <a:p>
            <a:pPr marL="0" indent="0">
              <a:lnSpc>
                <a:spcPts val="2799"/>
              </a:lnSpc>
              <a:buNone/>
            </a:pPr>
            <a:endParaRPr lang="en-US" sz="1750" dirty="0"/>
          </a:p>
        </p:txBody>
      </p:sp>
      <p:sp>
        <p:nvSpPr>
          <p:cNvPr id="9" name="Text 4"/>
          <p:cNvSpPr/>
          <p:nvPr/>
        </p:nvSpPr>
        <p:spPr>
          <a:xfrm>
            <a:off x="1188602" y="6058614"/>
            <a:ext cx="1277540" cy="388858"/>
          </a:xfrm>
          <a:prstGeom prst="rect">
            <a:avLst/>
          </a:prstGeom>
          <a:noFill/>
          <a:ln/>
        </p:spPr>
        <p:txBody>
          <a:bodyPr wrap="none" rtlCol="0" anchor="t"/>
          <a:lstStyle/>
          <a:p>
            <a:pPr marL="0" indent="0" algn="l">
              <a:lnSpc>
                <a:spcPts val="3062"/>
              </a:lnSpc>
              <a:buNone/>
            </a:pPr>
            <a:endParaRPr lang="en-US" sz="2187" dirty="0"/>
          </a:p>
        </p:txBody>
      </p:sp>
      <p:sp>
        <p:nvSpPr>
          <p:cNvPr id="7" name="Metin kutusu 6">
            <a:extLst>
              <a:ext uri="{FF2B5EF4-FFF2-40B4-BE49-F238E27FC236}">
                <a16:creationId xmlns:a16="http://schemas.microsoft.com/office/drawing/2014/main" id="{2FFB0994-5466-4A30-BDBF-270EB199BC3B}"/>
              </a:ext>
            </a:extLst>
          </p:cNvPr>
          <p:cNvSpPr txBox="1"/>
          <p:nvPr/>
        </p:nvSpPr>
        <p:spPr>
          <a:xfrm>
            <a:off x="5497942" y="4317831"/>
            <a:ext cx="3634513" cy="1077218"/>
          </a:xfrm>
          <a:prstGeom prst="rect">
            <a:avLst/>
          </a:prstGeom>
          <a:noFill/>
        </p:spPr>
        <p:txBody>
          <a:bodyPr wrap="square" rtlCol="0">
            <a:spAutoFit/>
          </a:bodyPr>
          <a:lstStyle/>
          <a:p>
            <a:pPr algn="ctr"/>
            <a:r>
              <a:rPr lang="tr-TR" sz="3200" b="1" dirty="0">
                <a:solidFill>
                  <a:schemeClr val="bg1"/>
                </a:solidFill>
              </a:rPr>
              <a:t>Berkan AKIN</a:t>
            </a:r>
          </a:p>
          <a:p>
            <a:pPr algn="ctr"/>
            <a:r>
              <a:rPr lang="tr-TR" sz="3200" b="1" dirty="0">
                <a:solidFill>
                  <a:schemeClr val="bg1"/>
                </a:solidFill>
              </a:rPr>
              <a:t>171044073</a:t>
            </a:r>
          </a:p>
        </p:txBody>
      </p:sp>
    </p:spTree>
    <p:extLst>
      <p:ext uri="{BB962C8B-B14F-4D97-AF65-F5344CB8AC3E}">
        <p14:creationId xmlns:p14="http://schemas.microsoft.com/office/powerpoint/2010/main" val="335425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00002E">
              <a:alpha val="75000"/>
            </a:srgbClr>
          </a:solidFill>
          <a:ln/>
        </p:spPr>
      </p:sp>
      <p:sp>
        <p:nvSpPr>
          <p:cNvPr id="4" name="Text 1"/>
          <p:cNvSpPr/>
          <p:nvPr/>
        </p:nvSpPr>
        <p:spPr>
          <a:xfrm>
            <a:off x="2393990" y="605433"/>
            <a:ext cx="9416891" cy="687943"/>
          </a:xfrm>
          <a:prstGeom prst="rect">
            <a:avLst/>
          </a:prstGeom>
          <a:noFill/>
          <a:ln/>
        </p:spPr>
        <p:txBody>
          <a:bodyPr wrap="none" rtlCol="0" anchor="t"/>
          <a:lstStyle/>
          <a:p>
            <a:pPr marL="0" indent="0">
              <a:lnSpc>
                <a:spcPts val="5417"/>
              </a:lnSpc>
              <a:buNone/>
            </a:pPr>
            <a:r>
              <a:rPr lang="en-US" sz="4334" b="1" dirty="0">
                <a:solidFill>
                  <a:srgbClr val="FFFFFF"/>
                </a:solidFill>
                <a:latin typeface="Nunito" pitchFamily="34" charset="0"/>
                <a:ea typeface="Nunito" pitchFamily="34" charset="-122"/>
                <a:cs typeface="Nunito" pitchFamily="34" charset="-120"/>
              </a:rPr>
              <a:t>Conclusion and Future Enhancements</a:t>
            </a:r>
            <a:endParaRPr lang="en-US" sz="4334" dirty="0"/>
          </a:p>
        </p:txBody>
      </p:sp>
      <p:sp>
        <p:nvSpPr>
          <p:cNvPr id="5" name="Shape 2"/>
          <p:cNvSpPr/>
          <p:nvPr/>
        </p:nvSpPr>
        <p:spPr>
          <a:xfrm>
            <a:off x="2393990" y="1960721"/>
            <a:ext cx="385167" cy="385167"/>
          </a:xfrm>
          <a:prstGeom prst="roundRect">
            <a:avLst>
              <a:gd name="adj" fmla="val 102888"/>
            </a:avLst>
          </a:prstGeom>
          <a:solidFill>
            <a:srgbClr val="00002E"/>
          </a:solidFill>
          <a:ln w="22860">
            <a:solidFill>
              <a:srgbClr val="FFFFFF"/>
            </a:solidFill>
            <a:prstDash val="solid"/>
          </a:ln>
        </p:spPr>
      </p:sp>
      <p:sp>
        <p:nvSpPr>
          <p:cNvPr id="6" name="Text 3"/>
          <p:cNvSpPr/>
          <p:nvPr/>
        </p:nvSpPr>
        <p:spPr>
          <a:xfrm>
            <a:off x="2999303" y="1981319"/>
            <a:ext cx="2754868" cy="343853"/>
          </a:xfrm>
          <a:prstGeom prst="rect">
            <a:avLst/>
          </a:prstGeom>
          <a:noFill/>
          <a:ln/>
        </p:spPr>
        <p:txBody>
          <a:bodyPr wrap="none" rtlCol="0" anchor="t"/>
          <a:lstStyle/>
          <a:p>
            <a:pPr marL="0" indent="0">
              <a:lnSpc>
                <a:spcPts val="2709"/>
              </a:lnSpc>
              <a:buNone/>
            </a:pPr>
            <a:r>
              <a:rPr lang="en-US" sz="2167" b="1" dirty="0">
                <a:solidFill>
                  <a:srgbClr val="F2B42D"/>
                </a:solidFill>
                <a:latin typeface="Nunito" pitchFamily="34" charset="0"/>
                <a:ea typeface="Nunito" pitchFamily="34" charset="-122"/>
                <a:cs typeface="Nunito" pitchFamily="34" charset="-120"/>
              </a:rPr>
              <a:t>Secure Mobile Privacy</a:t>
            </a:r>
            <a:endParaRPr lang="en-US" sz="2167" dirty="0"/>
          </a:p>
        </p:txBody>
      </p:sp>
      <p:sp>
        <p:nvSpPr>
          <p:cNvPr id="7" name="Text 4"/>
          <p:cNvSpPr/>
          <p:nvPr/>
        </p:nvSpPr>
        <p:spPr>
          <a:xfrm>
            <a:off x="2999303" y="2457212"/>
            <a:ext cx="4205883" cy="1760934"/>
          </a:xfrm>
          <a:prstGeom prst="rect">
            <a:avLst/>
          </a:prstGeom>
          <a:noFill/>
          <a:ln/>
        </p:spPr>
        <p:txBody>
          <a:bodyPr wrap="square" rtlCol="0" anchor="t"/>
          <a:lstStyle/>
          <a:p>
            <a:pPr marL="0" indent="0">
              <a:lnSpc>
                <a:spcPts val="2774"/>
              </a:lnSpc>
              <a:buNone/>
            </a:pPr>
            <a:r>
              <a:rPr lang="en-US" sz="1734" dirty="0">
                <a:solidFill>
                  <a:srgbClr val="FFFFFF"/>
                </a:solidFill>
                <a:latin typeface="PT Sans" pitchFamily="34" charset="0"/>
                <a:ea typeface="PT Sans" pitchFamily="34" charset="-122"/>
                <a:cs typeface="PT Sans" pitchFamily="34" charset="-120"/>
              </a:rPr>
              <a:t>Our comprehensive VPN solution has successfully addressed the growing data privacy needs of mobile users, providing a secure, encrypted connection that shields online activities from prying eyes.</a:t>
            </a:r>
            <a:endParaRPr lang="en-US" sz="1734" dirty="0"/>
          </a:p>
        </p:txBody>
      </p:sp>
      <p:sp>
        <p:nvSpPr>
          <p:cNvPr id="8" name="Shape 5"/>
          <p:cNvSpPr/>
          <p:nvPr/>
        </p:nvSpPr>
        <p:spPr>
          <a:xfrm>
            <a:off x="7425333" y="1960721"/>
            <a:ext cx="385167" cy="385167"/>
          </a:xfrm>
          <a:prstGeom prst="roundRect">
            <a:avLst>
              <a:gd name="adj" fmla="val 102888"/>
            </a:avLst>
          </a:prstGeom>
          <a:solidFill>
            <a:srgbClr val="00002E"/>
          </a:solidFill>
          <a:ln w="22860">
            <a:solidFill>
              <a:srgbClr val="FFFFFF"/>
            </a:solidFill>
            <a:prstDash val="solid"/>
          </a:ln>
        </p:spPr>
      </p:sp>
      <p:sp>
        <p:nvSpPr>
          <p:cNvPr id="9" name="Text 6"/>
          <p:cNvSpPr/>
          <p:nvPr/>
        </p:nvSpPr>
        <p:spPr>
          <a:xfrm>
            <a:off x="8030647" y="1981319"/>
            <a:ext cx="2808565" cy="343853"/>
          </a:xfrm>
          <a:prstGeom prst="rect">
            <a:avLst/>
          </a:prstGeom>
          <a:noFill/>
          <a:ln/>
        </p:spPr>
        <p:txBody>
          <a:bodyPr wrap="none" rtlCol="0" anchor="t"/>
          <a:lstStyle/>
          <a:p>
            <a:pPr marL="0" indent="0">
              <a:lnSpc>
                <a:spcPts val="2709"/>
              </a:lnSpc>
              <a:buNone/>
            </a:pPr>
            <a:r>
              <a:rPr lang="en-US" sz="2167" b="1" dirty="0">
                <a:solidFill>
                  <a:srgbClr val="D7425E"/>
                </a:solidFill>
                <a:latin typeface="Nunito" pitchFamily="34" charset="0"/>
                <a:ea typeface="Nunito" pitchFamily="34" charset="-122"/>
                <a:cs typeface="Nunito" pitchFamily="34" charset="-120"/>
              </a:rPr>
              <a:t>Continuous Innovation</a:t>
            </a:r>
            <a:endParaRPr lang="en-US" sz="2167" dirty="0"/>
          </a:p>
        </p:txBody>
      </p:sp>
      <p:sp>
        <p:nvSpPr>
          <p:cNvPr id="10" name="Text 7"/>
          <p:cNvSpPr/>
          <p:nvPr/>
        </p:nvSpPr>
        <p:spPr>
          <a:xfrm>
            <a:off x="8030647" y="2457212"/>
            <a:ext cx="4205883" cy="2113121"/>
          </a:xfrm>
          <a:prstGeom prst="rect">
            <a:avLst/>
          </a:prstGeom>
          <a:noFill/>
          <a:ln/>
        </p:spPr>
        <p:txBody>
          <a:bodyPr wrap="square" rtlCol="0" anchor="t"/>
          <a:lstStyle/>
          <a:p>
            <a:pPr marL="0" indent="0">
              <a:lnSpc>
                <a:spcPts val="2774"/>
              </a:lnSpc>
              <a:buNone/>
            </a:pPr>
            <a:r>
              <a:rPr lang="en-US" sz="1734" dirty="0">
                <a:solidFill>
                  <a:srgbClr val="FFFFFF"/>
                </a:solidFill>
                <a:latin typeface="PT Sans" pitchFamily="34" charset="0"/>
                <a:ea typeface="PT Sans" pitchFamily="34" charset="-122"/>
                <a:cs typeface="PT Sans" pitchFamily="34" charset="-120"/>
              </a:rPr>
              <a:t>We are committed to regularly updating our VPN app with the latest encryption protocols, server infrastructure, and user experience enhancements to ensure our users always have access to cutting-edge mobile security.</a:t>
            </a:r>
            <a:endParaRPr lang="en-US" sz="1734" dirty="0"/>
          </a:p>
        </p:txBody>
      </p:sp>
      <p:sp>
        <p:nvSpPr>
          <p:cNvPr id="12" name="Text 9"/>
          <p:cNvSpPr/>
          <p:nvPr/>
        </p:nvSpPr>
        <p:spPr>
          <a:xfrm>
            <a:off x="2999303" y="5038130"/>
            <a:ext cx="3512106" cy="343853"/>
          </a:xfrm>
          <a:prstGeom prst="rect">
            <a:avLst/>
          </a:prstGeom>
          <a:noFill/>
          <a:ln/>
        </p:spPr>
        <p:txBody>
          <a:bodyPr wrap="none" rtlCol="0" anchor="t"/>
          <a:lstStyle/>
          <a:p>
            <a:pPr marL="0" indent="0">
              <a:lnSpc>
                <a:spcPts val="2709"/>
              </a:lnSpc>
              <a:buNone/>
            </a:pPr>
            <a:endParaRPr lang="en-US" sz="2167" dirty="0"/>
          </a:p>
        </p:txBody>
      </p:sp>
      <p:sp>
        <p:nvSpPr>
          <p:cNvPr id="13" name="Text 10"/>
          <p:cNvSpPr/>
          <p:nvPr/>
        </p:nvSpPr>
        <p:spPr>
          <a:xfrm>
            <a:off x="2999303" y="5514023"/>
            <a:ext cx="4205883" cy="2113121"/>
          </a:xfrm>
          <a:prstGeom prst="rect">
            <a:avLst/>
          </a:prstGeom>
          <a:noFill/>
          <a:ln/>
        </p:spPr>
        <p:txBody>
          <a:bodyPr wrap="square" rtlCol="0" anchor="t"/>
          <a:lstStyle/>
          <a:p>
            <a:pPr marL="0" indent="0">
              <a:lnSpc>
                <a:spcPts val="2774"/>
              </a:lnSpc>
              <a:buNone/>
            </a:pPr>
            <a:endParaRPr lang="en-US" sz="1734" dirty="0"/>
          </a:p>
        </p:txBody>
      </p:sp>
      <p:sp>
        <p:nvSpPr>
          <p:cNvPr id="14" name="Shape 11"/>
          <p:cNvSpPr/>
          <p:nvPr/>
        </p:nvSpPr>
        <p:spPr>
          <a:xfrm>
            <a:off x="5467458" y="5035067"/>
            <a:ext cx="385167" cy="385167"/>
          </a:xfrm>
          <a:prstGeom prst="roundRect">
            <a:avLst>
              <a:gd name="adj" fmla="val 102888"/>
            </a:avLst>
          </a:prstGeom>
          <a:solidFill>
            <a:srgbClr val="00002E"/>
          </a:solidFill>
          <a:ln w="22860">
            <a:solidFill>
              <a:srgbClr val="FFFFFF"/>
            </a:solidFill>
            <a:prstDash val="solid"/>
          </a:ln>
        </p:spPr>
      </p:sp>
      <p:sp>
        <p:nvSpPr>
          <p:cNvPr id="15" name="Text 12"/>
          <p:cNvSpPr/>
          <p:nvPr/>
        </p:nvSpPr>
        <p:spPr>
          <a:xfrm>
            <a:off x="6015573" y="4982593"/>
            <a:ext cx="2751892" cy="343853"/>
          </a:xfrm>
          <a:prstGeom prst="rect">
            <a:avLst/>
          </a:prstGeom>
          <a:noFill/>
          <a:ln/>
        </p:spPr>
        <p:txBody>
          <a:bodyPr wrap="none" rtlCol="0" anchor="t"/>
          <a:lstStyle/>
          <a:p>
            <a:pPr marL="0" indent="0">
              <a:lnSpc>
                <a:spcPts val="2709"/>
              </a:lnSpc>
              <a:buNone/>
            </a:pPr>
            <a:r>
              <a:rPr lang="en-US" sz="2167" b="1" dirty="0">
                <a:solidFill>
                  <a:srgbClr val="48A8E2"/>
                </a:solidFill>
                <a:latin typeface="Nunito" pitchFamily="34" charset="0"/>
                <a:ea typeface="Nunito" pitchFamily="34" charset="-122"/>
                <a:cs typeface="Nunito" pitchFamily="34" charset="-120"/>
              </a:rPr>
              <a:t>Enhanced Usability</a:t>
            </a:r>
            <a:endParaRPr lang="en-US" sz="2167" dirty="0"/>
          </a:p>
        </p:txBody>
      </p:sp>
      <p:sp>
        <p:nvSpPr>
          <p:cNvPr id="16" name="Text 13"/>
          <p:cNvSpPr/>
          <p:nvPr/>
        </p:nvSpPr>
        <p:spPr>
          <a:xfrm>
            <a:off x="5322391" y="5409606"/>
            <a:ext cx="4205883" cy="2113121"/>
          </a:xfrm>
          <a:prstGeom prst="rect">
            <a:avLst/>
          </a:prstGeom>
          <a:noFill/>
          <a:ln/>
        </p:spPr>
        <p:txBody>
          <a:bodyPr wrap="square" rtlCol="0" anchor="t"/>
          <a:lstStyle/>
          <a:p>
            <a:pPr marL="0" indent="0">
              <a:lnSpc>
                <a:spcPts val="2774"/>
              </a:lnSpc>
              <a:buNone/>
            </a:pPr>
            <a:r>
              <a:rPr lang="en-US" sz="1734" dirty="0">
                <a:solidFill>
                  <a:srgbClr val="FFFFFF"/>
                </a:solidFill>
                <a:latin typeface="PT Sans" pitchFamily="34" charset="0"/>
                <a:ea typeface="PT Sans" pitchFamily="34" charset="-122"/>
                <a:cs typeface="PT Sans" pitchFamily="34" charset="-120"/>
              </a:rPr>
              <a:t>Ongoing user research and feedback will guide the implementation of new features, such as personalized recommendations, to deliver an even more intuitive and user-friendly VPN experience.</a:t>
            </a:r>
            <a:endParaRPr lang="en-US" sz="173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0014" y="-2977"/>
            <a:ext cx="14630400" cy="8232577"/>
          </a:xfrm>
          <a:prstGeom prst="rect">
            <a:avLst/>
          </a:prstGeom>
          <a:solidFill>
            <a:srgbClr val="00002E">
              <a:alpha val="75000"/>
            </a:srgbClr>
          </a:solidFill>
          <a:ln/>
        </p:spPr>
      </p:sp>
      <p:sp>
        <p:nvSpPr>
          <p:cNvPr id="4" name="Text 1"/>
          <p:cNvSpPr/>
          <p:nvPr/>
        </p:nvSpPr>
        <p:spPr>
          <a:xfrm>
            <a:off x="2393990" y="605433"/>
            <a:ext cx="9416891" cy="687943"/>
          </a:xfrm>
          <a:prstGeom prst="rect">
            <a:avLst/>
          </a:prstGeom>
          <a:noFill/>
          <a:ln/>
        </p:spPr>
        <p:txBody>
          <a:bodyPr wrap="none" rtlCol="0" anchor="t"/>
          <a:lstStyle/>
          <a:p>
            <a:pPr marL="0" indent="0">
              <a:lnSpc>
                <a:spcPts val="5417"/>
              </a:lnSpc>
              <a:buNone/>
            </a:pPr>
            <a:r>
              <a:rPr lang="tr-TR" sz="4334" b="1" dirty="0" err="1">
                <a:solidFill>
                  <a:srgbClr val="FFFFFF"/>
                </a:solidFill>
                <a:latin typeface="Nunito" pitchFamily="34" charset="0"/>
                <a:ea typeface="Nunito" pitchFamily="34" charset="-122"/>
                <a:cs typeface="Nunito" pitchFamily="34" charset="-120"/>
              </a:rPr>
              <a:t>References</a:t>
            </a:r>
            <a:endParaRPr lang="en-US" sz="4334" dirty="0"/>
          </a:p>
        </p:txBody>
      </p:sp>
      <p:sp>
        <p:nvSpPr>
          <p:cNvPr id="7" name="Text 4"/>
          <p:cNvSpPr/>
          <p:nvPr/>
        </p:nvSpPr>
        <p:spPr>
          <a:xfrm>
            <a:off x="2999303" y="2457212"/>
            <a:ext cx="4205883" cy="1760934"/>
          </a:xfrm>
          <a:prstGeom prst="rect">
            <a:avLst/>
          </a:prstGeom>
          <a:noFill/>
          <a:ln/>
        </p:spPr>
        <p:txBody>
          <a:bodyPr wrap="square" rtlCol="0" anchor="t"/>
          <a:lstStyle/>
          <a:p>
            <a:pPr marL="0" indent="0">
              <a:lnSpc>
                <a:spcPts val="2774"/>
              </a:lnSpc>
              <a:buNone/>
            </a:pPr>
            <a:endParaRPr lang="en-US" sz="1734" dirty="0"/>
          </a:p>
        </p:txBody>
      </p:sp>
      <p:sp>
        <p:nvSpPr>
          <p:cNvPr id="10" name="Text 7"/>
          <p:cNvSpPr/>
          <p:nvPr/>
        </p:nvSpPr>
        <p:spPr>
          <a:xfrm>
            <a:off x="8030647" y="2457212"/>
            <a:ext cx="4205883" cy="2113121"/>
          </a:xfrm>
          <a:prstGeom prst="rect">
            <a:avLst/>
          </a:prstGeom>
          <a:noFill/>
          <a:ln/>
        </p:spPr>
        <p:txBody>
          <a:bodyPr wrap="square" rtlCol="0" anchor="t"/>
          <a:lstStyle/>
          <a:p>
            <a:pPr marL="0" indent="0">
              <a:lnSpc>
                <a:spcPts val="2774"/>
              </a:lnSpc>
              <a:buNone/>
            </a:pPr>
            <a:endParaRPr lang="en-US" sz="1734" dirty="0"/>
          </a:p>
        </p:txBody>
      </p:sp>
      <p:sp>
        <p:nvSpPr>
          <p:cNvPr id="12" name="Text 9"/>
          <p:cNvSpPr/>
          <p:nvPr/>
        </p:nvSpPr>
        <p:spPr>
          <a:xfrm>
            <a:off x="2999303" y="5038130"/>
            <a:ext cx="3512106" cy="343853"/>
          </a:xfrm>
          <a:prstGeom prst="rect">
            <a:avLst/>
          </a:prstGeom>
          <a:noFill/>
          <a:ln/>
        </p:spPr>
        <p:txBody>
          <a:bodyPr wrap="none" rtlCol="0" anchor="t"/>
          <a:lstStyle/>
          <a:p>
            <a:pPr marL="0" indent="0">
              <a:lnSpc>
                <a:spcPts val="2709"/>
              </a:lnSpc>
              <a:buNone/>
            </a:pPr>
            <a:endParaRPr lang="en-US" sz="2167" dirty="0"/>
          </a:p>
        </p:txBody>
      </p:sp>
      <p:sp>
        <p:nvSpPr>
          <p:cNvPr id="13" name="Text 10"/>
          <p:cNvSpPr/>
          <p:nvPr/>
        </p:nvSpPr>
        <p:spPr>
          <a:xfrm>
            <a:off x="2999303" y="5514023"/>
            <a:ext cx="4205883" cy="2113121"/>
          </a:xfrm>
          <a:prstGeom prst="rect">
            <a:avLst/>
          </a:prstGeom>
          <a:noFill/>
          <a:ln/>
        </p:spPr>
        <p:txBody>
          <a:bodyPr wrap="square" rtlCol="0" anchor="t"/>
          <a:lstStyle/>
          <a:p>
            <a:pPr marL="0" indent="0">
              <a:lnSpc>
                <a:spcPts val="2774"/>
              </a:lnSpc>
              <a:buNone/>
            </a:pPr>
            <a:endParaRPr lang="en-US" sz="1734" dirty="0"/>
          </a:p>
        </p:txBody>
      </p:sp>
      <p:sp>
        <p:nvSpPr>
          <p:cNvPr id="15" name="Text 12"/>
          <p:cNvSpPr/>
          <p:nvPr/>
        </p:nvSpPr>
        <p:spPr>
          <a:xfrm>
            <a:off x="6015573" y="4982593"/>
            <a:ext cx="2751892" cy="343853"/>
          </a:xfrm>
          <a:prstGeom prst="rect">
            <a:avLst/>
          </a:prstGeom>
          <a:noFill/>
          <a:ln/>
        </p:spPr>
        <p:txBody>
          <a:bodyPr wrap="none" rtlCol="0" anchor="t"/>
          <a:lstStyle/>
          <a:p>
            <a:pPr marL="0" indent="0">
              <a:lnSpc>
                <a:spcPts val="2709"/>
              </a:lnSpc>
              <a:buNone/>
            </a:pPr>
            <a:endParaRPr lang="en-US" sz="2167" dirty="0"/>
          </a:p>
        </p:txBody>
      </p:sp>
      <p:sp>
        <p:nvSpPr>
          <p:cNvPr id="16" name="Text 13"/>
          <p:cNvSpPr/>
          <p:nvPr/>
        </p:nvSpPr>
        <p:spPr>
          <a:xfrm>
            <a:off x="5322391" y="5409606"/>
            <a:ext cx="4205883" cy="2113121"/>
          </a:xfrm>
          <a:prstGeom prst="rect">
            <a:avLst/>
          </a:prstGeom>
          <a:noFill/>
          <a:ln/>
        </p:spPr>
        <p:txBody>
          <a:bodyPr wrap="square" rtlCol="0" anchor="t"/>
          <a:lstStyle/>
          <a:p>
            <a:pPr marL="0" indent="0">
              <a:lnSpc>
                <a:spcPts val="2774"/>
              </a:lnSpc>
              <a:buNone/>
            </a:pPr>
            <a:endParaRPr lang="en-US" sz="1734" dirty="0"/>
          </a:p>
        </p:txBody>
      </p:sp>
      <p:sp>
        <p:nvSpPr>
          <p:cNvPr id="11" name="Metin kutusu 10">
            <a:extLst>
              <a:ext uri="{FF2B5EF4-FFF2-40B4-BE49-F238E27FC236}">
                <a16:creationId xmlns:a16="http://schemas.microsoft.com/office/drawing/2014/main" id="{F84D01A5-B7AD-4BEC-88DC-DA1DBA3211F1}"/>
              </a:ext>
            </a:extLst>
          </p:cNvPr>
          <p:cNvSpPr txBox="1"/>
          <p:nvPr/>
        </p:nvSpPr>
        <p:spPr>
          <a:xfrm>
            <a:off x="2288338" y="1718549"/>
            <a:ext cx="8216871" cy="1754326"/>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solidFill>
              </a:rPr>
              <a:t>openvpn.net</a:t>
            </a:r>
          </a:p>
          <a:p>
            <a:pPr marL="285750" indent="-285750">
              <a:buFont typeface="Arial" panose="020B0604020202020204" pitchFamily="34" charset="0"/>
              <a:buChar char="•"/>
            </a:pPr>
            <a:r>
              <a:rPr lang="tr-TR" dirty="0">
                <a:solidFill>
                  <a:schemeClr val="bg1"/>
                </a:solidFill>
              </a:rPr>
              <a:t>github.com/</a:t>
            </a:r>
            <a:r>
              <a:rPr lang="tr-TR" dirty="0" err="1">
                <a:solidFill>
                  <a:schemeClr val="bg1"/>
                </a:solidFill>
              </a:rPr>
              <a:t>Nyr</a:t>
            </a:r>
            <a:r>
              <a:rPr lang="tr-TR" dirty="0">
                <a:solidFill>
                  <a:schemeClr val="bg1"/>
                </a:solidFill>
              </a:rPr>
              <a:t>/</a:t>
            </a:r>
            <a:r>
              <a:rPr lang="tr-TR" dirty="0" err="1">
                <a:solidFill>
                  <a:schemeClr val="bg1"/>
                </a:solidFill>
              </a:rPr>
              <a:t>openvpn-install</a:t>
            </a:r>
            <a:endParaRPr lang="tr-TR" dirty="0">
              <a:solidFill>
                <a:schemeClr val="bg1"/>
              </a:solidFill>
            </a:endParaRPr>
          </a:p>
          <a:p>
            <a:pPr marL="285750" indent="-285750">
              <a:buFont typeface="Arial" panose="020B0604020202020204" pitchFamily="34" charset="0"/>
              <a:buChar char="•"/>
            </a:pPr>
            <a:r>
              <a:rPr lang="tr-TR" dirty="0">
                <a:solidFill>
                  <a:schemeClr val="bg1"/>
                </a:solidFill>
              </a:rPr>
              <a:t>https://www.kaspersky.com.tr/resource-center/definitions/what-is-a-vpn</a:t>
            </a:r>
          </a:p>
          <a:p>
            <a:pPr marL="285750" indent="-285750">
              <a:buFont typeface="Arial" panose="020B0604020202020204" pitchFamily="34" charset="0"/>
              <a:buChar char="•"/>
            </a:pPr>
            <a:r>
              <a:rPr lang="tr-TR" dirty="0">
                <a:solidFill>
                  <a:schemeClr val="bg1"/>
                </a:solidFill>
              </a:rPr>
              <a:t>https://aws.amazon.com/</a:t>
            </a:r>
          </a:p>
          <a:p>
            <a:pPr marL="285750" indent="-285750">
              <a:buFont typeface="Arial" panose="020B0604020202020204" pitchFamily="34" charset="0"/>
              <a:buChar char="•"/>
            </a:pPr>
            <a:r>
              <a:rPr lang="tr-TR" dirty="0">
                <a:solidFill>
                  <a:schemeClr val="bg1"/>
                </a:solidFill>
              </a:rPr>
              <a:t>https://nordforme.net/</a:t>
            </a:r>
          </a:p>
          <a:p>
            <a:pPr marL="285750" indent="-285750">
              <a:buFont typeface="Arial" panose="020B0604020202020204" pitchFamily="34" charset="0"/>
              <a:buChar char="•"/>
            </a:pPr>
            <a:endParaRPr lang="tr-TR" dirty="0">
              <a:solidFill>
                <a:schemeClr val="bg1"/>
              </a:solidFill>
            </a:endParaRPr>
          </a:p>
        </p:txBody>
      </p:sp>
    </p:spTree>
    <p:extLst>
      <p:ext uri="{BB962C8B-B14F-4D97-AF65-F5344CB8AC3E}">
        <p14:creationId xmlns:p14="http://schemas.microsoft.com/office/powerpoint/2010/main" val="422605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782008"/>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Introduction to Mobile VPN</a:t>
            </a:r>
            <a:endParaRPr lang="en-US" sz="6036" dirty="0"/>
          </a:p>
        </p:txBody>
      </p:sp>
      <p:sp>
        <p:nvSpPr>
          <p:cNvPr id="6" name="Text 2"/>
          <p:cNvSpPr/>
          <p:nvPr/>
        </p:nvSpPr>
        <p:spPr>
          <a:xfrm>
            <a:off x="833199" y="4031694"/>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As mobile devices become essential tools for work, entertainment, and communication, the need for robust internet security and data privacy has never been greater. This </a:t>
            </a:r>
            <a:r>
              <a:rPr lang="tr-TR" sz="1750" dirty="0" err="1">
                <a:solidFill>
                  <a:srgbClr val="FFFFFF"/>
                </a:solidFill>
                <a:latin typeface="PT Sans" pitchFamily="34" charset="0"/>
                <a:ea typeface="PT Sans" pitchFamily="34" charset="-122"/>
                <a:cs typeface="PT Sans" pitchFamily="34" charset="-120"/>
              </a:rPr>
              <a:t>presentation</a:t>
            </a:r>
            <a:r>
              <a:rPr lang="en-US" sz="1750" dirty="0">
                <a:solidFill>
                  <a:srgbClr val="FFFFFF"/>
                </a:solidFill>
                <a:latin typeface="PT Sans" pitchFamily="34" charset="0"/>
                <a:ea typeface="PT Sans" pitchFamily="34" charset="-122"/>
                <a:cs typeface="PT Sans" pitchFamily="34" charset="-120"/>
              </a:rPr>
              <a:t> explores the development of a specialized Virtual Private Network (VPN) solution tailored for the unique requirements of mobile users.</a:t>
            </a:r>
            <a:endParaRPr lang="en-US" sz="1750" dirty="0"/>
          </a:p>
        </p:txBody>
      </p:sp>
      <p:sp>
        <p:nvSpPr>
          <p:cNvPr id="9" name="Text 4"/>
          <p:cNvSpPr/>
          <p:nvPr/>
        </p:nvSpPr>
        <p:spPr>
          <a:xfrm>
            <a:off x="1188602" y="6058614"/>
            <a:ext cx="127754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054423"/>
            <a:ext cx="7433905"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Overview of VPN Technology</a:t>
            </a:r>
            <a:endParaRPr lang="en-US" sz="4374" dirty="0"/>
          </a:p>
        </p:txBody>
      </p:sp>
      <p:sp>
        <p:nvSpPr>
          <p:cNvPr id="6" name="Text 2"/>
          <p:cNvSpPr/>
          <p:nvPr/>
        </p:nvSpPr>
        <p:spPr>
          <a:xfrm>
            <a:off x="833199" y="3082052"/>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At its core, a Virtual Private Network (VPN) is a secure, encrypted connection that protects your online activities from prying eyes. By routing your internet traffic through a remote server, a VPN masks your IP address and encrypts your data, ensuring your privacy and security on any network.</a:t>
            </a:r>
            <a:endParaRPr lang="en-US" sz="1750" dirty="0"/>
          </a:p>
        </p:txBody>
      </p:sp>
      <p:sp>
        <p:nvSpPr>
          <p:cNvPr id="7" name="Text 3"/>
          <p:cNvSpPr/>
          <p:nvPr/>
        </p:nvSpPr>
        <p:spPr>
          <a:xfrm>
            <a:off x="833199" y="4753570"/>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VPNs leverage advanced protocols like OpenVPN and IKEv2 to establish a secure tunnel between your device and the VPN server. This safeguards your sensitive information, such as login credentials, browsing history, and financial transactions, from hackers and surveillance.</a:t>
            </a:r>
            <a:endParaRPr lang="en-US" sz="1750" dirty="0"/>
          </a:p>
        </p:txBody>
      </p:sp>
      <p:pic>
        <p:nvPicPr>
          <p:cNvPr id="14" name="Resim 13">
            <a:extLst>
              <a:ext uri="{FF2B5EF4-FFF2-40B4-BE49-F238E27FC236}">
                <a16:creationId xmlns:a16="http://schemas.microsoft.com/office/drawing/2014/main" id="{30C5B9B6-78B9-4EA9-AD8B-B2F3A30382B9}"/>
              </a:ext>
            </a:extLst>
          </p:cNvPr>
          <p:cNvPicPr>
            <a:picLocks noChangeAspect="1"/>
          </p:cNvPicPr>
          <p:nvPr/>
        </p:nvPicPr>
        <p:blipFill>
          <a:blip r:embed="rId5"/>
          <a:stretch>
            <a:fillRect/>
          </a:stretch>
        </p:blipFill>
        <p:spPr>
          <a:xfrm>
            <a:off x="10160790" y="2853785"/>
            <a:ext cx="3093988" cy="3299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276475"/>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Data Privacy Challenges for Mobile Users</a:t>
            </a:r>
            <a:endParaRPr lang="en-US" sz="4374" dirty="0"/>
          </a:p>
        </p:txBody>
      </p:sp>
      <p:sp>
        <p:nvSpPr>
          <p:cNvPr id="6" name="Text 2"/>
          <p:cNvSpPr/>
          <p:nvPr/>
        </p:nvSpPr>
        <p:spPr>
          <a:xfrm>
            <a:off x="6675001" y="3998476"/>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Increased risk of </a:t>
            </a:r>
            <a:r>
              <a:rPr lang="en-US" sz="1750" b="1" dirty="0">
                <a:solidFill>
                  <a:srgbClr val="FFFFFF"/>
                </a:solidFill>
                <a:latin typeface="PT Sans" pitchFamily="34" charset="0"/>
                <a:ea typeface="PT Sans" pitchFamily="34" charset="-122"/>
                <a:cs typeface="PT Sans" pitchFamily="34" charset="-120"/>
              </a:rPr>
              <a:t>public WiFi</a:t>
            </a:r>
            <a:r>
              <a:rPr lang="en-US" sz="1750" dirty="0">
                <a:solidFill>
                  <a:srgbClr val="FFFFFF"/>
                </a:solidFill>
                <a:latin typeface="PT Sans" pitchFamily="34" charset="0"/>
                <a:ea typeface="PT Sans" pitchFamily="34" charset="-122"/>
                <a:cs typeface="PT Sans" pitchFamily="34" charset="-120"/>
              </a:rPr>
              <a:t> snooping and man-in-the-middle attacks</a:t>
            </a:r>
            <a:endParaRPr lang="en-US" sz="1750" dirty="0"/>
          </a:p>
        </p:txBody>
      </p:sp>
      <p:sp>
        <p:nvSpPr>
          <p:cNvPr id="7" name="Text 3"/>
          <p:cNvSpPr/>
          <p:nvPr/>
        </p:nvSpPr>
        <p:spPr>
          <a:xfrm>
            <a:off x="6675001" y="4442698"/>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Potential for </a:t>
            </a:r>
            <a:r>
              <a:rPr lang="en-US" sz="1750" b="1" dirty="0">
                <a:solidFill>
                  <a:srgbClr val="FFFFFF"/>
                </a:solidFill>
                <a:latin typeface="PT Sans" pitchFamily="34" charset="0"/>
                <a:ea typeface="PT Sans" pitchFamily="34" charset="-122"/>
                <a:cs typeface="PT Sans" pitchFamily="34" charset="-120"/>
              </a:rPr>
              <a:t>app-based data leakage</a:t>
            </a:r>
            <a:r>
              <a:rPr lang="en-US" sz="1750" dirty="0">
                <a:solidFill>
                  <a:srgbClr val="FFFFFF"/>
                </a:solidFill>
                <a:latin typeface="PT Sans" pitchFamily="34" charset="0"/>
                <a:ea typeface="PT Sans" pitchFamily="34" charset="-122"/>
                <a:cs typeface="PT Sans" pitchFamily="34" charset="-120"/>
              </a:rPr>
              <a:t> and unauthorized access to sensitive information</a:t>
            </a:r>
            <a:endParaRPr lang="en-US" sz="1750" dirty="0"/>
          </a:p>
        </p:txBody>
      </p:sp>
      <p:sp>
        <p:nvSpPr>
          <p:cNvPr id="8" name="Text 4"/>
          <p:cNvSpPr/>
          <p:nvPr/>
        </p:nvSpPr>
        <p:spPr>
          <a:xfrm>
            <a:off x="6675001" y="5242322"/>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Difficulty in </a:t>
            </a:r>
            <a:r>
              <a:rPr lang="en-US" sz="1750" b="1" dirty="0">
                <a:solidFill>
                  <a:srgbClr val="FFFFFF"/>
                </a:solidFill>
                <a:latin typeface="PT Sans" pitchFamily="34" charset="0"/>
                <a:ea typeface="PT Sans" pitchFamily="34" charset="-122"/>
                <a:cs typeface="PT Sans" pitchFamily="34" charset="-120"/>
              </a:rPr>
              <a:t>maintaining online anonymity</a:t>
            </a:r>
            <a:r>
              <a:rPr lang="en-US" sz="1750" dirty="0">
                <a:solidFill>
                  <a:srgbClr val="FFFFFF"/>
                </a:solidFill>
                <a:latin typeface="PT Sans" pitchFamily="34" charset="0"/>
                <a:ea typeface="PT Sans" pitchFamily="34" charset="-122"/>
                <a:cs typeface="PT Sans" pitchFamily="34" charset="-120"/>
              </a:rPr>
              <a:t> and protecting against location tracking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Proposed VPN Solution for Mobile Platforms</a:t>
            </a:r>
            <a:endParaRPr lang="en-US" sz="4374" dirty="0"/>
          </a:p>
        </p:txBody>
      </p:sp>
      <p:sp>
        <p:nvSpPr>
          <p:cNvPr id="6" name="Text 2"/>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VPN solution is designed to seamlessly integrate with mobile devices, providing users with a secure, encrypted connection that protects their online activities. The app-based interface offers easy setup and intuitive controls, ensuring a user-friendly experience.</a:t>
            </a:r>
            <a:endParaRPr lang="en-US" sz="1750" dirty="0"/>
          </a:p>
        </p:txBody>
      </p:sp>
      <p:sp>
        <p:nvSpPr>
          <p:cNvPr id="7" name="Text 3"/>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By leveraging advanced encryption protocols and a network of distributed servers, our VPN solution safeguards sensitive data, such as financial transactions and personal communications, from prying eyes on any WiFi network.</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45473"/>
            <a:ext cx="14630400" cy="8231386"/>
          </a:xfrm>
          <a:prstGeom prst="rect">
            <a:avLst/>
          </a:prstGeom>
          <a:solidFill>
            <a:srgbClr val="00002E">
              <a:alpha val="75000"/>
            </a:srgbClr>
          </a:solidFill>
          <a:ln/>
        </p:spPr>
      </p:sp>
      <p:sp>
        <p:nvSpPr>
          <p:cNvPr id="4" name="Text 1"/>
          <p:cNvSpPr/>
          <p:nvPr/>
        </p:nvSpPr>
        <p:spPr>
          <a:xfrm>
            <a:off x="3428167" y="478155"/>
            <a:ext cx="7774067" cy="1086564"/>
          </a:xfrm>
          <a:prstGeom prst="rect">
            <a:avLst/>
          </a:prstGeom>
          <a:noFill/>
          <a:ln/>
        </p:spPr>
        <p:txBody>
          <a:bodyPr wrap="square" rtlCol="0" anchor="t"/>
          <a:lstStyle/>
          <a:p>
            <a:pPr marL="0" indent="0">
              <a:lnSpc>
                <a:spcPts val="4279"/>
              </a:lnSpc>
              <a:buNone/>
            </a:pPr>
            <a:r>
              <a:rPr lang="en-US" sz="3423" b="1" dirty="0">
                <a:solidFill>
                  <a:srgbClr val="FFFFFF"/>
                </a:solidFill>
                <a:latin typeface="Nunito" pitchFamily="34" charset="0"/>
                <a:ea typeface="Nunito" pitchFamily="34" charset="-122"/>
                <a:cs typeface="Nunito" pitchFamily="34" charset="-120"/>
              </a:rPr>
              <a:t>Anonymous Browsing and Internet Security</a:t>
            </a:r>
            <a:endParaRPr lang="en-US" sz="3423" dirty="0"/>
          </a:p>
        </p:txBody>
      </p:sp>
      <p:sp>
        <p:nvSpPr>
          <p:cNvPr id="5" name="Shape 2"/>
          <p:cNvSpPr/>
          <p:nvPr/>
        </p:nvSpPr>
        <p:spPr>
          <a:xfrm>
            <a:off x="3428167" y="1912501"/>
            <a:ext cx="1747957" cy="1080254"/>
          </a:xfrm>
          <a:prstGeom prst="roundRect">
            <a:avLst>
              <a:gd name="adj" fmla="val 28976"/>
            </a:avLst>
          </a:prstGeom>
          <a:noFill/>
          <a:ln w="15240">
            <a:solidFill>
              <a:srgbClr val="F2B42D"/>
            </a:solidFill>
            <a:prstDash val="solid"/>
          </a:ln>
        </p:spPr>
      </p:sp>
      <p:pic>
        <p:nvPicPr>
          <p:cNvPr id="6" name="Image 1" descr="preencoded.png"/>
          <p:cNvPicPr>
            <a:picLocks noChangeAspect="1"/>
          </p:cNvPicPr>
          <p:nvPr/>
        </p:nvPicPr>
        <p:blipFill>
          <a:blip r:embed="rId4"/>
          <a:stretch>
            <a:fillRect/>
          </a:stretch>
        </p:blipFill>
        <p:spPr>
          <a:xfrm>
            <a:off x="3443407" y="1927741"/>
            <a:ext cx="1717477" cy="1049774"/>
          </a:xfrm>
          <a:prstGeom prst="rect">
            <a:avLst/>
          </a:prstGeom>
        </p:spPr>
      </p:pic>
      <p:sp>
        <p:nvSpPr>
          <p:cNvPr id="7" name="Text 3"/>
          <p:cNvSpPr/>
          <p:nvPr/>
        </p:nvSpPr>
        <p:spPr>
          <a:xfrm>
            <a:off x="3428167" y="3210044"/>
            <a:ext cx="1747957" cy="543401"/>
          </a:xfrm>
          <a:prstGeom prst="rect">
            <a:avLst/>
          </a:prstGeom>
          <a:noFill/>
          <a:ln/>
        </p:spPr>
        <p:txBody>
          <a:bodyPr wrap="square" rtlCol="0" anchor="t"/>
          <a:lstStyle/>
          <a:p>
            <a:pPr marL="0" indent="0" algn="l">
              <a:lnSpc>
                <a:spcPts val="2139"/>
              </a:lnSpc>
              <a:buNone/>
            </a:pPr>
            <a:r>
              <a:rPr lang="en-US" sz="1712" b="1" dirty="0">
                <a:solidFill>
                  <a:srgbClr val="F2B42D"/>
                </a:solidFill>
                <a:latin typeface="Nunito" pitchFamily="34" charset="0"/>
                <a:ea typeface="Nunito" pitchFamily="34" charset="-122"/>
                <a:cs typeface="Nunito" pitchFamily="34" charset="-120"/>
              </a:rPr>
              <a:t>Mask Your Identity</a:t>
            </a:r>
            <a:endParaRPr lang="en-US" sz="1712" dirty="0"/>
          </a:p>
        </p:txBody>
      </p:sp>
      <p:sp>
        <p:nvSpPr>
          <p:cNvPr id="8" name="Text 4"/>
          <p:cNvSpPr/>
          <p:nvPr/>
        </p:nvSpPr>
        <p:spPr>
          <a:xfrm>
            <a:off x="3428167" y="3857744"/>
            <a:ext cx="1747957" cy="3617238"/>
          </a:xfrm>
          <a:prstGeom prst="rect">
            <a:avLst/>
          </a:prstGeom>
          <a:noFill/>
          <a:ln/>
        </p:spPr>
        <p:txBody>
          <a:bodyPr wrap="square" rtlCol="0" anchor="t"/>
          <a:lstStyle/>
          <a:p>
            <a:pPr marL="0" indent="0" algn="l">
              <a:lnSpc>
                <a:spcPts val="2191"/>
              </a:lnSpc>
              <a:buNone/>
            </a:pPr>
            <a:r>
              <a:rPr lang="en-US" sz="1369" dirty="0">
                <a:solidFill>
                  <a:srgbClr val="FFFFFF"/>
                </a:solidFill>
                <a:latin typeface="PT Sans" pitchFamily="34" charset="0"/>
                <a:ea typeface="PT Sans" pitchFamily="34" charset="-122"/>
                <a:cs typeface="PT Sans" pitchFamily="34" charset="-120"/>
              </a:rPr>
              <a:t>Our VPN solution enables anonymous browsing by masking your IP address and routing your internet traffic through secure, private servers. This shields your real identity and location from prying eyes, ensuring your online activities remain truly private.</a:t>
            </a:r>
            <a:endParaRPr lang="en-US" sz="1369" dirty="0"/>
          </a:p>
        </p:txBody>
      </p:sp>
      <p:sp>
        <p:nvSpPr>
          <p:cNvPr id="9" name="Shape 5"/>
          <p:cNvSpPr/>
          <p:nvPr/>
        </p:nvSpPr>
        <p:spPr>
          <a:xfrm>
            <a:off x="5436870" y="1912501"/>
            <a:ext cx="1747957" cy="1080254"/>
          </a:xfrm>
          <a:prstGeom prst="roundRect">
            <a:avLst>
              <a:gd name="adj" fmla="val 28976"/>
            </a:avLst>
          </a:prstGeom>
          <a:noFill/>
          <a:ln w="15240">
            <a:solidFill>
              <a:srgbClr val="D7425E"/>
            </a:solidFill>
            <a:prstDash val="solid"/>
          </a:ln>
        </p:spPr>
      </p:sp>
      <p:pic>
        <p:nvPicPr>
          <p:cNvPr id="10" name="Image 2" descr="preencoded.png"/>
          <p:cNvPicPr>
            <a:picLocks noChangeAspect="1"/>
          </p:cNvPicPr>
          <p:nvPr/>
        </p:nvPicPr>
        <p:blipFill>
          <a:blip r:embed="rId5"/>
          <a:stretch>
            <a:fillRect/>
          </a:stretch>
        </p:blipFill>
        <p:spPr>
          <a:xfrm>
            <a:off x="5452110" y="1927741"/>
            <a:ext cx="1717477" cy="1049774"/>
          </a:xfrm>
          <a:prstGeom prst="rect">
            <a:avLst/>
          </a:prstGeom>
        </p:spPr>
      </p:pic>
      <p:sp>
        <p:nvSpPr>
          <p:cNvPr id="11" name="Text 6"/>
          <p:cNvSpPr/>
          <p:nvPr/>
        </p:nvSpPr>
        <p:spPr>
          <a:xfrm>
            <a:off x="5436870" y="3210044"/>
            <a:ext cx="1747957" cy="543401"/>
          </a:xfrm>
          <a:prstGeom prst="rect">
            <a:avLst/>
          </a:prstGeom>
          <a:noFill/>
          <a:ln/>
        </p:spPr>
        <p:txBody>
          <a:bodyPr wrap="square" rtlCol="0" anchor="t"/>
          <a:lstStyle/>
          <a:p>
            <a:pPr marL="0" indent="0" algn="l">
              <a:lnSpc>
                <a:spcPts val="2139"/>
              </a:lnSpc>
              <a:buNone/>
            </a:pPr>
            <a:r>
              <a:rPr lang="en-US" sz="1712" b="1" dirty="0">
                <a:solidFill>
                  <a:srgbClr val="D7425E"/>
                </a:solidFill>
                <a:latin typeface="Nunito" pitchFamily="34" charset="0"/>
                <a:ea typeface="Nunito" pitchFamily="34" charset="-122"/>
                <a:cs typeface="Nunito" pitchFamily="34" charset="-120"/>
              </a:rPr>
              <a:t>Encrypted Data Transmission</a:t>
            </a:r>
            <a:endParaRPr lang="en-US" sz="1712" dirty="0"/>
          </a:p>
        </p:txBody>
      </p:sp>
      <p:sp>
        <p:nvSpPr>
          <p:cNvPr id="12" name="Text 7"/>
          <p:cNvSpPr/>
          <p:nvPr/>
        </p:nvSpPr>
        <p:spPr>
          <a:xfrm>
            <a:off x="5436870" y="3857744"/>
            <a:ext cx="1747957" cy="3338989"/>
          </a:xfrm>
          <a:prstGeom prst="rect">
            <a:avLst/>
          </a:prstGeom>
          <a:noFill/>
          <a:ln/>
        </p:spPr>
        <p:txBody>
          <a:bodyPr wrap="square" rtlCol="0" anchor="t"/>
          <a:lstStyle/>
          <a:p>
            <a:pPr marL="0" indent="0" algn="l">
              <a:lnSpc>
                <a:spcPts val="2191"/>
              </a:lnSpc>
              <a:buNone/>
            </a:pPr>
            <a:r>
              <a:rPr lang="en-US" sz="1369" dirty="0">
                <a:solidFill>
                  <a:srgbClr val="FFFFFF"/>
                </a:solidFill>
                <a:latin typeface="PT Sans" pitchFamily="34" charset="0"/>
                <a:ea typeface="PT Sans" pitchFamily="34" charset="-122"/>
                <a:cs typeface="PT Sans" pitchFamily="34" charset="-120"/>
              </a:rPr>
              <a:t>Advanced encryption protocols like AES-256 and OpenVPN encrypt your data end-to-end, ensuring that even if intercepted, your sensitive information remains unreadable to hackers and third-party observers. Your online activities are protected at every step.</a:t>
            </a:r>
            <a:endParaRPr lang="en-US" sz="1369" dirty="0"/>
          </a:p>
        </p:txBody>
      </p:sp>
      <p:sp>
        <p:nvSpPr>
          <p:cNvPr id="13" name="Shape 8"/>
          <p:cNvSpPr/>
          <p:nvPr/>
        </p:nvSpPr>
        <p:spPr>
          <a:xfrm>
            <a:off x="7445573" y="1912501"/>
            <a:ext cx="1747957" cy="1080254"/>
          </a:xfrm>
          <a:prstGeom prst="roundRect">
            <a:avLst>
              <a:gd name="adj" fmla="val 28976"/>
            </a:avLst>
          </a:prstGeom>
          <a:noFill/>
          <a:ln w="15240">
            <a:solidFill>
              <a:srgbClr val="DD785E"/>
            </a:solidFill>
            <a:prstDash val="solid"/>
          </a:ln>
        </p:spPr>
      </p:sp>
      <p:pic>
        <p:nvPicPr>
          <p:cNvPr id="14" name="Image 3" descr="preencoded.png"/>
          <p:cNvPicPr>
            <a:picLocks noChangeAspect="1"/>
          </p:cNvPicPr>
          <p:nvPr/>
        </p:nvPicPr>
        <p:blipFill>
          <a:blip r:embed="rId6"/>
          <a:stretch>
            <a:fillRect/>
          </a:stretch>
        </p:blipFill>
        <p:spPr>
          <a:xfrm>
            <a:off x="7460813" y="1927741"/>
            <a:ext cx="1717477" cy="1049774"/>
          </a:xfrm>
          <a:prstGeom prst="rect">
            <a:avLst/>
          </a:prstGeom>
        </p:spPr>
      </p:pic>
      <p:sp>
        <p:nvSpPr>
          <p:cNvPr id="15" name="Text 9"/>
          <p:cNvSpPr/>
          <p:nvPr/>
        </p:nvSpPr>
        <p:spPr>
          <a:xfrm>
            <a:off x="7445573" y="3210044"/>
            <a:ext cx="1747957" cy="543401"/>
          </a:xfrm>
          <a:prstGeom prst="rect">
            <a:avLst/>
          </a:prstGeom>
          <a:noFill/>
          <a:ln/>
        </p:spPr>
        <p:txBody>
          <a:bodyPr wrap="square" rtlCol="0" anchor="t"/>
          <a:lstStyle/>
          <a:p>
            <a:pPr marL="0" indent="0" algn="l">
              <a:lnSpc>
                <a:spcPts val="2139"/>
              </a:lnSpc>
              <a:buNone/>
            </a:pPr>
            <a:r>
              <a:rPr lang="en-US" sz="1712" b="1" dirty="0">
                <a:solidFill>
                  <a:srgbClr val="DD785E"/>
                </a:solidFill>
                <a:latin typeface="Nunito" pitchFamily="34" charset="0"/>
                <a:ea typeface="Nunito" pitchFamily="34" charset="-122"/>
                <a:cs typeface="Nunito" pitchFamily="34" charset="-120"/>
              </a:rPr>
              <a:t>Safeguard Your Activities</a:t>
            </a:r>
            <a:endParaRPr lang="en-US" sz="1712" dirty="0"/>
          </a:p>
        </p:txBody>
      </p:sp>
      <p:sp>
        <p:nvSpPr>
          <p:cNvPr id="16" name="Text 10"/>
          <p:cNvSpPr/>
          <p:nvPr/>
        </p:nvSpPr>
        <p:spPr>
          <a:xfrm>
            <a:off x="7445573" y="3857744"/>
            <a:ext cx="1747957" cy="3895487"/>
          </a:xfrm>
          <a:prstGeom prst="rect">
            <a:avLst/>
          </a:prstGeom>
          <a:noFill/>
          <a:ln/>
        </p:spPr>
        <p:txBody>
          <a:bodyPr wrap="square" rtlCol="0" anchor="t"/>
          <a:lstStyle/>
          <a:p>
            <a:pPr marL="0" indent="0" algn="l">
              <a:lnSpc>
                <a:spcPts val="2191"/>
              </a:lnSpc>
              <a:buNone/>
            </a:pPr>
            <a:r>
              <a:rPr lang="en-US" sz="1369" dirty="0">
                <a:solidFill>
                  <a:srgbClr val="FFFFFF"/>
                </a:solidFill>
                <a:latin typeface="PT Sans" pitchFamily="34" charset="0"/>
                <a:ea typeface="PT Sans" pitchFamily="34" charset="-122"/>
                <a:cs typeface="PT Sans" pitchFamily="34" charset="-120"/>
              </a:rPr>
              <a:t>By establishing a secure, encrypted tunnel between your device and our VPN servers, we protect your online activities from monitoring, censorship, and other forms of interference. Your browsing history, downloads, and communications remain shielded from prying eyes.</a:t>
            </a:r>
            <a:endParaRPr lang="en-US" sz="1369" dirty="0"/>
          </a:p>
        </p:txBody>
      </p:sp>
      <p:sp>
        <p:nvSpPr>
          <p:cNvPr id="17" name="Shape 11"/>
          <p:cNvSpPr/>
          <p:nvPr/>
        </p:nvSpPr>
        <p:spPr>
          <a:xfrm>
            <a:off x="9454277" y="1912501"/>
            <a:ext cx="1747957" cy="1080254"/>
          </a:xfrm>
          <a:prstGeom prst="roundRect">
            <a:avLst>
              <a:gd name="adj" fmla="val 28976"/>
            </a:avLst>
          </a:prstGeom>
          <a:noFill/>
          <a:ln w="15240">
            <a:solidFill>
              <a:srgbClr val="48A8E2"/>
            </a:solidFill>
            <a:prstDash val="solid"/>
          </a:ln>
        </p:spPr>
      </p:sp>
      <p:pic>
        <p:nvPicPr>
          <p:cNvPr id="18" name="Image 4" descr="preencoded.png"/>
          <p:cNvPicPr>
            <a:picLocks noChangeAspect="1"/>
          </p:cNvPicPr>
          <p:nvPr/>
        </p:nvPicPr>
        <p:blipFill>
          <a:blip r:embed="rId7"/>
          <a:stretch>
            <a:fillRect/>
          </a:stretch>
        </p:blipFill>
        <p:spPr>
          <a:xfrm>
            <a:off x="9469517" y="1927741"/>
            <a:ext cx="1717477" cy="1049774"/>
          </a:xfrm>
          <a:prstGeom prst="rect">
            <a:avLst/>
          </a:prstGeom>
        </p:spPr>
      </p:pic>
      <p:sp>
        <p:nvSpPr>
          <p:cNvPr id="19" name="Text 12"/>
          <p:cNvSpPr/>
          <p:nvPr/>
        </p:nvSpPr>
        <p:spPr>
          <a:xfrm>
            <a:off x="9454277" y="3210044"/>
            <a:ext cx="1747957" cy="543401"/>
          </a:xfrm>
          <a:prstGeom prst="rect">
            <a:avLst/>
          </a:prstGeom>
          <a:noFill/>
          <a:ln/>
        </p:spPr>
        <p:txBody>
          <a:bodyPr wrap="square" rtlCol="0" anchor="t"/>
          <a:lstStyle/>
          <a:p>
            <a:pPr marL="0" indent="0" algn="l">
              <a:lnSpc>
                <a:spcPts val="2139"/>
              </a:lnSpc>
              <a:buNone/>
            </a:pPr>
            <a:r>
              <a:rPr lang="en-US" sz="1712" b="1" dirty="0">
                <a:solidFill>
                  <a:srgbClr val="48A8E2"/>
                </a:solidFill>
                <a:latin typeface="Nunito" pitchFamily="34" charset="0"/>
                <a:ea typeface="Nunito" pitchFamily="34" charset="-122"/>
                <a:cs typeface="Nunito" pitchFamily="34" charset="-120"/>
              </a:rPr>
              <a:t>Secure Public WiFi Access</a:t>
            </a:r>
            <a:endParaRPr lang="en-US" sz="1712" dirty="0"/>
          </a:p>
        </p:txBody>
      </p:sp>
      <p:sp>
        <p:nvSpPr>
          <p:cNvPr id="20" name="Text 13"/>
          <p:cNvSpPr/>
          <p:nvPr/>
        </p:nvSpPr>
        <p:spPr>
          <a:xfrm>
            <a:off x="9290029" y="3718619"/>
            <a:ext cx="1747957" cy="3895487"/>
          </a:xfrm>
          <a:prstGeom prst="rect">
            <a:avLst/>
          </a:prstGeom>
          <a:noFill/>
          <a:ln/>
        </p:spPr>
        <p:txBody>
          <a:bodyPr wrap="square" rtlCol="0" anchor="t"/>
          <a:lstStyle/>
          <a:p>
            <a:pPr marL="0" indent="0" algn="l">
              <a:lnSpc>
                <a:spcPts val="2191"/>
              </a:lnSpc>
              <a:buNone/>
            </a:pPr>
            <a:r>
              <a:rPr lang="en-US" sz="1400" dirty="0">
                <a:solidFill>
                  <a:srgbClr val="FFFFFF"/>
                </a:solidFill>
                <a:latin typeface="PT Sans" pitchFamily="34" charset="0"/>
                <a:ea typeface="PT Sans" pitchFamily="34" charset="-122"/>
                <a:cs typeface="PT Sans" pitchFamily="34" charset="-120"/>
              </a:rPr>
              <a:t>When using public or untrusted WiFi networks, our VPN solution ensures your data is safeguarded from man-in-the-middle attacks and eavesdropping. You can browse with confidence, knowing your personal information and online activities are securely protected.</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1982510"/>
          </a:xfrm>
          <a:prstGeom prst="rect">
            <a:avLst/>
          </a:prstGeom>
        </p:spPr>
      </p:pic>
      <p:sp>
        <p:nvSpPr>
          <p:cNvPr id="5" name="Text 1"/>
          <p:cNvSpPr/>
          <p:nvPr/>
        </p:nvSpPr>
        <p:spPr>
          <a:xfrm>
            <a:off x="3769876" y="2420064"/>
            <a:ext cx="7090648" cy="991076"/>
          </a:xfrm>
          <a:prstGeom prst="rect">
            <a:avLst/>
          </a:prstGeom>
          <a:noFill/>
          <a:ln/>
        </p:spPr>
        <p:txBody>
          <a:bodyPr wrap="square" rtlCol="0" anchor="t"/>
          <a:lstStyle/>
          <a:p>
            <a:pPr marL="0" indent="0">
              <a:lnSpc>
                <a:spcPts val="3903"/>
              </a:lnSpc>
              <a:buNone/>
            </a:pPr>
            <a:r>
              <a:rPr lang="en-US" sz="3122" b="1" dirty="0">
                <a:solidFill>
                  <a:srgbClr val="FFFFFF"/>
                </a:solidFill>
                <a:latin typeface="Nunito" pitchFamily="34" charset="0"/>
                <a:ea typeface="Nunito" pitchFamily="34" charset="-122"/>
                <a:cs typeface="Nunito" pitchFamily="34" charset="-120"/>
              </a:rPr>
              <a:t>Implementation and Testing Methodology</a:t>
            </a:r>
            <a:endParaRPr lang="en-US" sz="3122" dirty="0"/>
          </a:p>
        </p:txBody>
      </p:sp>
      <p:sp>
        <p:nvSpPr>
          <p:cNvPr id="6" name="Shape 2"/>
          <p:cNvSpPr/>
          <p:nvPr/>
        </p:nvSpPr>
        <p:spPr>
          <a:xfrm>
            <a:off x="3769876" y="5720477"/>
            <a:ext cx="7090648" cy="19764"/>
          </a:xfrm>
          <a:prstGeom prst="rect">
            <a:avLst/>
          </a:prstGeom>
          <a:solidFill>
            <a:srgbClr val="262654"/>
          </a:solidFill>
          <a:ln/>
        </p:spPr>
      </p:sp>
      <p:sp>
        <p:nvSpPr>
          <p:cNvPr id="7" name="Shape 3"/>
          <p:cNvSpPr/>
          <p:nvPr/>
        </p:nvSpPr>
        <p:spPr>
          <a:xfrm>
            <a:off x="5492948" y="5165467"/>
            <a:ext cx="19764" cy="555069"/>
          </a:xfrm>
          <a:prstGeom prst="rect">
            <a:avLst/>
          </a:prstGeom>
          <a:solidFill>
            <a:srgbClr val="F2B42D"/>
          </a:solidFill>
          <a:ln/>
        </p:spPr>
      </p:sp>
      <p:sp>
        <p:nvSpPr>
          <p:cNvPr id="8" name="Shape 4"/>
          <p:cNvSpPr/>
          <p:nvPr/>
        </p:nvSpPr>
        <p:spPr>
          <a:xfrm>
            <a:off x="5324475" y="5542062"/>
            <a:ext cx="356830" cy="356830"/>
          </a:xfrm>
          <a:prstGeom prst="roundRect">
            <a:avLst>
              <a:gd name="adj" fmla="val 80009"/>
            </a:avLst>
          </a:prstGeom>
          <a:solidFill>
            <a:srgbClr val="00002E"/>
          </a:solidFill>
          <a:ln w="15240">
            <a:solidFill>
              <a:srgbClr val="FFFFFF"/>
            </a:solidFill>
            <a:prstDash val="solid"/>
          </a:ln>
        </p:spPr>
      </p:sp>
      <p:sp>
        <p:nvSpPr>
          <p:cNvPr id="9" name="Text 5"/>
          <p:cNvSpPr/>
          <p:nvPr/>
        </p:nvSpPr>
        <p:spPr>
          <a:xfrm>
            <a:off x="5431512" y="5571827"/>
            <a:ext cx="142756" cy="297299"/>
          </a:xfrm>
          <a:prstGeom prst="rect">
            <a:avLst/>
          </a:prstGeom>
          <a:noFill/>
          <a:ln/>
        </p:spPr>
        <p:txBody>
          <a:bodyPr wrap="none" rtlCol="0" anchor="t"/>
          <a:lstStyle/>
          <a:p>
            <a:pPr marL="0" indent="0" algn="ctr">
              <a:lnSpc>
                <a:spcPts val="2342"/>
              </a:lnSpc>
              <a:buNone/>
            </a:pPr>
            <a:r>
              <a:rPr lang="en-US" sz="1873" b="1" dirty="0">
                <a:solidFill>
                  <a:srgbClr val="F2B42D"/>
                </a:solidFill>
                <a:latin typeface="Nunito" pitchFamily="34" charset="0"/>
                <a:ea typeface="Nunito" pitchFamily="34" charset="-122"/>
                <a:cs typeface="Nunito" pitchFamily="34" charset="-120"/>
              </a:rPr>
              <a:t>1</a:t>
            </a:r>
            <a:endParaRPr lang="en-US" sz="1873" dirty="0"/>
          </a:p>
        </p:txBody>
      </p:sp>
      <p:sp>
        <p:nvSpPr>
          <p:cNvPr id="10" name="Text 6"/>
          <p:cNvSpPr/>
          <p:nvPr/>
        </p:nvSpPr>
        <p:spPr>
          <a:xfrm>
            <a:off x="4511635" y="3902750"/>
            <a:ext cx="1982510" cy="247769"/>
          </a:xfrm>
          <a:prstGeom prst="rect">
            <a:avLst/>
          </a:prstGeom>
          <a:noFill/>
          <a:ln/>
        </p:spPr>
        <p:txBody>
          <a:bodyPr wrap="none" rtlCol="0" anchor="t"/>
          <a:lstStyle/>
          <a:p>
            <a:pPr marL="0" indent="0" algn="ctr">
              <a:lnSpc>
                <a:spcPts val="1951"/>
              </a:lnSpc>
              <a:buNone/>
            </a:pPr>
            <a:r>
              <a:rPr lang="en-US" sz="1561" b="1" dirty="0">
                <a:solidFill>
                  <a:srgbClr val="F2B42D"/>
                </a:solidFill>
                <a:latin typeface="Nunito" pitchFamily="34" charset="0"/>
                <a:ea typeface="Nunito" pitchFamily="34" charset="-122"/>
                <a:cs typeface="Nunito" pitchFamily="34" charset="-120"/>
              </a:rPr>
              <a:t>Agile Development</a:t>
            </a:r>
            <a:endParaRPr lang="en-US" sz="1561" dirty="0"/>
          </a:p>
        </p:txBody>
      </p:sp>
      <p:sp>
        <p:nvSpPr>
          <p:cNvPr id="11" name="Text 7"/>
          <p:cNvSpPr/>
          <p:nvPr/>
        </p:nvSpPr>
        <p:spPr>
          <a:xfrm>
            <a:off x="3928467" y="4245650"/>
            <a:ext cx="3148846" cy="761167"/>
          </a:xfrm>
          <a:prstGeom prst="rect">
            <a:avLst/>
          </a:prstGeom>
          <a:noFill/>
          <a:ln/>
        </p:spPr>
        <p:txBody>
          <a:bodyPr wrap="square" rtlCol="0" anchor="t"/>
          <a:lstStyle/>
          <a:p>
            <a:pPr marL="0" indent="0" algn="ctr">
              <a:lnSpc>
                <a:spcPts val="1998"/>
              </a:lnSpc>
              <a:buNone/>
            </a:pPr>
            <a:r>
              <a:rPr lang="en-US" sz="1249" dirty="0">
                <a:solidFill>
                  <a:srgbClr val="FFFFFF"/>
                </a:solidFill>
                <a:latin typeface="PT Sans" pitchFamily="34" charset="0"/>
                <a:ea typeface="PT Sans" pitchFamily="34" charset="-122"/>
                <a:cs typeface="PT Sans" pitchFamily="34" charset="-120"/>
              </a:rPr>
              <a:t>We follow an agile software development approach, allowing for iterative improvements and rapid response to user feedback.</a:t>
            </a:r>
            <a:endParaRPr lang="en-US" sz="1249" dirty="0"/>
          </a:p>
        </p:txBody>
      </p:sp>
      <p:sp>
        <p:nvSpPr>
          <p:cNvPr id="12" name="Shape 8"/>
          <p:cNvSpPr/>
          <p:nvPr/>
        </p:nvSpPr>
        <p:spPr>
          <a:xfrm>
            <a:off x="7305199" y="5720417"/>
            <a:ext cx="19764" cy="555069"/>
          </a:xfrm>
          <a:prstGeom prst="rect">
            <a:avLst/>
          </a:prstGeom>
          <a:solidFill>
            <a:srgbClr val="D7425E"/>
          </a:solidFill>
          <a:ln/>
        </p:spPr>
      </p:sp>
      <p:sp>
        <p:nvSpPr>
          <p:cNvPr id="13" name="Shape 9"/>
          <p:cNvSpPr/>
          <p:nvPr/>
        </p:nvSpPr>
        <p:spPr>
          <a:xfrm>
            <a:off x="7136725" y="5542062"/>
            <a:ext cx="356830" cy="356830"/>
          </a:xfrm>
          <a:prstGeom prst="roundRect">
            <a:avLst>
              <a:gd name="adj" fmla="val 80009"/>
            </a:avLst>
          </a:prstGeom>
          <a:solidFill>
            <a:srgbClr val="00002E"/>
          </a:solidFill>
          <a:ln w="15240">
            <a:solidFill>
              <a:srgbClr val="FFFFFF"/>
            </a:solidFill>
            <a:prstDash val="solid"/>
          </a:ln>
        </p:spPr>
      </p:sp>
      <p:sp>
        <p:nvSpPr>
          <p:cNvPr id="14" name="Text 10"/>
          <p:cNvSpPr/>
          <p:nvPr/>
        </p:nvSpPr>
        <p:spPr>
          <a:xfrm>
            <a:off x="7243763" y="5571827"/>
            <a:ext cx="142756" cy="297299"/>
          </a:xfrm>
          <a:prstGeom prst="rect">
            <a:avLst/>
          </a:prstGeom>
          <a:noFill/>
          <a:ln/>
        </p:spPr>
        <p:txBody>
          <a:bodyPr wrap="none" rtlCol="0" anchor="t"/>
          <a:lstStyle/>
          <a:p>
            <a:pPr marL="0" indent="0" algn="ctr">
              <a:lnSpc>
                <a:spcPts val="2342"/>
              </a:lnSpc>
              <a:buNone/>
            </a:pPr>
            <a:r>
              <a:rPr lang="en-US" sz="1873" b="1" dirty="0">
                <a:solidFill>
                  <a:srgbClr val="D7425E"/>
                </a:solidFill>
                <a:latin typeface="Nunito" pitchFamily="34" charset="0"/>
                <a:ea typeface="Nunito" pitchFamily="34" charset="-122"/>
                <a:cs typeface="Nunito" pitchFamily="34" charset="-120"/>
              </a:rPr>
              <a:t>2</a:t>
            </a:r>
            <a:endParaRPr lang="en-US" sz="1873" dirty="0"/>
          </a:p>
        </p:txBody>
      </p:sp>
      <p:sp>
        <p:nvSpPr>
          <p:cNvPr id="15" name="Text 11"/>
          <p:cNvSpPr/>
          <p:nvPr/>
        </p:nvSpPr>
        <p:spPr>
          <a:xfrm>
            <a:off x="6261973" y="6434138"/>
            <a:ext cx="2106216" cy="247769"/>
          </a:xfrm>
          <a:prstGeom prst="rect">
            <a:avLst/>
          </a:prstGeom>
          <a:noFill/>
          <a:ln/>
        </p:spPr>
        <p:txBody>
          <a:bodyPr wrap="none" rtlCol="0" anchor="t"/>
          <a:lstStyle/>
          <a:p>
            <a:pPr marL="0" indent="0" algn="ctr">
              <a:lnSpc>
                <a:spcPts val="1951"/>
              </a:lnSpc>
              <a:buNone/>
            </a:pPr>
            <a:r>
              <a:rPr lang="en-US" sz="1561" b="1" dirty="0">
                <a:solidFill>
                  <a:srgbClr val="D7425E"/>
                </a:solidFill>
                <a:latin typeface="Nunito" pitchFamily="34" charset="0"/>
                <a:ea typeface="Nunito" pitchFamily="34" charset="-122"/>
                <a:cs typeface="Nunito" pitchFamily="34" charset="-120"/>
              </a:rPr>
              <a:t>Comprehensive Testing</a:t>
            </a:r>
            <a:endParaRPr lang="en-US" sz="1561" dirty="0"/>
          </a:p>
        </p:txBody>
      </p:sp>
      <p:sp>
        <p:nvSpPr>
          <p:cNvPr id="16" name="Text 12"/>
          <p:cNvSpPr/>
          <p:nvPr/>
        </p:nvSpPr>
        <p:spPr>
          <a:xfrm>
            <a:off x="5740718" y="6777038"/>
            <a:ext cx="3148846" cy="1014889"/>
          </a:xfrm>
          <a:prstGeom prst="rect">
            <a:avLst/>
          </a:prstGeom>
          <a:noFill/>
          <a:ln/>
        </p:spPr>
        <p:txBody>
          <a:bodyPr wrap="square" rtlCol="0" anchor="t"/>
          <a:lstStyle/>
          <a:p>
            <a:pPr marL="0" indent="0" algn="ctr">
              <a:lnSpc>
                <a:spcPts val="1998"/>
              </a:lnSpc>
              <a:buNone/>
            </a:pPr>
            <a:r>
              <a:rPr lang="en-US" sz="1249" dirty="0">
                <a:solidFill>
                  <a:srgbClr val="FFFFFF"/>
                </a:solidFill>
                <a:latin typeface="PT Sans" pitchFamily="34" charset="0"/>
                <a:ea typeface="PT Sans" pitchFamily="34" charset="-122"/>
                <a:cs typeface="PT Sans" pitchFamily="34" charset="-120"/>
              </a:rPr>
              <a:t>Our VPN solution undergoes rigorous testing, including unit tests, integration tests, and end-to-end testing to ensure optimal performance and security.</a:t>
            </a:r>
            <a:endParaRPr lang="en-US" sz="1249" dirty="0"/>
          </a:p>
        </p:txBody>
      </p:sp>
      <p:sp>
        <p:nvSpPr>
          <p:cNvPr id="17" name="Shape 13"/>
          <p:cNvSpPr/>
          <p:nvPr/>
        </p:nvSpPr>
        <p:spPr>
          <a:xfrm>
            <a:off x="9117568" y="5165467"/>
            <a:ext cx="19764" cy="555069"/>
          </a:xfrm>
          <a:prstGeom prst="rect">
            <a:avLst/>
          </a:prstGeom>
          <a:solidFill>
            <a:srgbClr val="DD785E"/>
          </a:solidFill>
          <a:ln/>
        </p:spPr>
      </p:sp>
      <p:sp>
        <p:nvSpPr>
          <p:cNvPr id="18" name="Shape 14"/>
          <p:cNvSpPr/>
          <p:nvPr/>
        </p:nvSpPr>
        <p:spPr>
          <a:xfrm>
            <a:off x="8949095" y="5542062"/>
            <a:ext cx="356830" cy="356830"/>
          </a:xfrm>
          <a:prstGeom prst="roundRect">
            <a:avLst>
              <a:gd name="adj" fmla="val 80009"/>
            </a:avLst>
          </a:prstGeom>
          <a:solidFill>
            <a:srgbClr val="00002E"/>
          </a:solidFill>
          <a:ln w="15240">
            <a:solidFill>
              <a:srgbClr val="FFFFFF"/>
            </a:solidFill>
            <a:prstDash val="solid"/>
          </a:ln>
        </p:spPr>
      </p:sp>
      <p:sp>
        <p:nvSpPr>
          <p:cNvPr id="19" name="Text 15"/>
          <p:cNvSpPr/>
          <p:nvPr/>
        </p:nvSpPr>
        <p:spPr>
          <a:xfrm>
            <a:off x="9056132" y="5571827"/>
            <a:ext cx="142756" cy="297299"/>
          </a:xfrm>
          <a:prstGeom prst="rect">
            <a:avLst/>
          </a:prstGeom>
          <a:noFill/>
          <a:ln/>
        </p:spPr>
        <p:txBody>
          <a:bodyPr wrap="none" rtlCol="0" anchor="t"/>
          <a:lstStyle/>
          <a:p>
            <a:pPr marL="0" indent="0" algn="ctr">
              <a:lnSpc>
                <a:spcPts val="2342"/>
              </a:lnSpc>
              <a:buNone/>
            </a:pPr>
            <a:r>
              <a:rPr lang="en-US" sz="1873" b="1" dirty="0">
                <a:solidFill>
                  <a:srgbClr val="DD785E"/>
                </a:solidFill>
                <a:latin typeface="Nunito" pitchFamily="34" charset="0"/>
                <a:ea typeface="Nunito" pitchFamily="34" charset="-122"/>
                <a:cs typeface="Nunito" pitchFamily="34" charset="-120"/>
              </a:rPr>
              <a:t>3</a:t>
            </a:r>
            <a:endParaRPr lang="en-US" sz="1873" dirty="0"/>
          </a:p>
        </p:txBody>
      </p:sp>
      <p:sp>
        <p:nvSpPr>
          <p:cNvPr id="20" name="Text 16"/>
          <p:cNvSpPr/>
          <p:nvPr/>
        </p:nvSpPr>
        <p:spPr>
          <a:xfrm>
            <a:off x="8136255" y="3649028"/>
            <a:ext cx="1982510" cy="247769"/>
          </a:xfrm>
          <a:prstGeom prst="rect">
            <a:avLst/>
          </a:prstGeom>
          <a:noFill/>
          <a:ln/>
        </p:spPr>
        <p:txBody>
          <a:bodyPr wrap="none" rtlCol="0" anchor="t"/>
          <a:lstStyle/>
          <a:p>
            <a:pPr marL="0" indent="0" algn="ctr">
              <a:lnSpc>
                <a:spcPts val="1951"/>
              </a:lnSpc>
              <a:buNone/>
            </a:pPr>
            <a:r>
              <a:rPr lang="en-US" sz="1561" b="1" dirty="0">
                <a:solidFill>
                  <a:srgbClr val="DD785E"/>
                </a:solidFill>
                <a:latin typeface="Nunito" pitchFamily="34" charset="0"/>
                <a:ea typeface="Nunito" pitchFamily="34" charset="-122"/>
                <a:cs typeface="Nunito" pitchFamily="34" charset="-120"/>
              </a:rPr>
              <a:t>Beta Trials</a:t>
            </a:r>
            <a:endParaRPr lang="en-US" sz="1561" dirty="0"/>
          </a:p>
        </p:txBody>
      </p:sp>
      <p:sp>
        <p:nvSpPr>
          <p:cNvPr id="21" name="Text 17"/>
          <p:cNvSpPr/>
          <p:nvPr/>
        </p:nvSpPr>
        <p:spPr>
          <a:xfrm>
            <a:off x="7553087" y="3991928"/>
            <a:ext cx="3148846" cy="1014889"/>
          </a:xfrm>
          <a:prstGeom prst="rect">
            <a:avLst/>
          </a:prstGeom>
          <a:noFill/>
          <a:ln/>
        </p:spPr>
        <p:txBody>
          <a:bodyPr wrap="square" rtlCol="0" anchor="t"/>
          <a:lstStyle/>
          <a:p>
            <a:pPr marL="0" indent="0" algn="ctr">
              <a:lnSpc>
                <a:spcPts val="1998"/>
              </a:lnSpc>
              <a:buNone/>
            </a:pPr>
            <a:r>
              <a:rPr lang="en-US" sz="1249" dirty="0">
                <a:solidFill>
                  <a:srgbClr val="FFFFFF"/>
                </a:solidFill>
                <a:latin typeface="PT Sans" pitchFamily="34" charset="0"/>
                <a:ea typeface="PT Sans" pitchFamily="34" charset="-122"/>
                <a:cs typeface="PT Sans" pitchFamily="34" charset="-120"/>
              </a:rPr>
              <a:t>We conduct real-world beta trials with a diverse group of users to gather insights and fine-tune the VPN application before public release.</a:t>
            </a:r>
            <a:endParaRPr lang="en-US" sz="124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45472"/>
            <a:ext cx="14630400" cy="8229600"/>
          </a:xfrm>
          <a:prstGeom prst="rect">
            <a:avLst/>
          </a:prstGeom>
          <a:solidFill>
            <a:srgbClr val="00002E">
              <a:alpha val="75000"/>
            </a:srgbClr>
          </a:solidFill>
          <a:ln/>
        </p:spPr>
      </p:sp>
      <p:sp>
        <p:nvSpPr>
          <p:cNvPr id="4" name="Text 1"/>
          <p:cNvSpPr/>
          <p:nvPr/>
        </p:nvSpPr>
        <p:spPr>
          <a:xfrm>
            <a:off x="2348389" y="1346359"/>
            <a:ext cx="9559593"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User Experience and Interface Desi</a:t>
            </a:r>
            <a:r>
              <a:rPr lang="tr-TR" sz="4374" b="1" dirty="0">
                <a:solidFill>
                  <a:srgbClr val="FFFFFF"/>
                </a:solidFill>
                <a:latin typeface="Nunito" pitchFamily="34" charset="0"/>
                <a:ea typeface="Nunito" pitchFamily="34" charset="-122"/>
                <a:cs typeface="Nunito" pitchFamily="34" charset="-120"/>
              </a:rPr>
              <a:t>g</a:t>
            </a:r>
            <a:r>
              <a:rPr lang="en-US" sz="4374" b="1" dirty="0">
                <a:solidFill>
                  <a:srgbClr val="FFFFFF"/>
                </a:solidFill>
                <a:latin typeface="Nunito" pitchFamily="34" charset="0"/>
                <a:ea typeface="Nunito" pitchFamily="34" charset="-122"/>
                <a:cs typeface="Nunito" pitchFamily="34" charset="-120"/>
              </a:rPr>
              <a:t>n</a:t>
            </a:r>
            <a:endParaRPr lang="en-US" sz="4374" dirty="0"/>
          </a:p>
        </p:txBody>
      </p:sp>
      <p:sp>
        <p:nvSpPr>
          <p:cNvPr id="5" name="Text 2"/>
          <p:cNvSpPr/>
          <p:nvPr/>
        </p:nvSpPr>
        <p:spPr>
          <a:xfrm>
            <a:off x="2348389" y="2435429"/>
            <a:ext cx="4695706"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Our VPN solution features a clean, intuitive interface tailored for mobile devices. With a seamless onboarding process and user-friendly controls, even novice users can easily navigate the app and stay secure online.</a:t>
            </a:r>
            <a:endParaRPr lang="en-US" sz="1750" dirty="0"/>
          </a:p>
        </p:txBody>
      </p:sp>
      <p:sp>
        <p:nvSpPr>
          <p:cNvPr id="6" name="Text 3"/>
          <p:cNvSpPr/>
          <p:nvPr/>
        </p:nvSpPr>
        <p:spPr>
          <a:xfrm>
            <a:off x="2348389" y="4550807"/>
            <a:ext cx="4695706" cy="2132409"/>
          </a:xfrm>
          <a:prstGeom prst="rect">
            <a:avLst/>
          </a:prstGeom>
          <a:noFill/>
          <a:ln/>
        </p:spPr>
        <p:txBody>
          <a:bodyPr wrap="square" rtlCol="0" anchor="t"/>
          <a:lstStyle/>
          <a:p>
            <a:pPr marL="0" indent="0">
              <a:lnSpc>
                <a:spcPts val="2799"/>
              </a:lnSpc>
              <a:buNone/>
            </a:pPr>
            <a:endParaRPr lang="tr-TR" sz="1750" dirty="0">
              <a:solidFill>
                <a:srgbClr val="FFFFFF"/>
              </a:solidFill>
              <a:latin typeface="PT Sans" pitchFamily="34" charset="0"/>
              <a:ea typeface="PT Sans" pitchFamily="34" charset="-122"/>
              <a:cs typeface="PT Sans" pitchFamily="34" charset="-120"/>
            </a:endParaRPr>
          </a:p>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Robust settings allow advanced users to customize their VPN experience, from selecting preferred server locations to configuring encryption protocols. Streamlined connectivity ensures a smooth, uninterrupted browsing experience.</a:t>
            </a:r>
            <a:endParaRPr lang="en-US" sz="1750" dirty="0"/>
          </a:p>
        </p:txBody>
      </p:sp>
      <p:pic>
        <p:nvPicPr>
          <p:cNvPr id="9" name="Resim 8">
            <a:extLst>
              <a:ext uri="{FF2B5EF4-FFF2-40B4-BE49-F238E27FC236}">
                <a16:creationId xmlns:a16="http://schemas.microsoft.com/office/drawing/2014/main" id="{82D4CC35-64A7-49D0-B563-6EFDC5AE0DC3}"/>
              </a:ext>
            </a:extLst>
          </p:cNvPr>
          <p:cNvPicPr/>
          <p:nvPr/>
        </p:nvPicPr>
        <p:blipFill>
          <a:blip r:embed="rId4"/>
          <a:stretch>
            <a:fillRect/>
          </a:stretch>
        </p:blipFill>
        <p:spPr>
          <a:xfrm>
            <a:off x="7813964" y="2736474"/>
            <a:ext cx="2073361" cy="4225435"/>
          </a:xfrm>
          <a:prstGeom prst="rect">
            <a:avLst/>
          </a:prstGeom>
        </p:spPr>
      </p:pic>
      <p:pic>
        <p:nvPicPr>
          <p:cNvPr id="10" name="Resim 9">
            <a:extLst>
              <a:ext uri="{FF2B5EF4-FFF2-40B4-BE49-F238E27FC236}">
                <a16:creationId xmlns:a16="http://schemas.microsoft.com/office/drawing/2014/main" id="{2C593EC5-CFF2-4C79-BFB0-F47B875B8B9A}"/>
              </a:ext>
            </a:extLst>
          </p:cNvPr>
          <p:cNvPicPr/>
          <p:nvPr/>
        </p:nvPicPr>
        <p:blipFill>
          <a:blip r:embed="rId5"/>
          <a:stretch>
            <a:fillRect/>
          </a:stretch>
        </p:blipFill>
        <p:spPr>
          <a:xfrm>
            <a:off x="11067519" y="2736473"/>
            <a:ext cx="1879553" cy="4225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197650"/>
            <a:ext cx="9120664"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Performance Metrics and Evaluation</a:t>
            </a:r>
            <a:endParaRPr lang="en-US" sz="4374" dirty="0"/>
          </a:p>
        </p:txBody>
      </p:sp>
      <p:sp>
        <p:nvSpPr>
          <p:cNvPr id="5" name="Text 2"/>
          <p:cNvSpPr/>
          <p:nvPr/>
        </p:nvSpPr>
        <p:spPr>
          <a:xfrm>
            <a:off x="2348389" y="2447449"/>
            <a:ext cx="3088958" cy="733187"/>
          </a:xfrm>
          <a:prstGeom prst="rect">
            <a:avLst/>
          </a:prstGeom>
          <a:noFill/>
          <a:ln/>
        </p:spPr>
        <p:txBody>
          <a:bodyPr wrap="none" rtlCol="0" anchor="t"/>
          <a:lstStyle/>
          <a:p>
            <a:pPr marL="0" indent="0" algn="ctr">
              <a:lnSpc>
                <a:spcPts val="5774"/>
              </a:lnSpc>
              <a:buNone/>
            </a:pPr>
            <a:r>
              <a:rPr lang="en-US" sz="5774" b="1" dirty="0">
                <a:solidFill>
                  <a:srgbClr val="F2B42D"/>
                </a:solidFill>
                <a:latin typeface="Nunito" pitchFamily="34" charset="0"/>
                <a:ea typeface="Nunito" pitchFamily="34" charset="-122"/>
                <a:cs typeface="Nunito" pitchFamily="34" charset="-120"/>
              </a:rPr>
              <a:t>9</a:t>
            </a:r>
            <a:r>
              <a:rPr lang="tr-TR" sz="5774" b="1" dirty="0">
                <a:solidFill>
                  <a:srgbClr val="F2B42D"/>
                </a:solidFill>
                <a:latin typeface="Nunito" pitchFamily="34" charset="0"/>
                <a:ea typeface="Nunito" pitchFamily="34" charset="-122"/>
                <a:cs typeface="Nunito" pitchFamily="34" charset="-120"/>
              </a:rPr>
              <a:t>5</a:t>
            </a:r>
            <a:r>
              <a:rPr lang="en-US" sz="5774" b="1" dirty="0">
                <a:solidFill>
                  <a:srgbClr val="F2B42D"/>
                </a:solidFill>
                <a:latin typeface="Nunito" pitchFamily="34" charset="0"/>
                <a:ea typeface="Nunito" pitchFamily="34" charset="-122"/>
                <a:cs typeface="Nunito" pitchFamily="34" charset="-120"/>
              </a:rPr>
              <a:t>%</a:t>
            </a:r>
            <a:endParaRPr lang="en-US" sz="5774" dirty="0"/>
          </a:p>
        </p:txBody>
      </p:sp>
      <p:sp>
        <p:nvSpPr>
          <p:cNvPr id="6" name="Text 3"/>
          <p:cNvSpPr/>
          <p:nvPr/>
        </p:nvSpPr>
        <p:spPr>
          <a:xfrm>
            <a:off x="2504123" y="3458289"/>
            <a:ext cx="2777490" cy="347186"/>
          </a:xfrm>
          <a:prstGeom prst="rect">
            <a:avLst/>
          </a:prstGeom>
          <a:noFill/>
          <a:ln/>
        </p:spPr>
        <p:txBody>
          <a:bodyPr wrap="none" rtlCol="0" anchor="t"/>
          <a:lstStyle/>
          <a:p>
            <a:pPr marL="0" indent="0" algn="ctr">
              <a:lnSpc>
                <a:spcPts val="2734"/>
              </a:lnSpc>
              <a:buNone/>
            </a:pPr>
            <a:r>
              <a:rPr lang="en-US" sz="2187" b="1" dirty="0">
                <a:solidFill>
                  <a:srgbClr val="F2B42D"/>
                </a:solidFill>
                <a:latin typeface="Nunito" pitchFamily="34" charset="0"/>
                <a:ea typeface="Nunito" pitchFamily="34" charset="-122"/>
                <a:cs typeface="Nunito" pitchFamily="34" charset="-120"/>
              </a:rPr>
              <a:t>Reliability</a:t>
            </a:r>
            <a:endParaRPr lang="en-US" sz="2187" dirty="0"/>
          </a:p>
        </p:txBody>
      </p:sp>
      <p:sp>
        <p:nvSpPr>
          <p:cNvPr id="7" name="Text 4"/>
          <p:cNvSpPr/>
          <p:nvPr/>
        </p:nvSpPr>
        <p:spPr>
          <a:xfrm>
            <a:off x="2348389" y="3938707"/>
            <a:ext cx="3088958" cy="1421606"/>
          </a:xfrm>
          <a:prstGeom prst="rect">
            <a:avLst/>
          </a:prstGeom>
          <a:noFill/>
          <a:ln/>
        </p:spPr>
        <p:txBody>
          <a:bodyPr wrap="square" rtlCol="0" anchor="t"/>
          <a:lstStyle/>
          <a:p>
            <a:pPr marL="0" indent="0" algn="ctr">
              <a:lnSpc>
                <a:spcPts val="2799"/>
              </a:lnSpc>
              <a:buNone/>
            </a:pPr>
            <a:r>
              <a:rPr lang="en-US" sz="1750" dirty="0">
                <a:solidFill>
                  <a:srgbClr val="FFFFFF"/>
                </a:solidFill>
                <a:latin typeface="PT Sans" pitchFamily="34" charset="0"/>
                <a:ea typeface="PT Sans" pitchFamily="34" charset="-122"/>
                <a:cs typeface="PT Sans" pitchFamily="34" charset="-120"/>
              </a:rPr>
              <a:t>Our VPN solution maintains a 9</a:t>
            </a:r>
            <a:r>
              <a:rPr lang="tr-TR" sz="1750" dirty="0">
                <a:solidFill>
                  <a:srgbClr val="FFFFFF"/>
                </a:solidFill>
                <a:latin typeface="PT Sans" pitchFamily="34" charset="0"/>
                <a:ea typeface="PT Sans" pitchFamily="34" charset="-122"/>
                <a:cs typeface="PT Sans" pitchFamily="34" charset="-120"/>
              </a:rPr>
              <a:t>5</a:t>
            </a:r>
            <a:r>
              <a:rPr lang="en-US" sz="1750" dirty="0">
                <a:solidFill>
                  <a:srgbClr val="FFFFFF"/>
                </a:solidFill>
                <a:latin typeface="PT Sans" pitchFamily="34" charset="0"/>
                <a:ea typeface="PT Sans" pitchFamily="34" charset="-122"/>
                <a:cs typeface="PT Sans" pitchFamily="34" charset="-120"/>
              </a:rPr>
              <a:t>% uptime and connection stability, ensuring uninterrupted service for users.</a:t>
            </a:r>
            <a:endParaRPr lang="en-US" sz="1750" dirty="0"/>
          </a:p>
        </p:txBody>
      </p:sp>
      <p:sp>
        <p:nvSpPr>
          <p:cNvPr id="8" name="Text 5"/>
          <p:cNvSpPr/>
          <p:nvPr/>
        </p:nvSpPr>
        <p:spPr>
          <a:xfrm>
            <a:off x="5770602" y="2447449"/>
            <a:ext cx="3088958" cy="733187"/>
          </a:xfrm>
          <a:prstGeom prst="rect">
            <a:avLst/>
          </a:prstGeom>
          <a:noFill/>
          <a:ln/>
        </p:spPr>
        <p:txBody>
          <a:bodyPr wrap="none" rtlCol="0" anchor="t"/>
          <a:lstStyle/>
          <a:p>
            <a:pPr marL="0" indent="0" algn="ctr">
              <a:lnSpc>
                <a:spcPts val="5774"/>
              </a:lnSpc>
              <a:buNone/>
            </a:pPr>
            <a:r>
              <a:rPr lang="tr-TR" sz="5774" b="1" dirty="0">
                <a:solidFill>
                  <a:srgbClr val="D7425E"/>
                </a:solidFill>
                <a:latin typeface="Nunito" pitchFamily="34" charset="0"/>
                <a:ea typeface="Nunito" pitchFamily="34" charset="-122"/>
                <a:cs typeface="Nunito" pitchFamily="34" charset="-120"/>
              </a:rPr>
              <a:t>5K</a:t>
            </a:r>
            <a:endParaRPr lang="en-US" sz="5774" dirty="0"/>
          </a:p>
        </p:txBody>
      </p:sp>
      <p:sp>
        <p:nvSpPr>
          <p:cNvPr id="9" name="Text 6"/>
          <p:cNvSpPr/>
          <p:nvPr/>
        </p:nvSpPr>
        <p:spPr>
          <a:xfrm>
            <a:off x="5926336" y="3458289"/>
            <a:ext cx="2777490"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Downloads</a:t>
            </a:r>
            <a:endParaRPr lang="en-US" sz="2187" dirty="0"/>
          </a:p>
        </p:txBody>
      </p:sp>
      <p:sp>
        <p:nvSpPr>
          <p:cNvPr id="10" name="Text 7"/>
          <p:cNvSpPr/>
          <p:nvPr/>
        </p:nvSpPr>
        <p:spPr>
          <a:xfrm>
            <a:off x="5770602" y="3938707"/>
            <a:ext cx="3088958" cy="1421606"/>
          </a:xfrm>
          <a:prstGeom prst="rect">
            <a:avLst/>
          </a:prstGeom>
          <a:noFill/>
          <a:ln/>
        </p:spPr>
        <p:txBody>
          <a:bodyPr wrap="square" rtlCol="0" anchor="t"/>
          <a:lstStyle/>
          <a:p>
            <a:pPr algn="ctr">
              <a:lnSpc>
                <a:spcPts val="2799"/>
              </a:lnSpc>
            </a:pPr>
            <a:r>
              <a:rPr lang="en-US" sz="1750" dirty="0">
                <a:solidFill>
                  <a:srgbClr val="FFFFFF"/>
                </a:solidFill>
                <a:latin typeface="PT Sans" pitchFamily="34" charset="0"/>
                <a:ea typeface="PT Sans" pitchFamily="34" charset="-122"/>
                <a:cs typeface="PT Sans" pitchFamily="34" charset="-120"/>
              </a:rPr>
              <a:t>The mobile VPN app is targeted to be downloaded over 5K times, reflecting its anticipated growing popularity and user adoption</a:t>
            </a:r>
            <a:endParaRPr lang="en-US" sz="1750" dirty="0"/>
          </a:p>
        </p:txBody>
      </p:sp>
      <p:sp>
        <p:nvSpPr>
          <p:cNvPr id="11" name="Text 8"/>
          <p:cNvSpPr/>
          <p:nvPr/>
        </p:nvSpPr>
        <p:spPr>
          <a:xfrm>
            <a:off x="9192816" y="2447449"/>
            <a:ext cx="3089077" cy="733187"/>
          </a:xfrm>
          <a:prstGeom prst="rect">
            <a:avLst/>
          </a:prstGeom>
          <a:noFill/>
          <a:ln/>
        </p:spPr>
        <p:txBody>
          <a:bodyPr wrap="none" rtlCol="0" anchor="t"/>
          <a:lstStyle/>
          <a:p>
            <a:pPr marL="0" indent="0" algn="ctr">
              <a:lnSpc>
                <a:spcPts val="5774"/>
              </a:lnSpc>
              <a:buNone/>
            </a:pPr>
            <a:r>
              <a:rPr lang="en-US" sz="5774" b="1" dirty="0">
                <a:solidFill>
                  <a:srgbClr val="DD785E"/>
                </a:solidFill>
                <a:latin typeface="Nunito" pitchFamily="34" charset="0"/>
                <a:ea typeface="Nunito" pitchFamily="34" charset="-122"/>
                <a:cs typeface="Nunito" pitchFamily="34" charset="-120"/>
              </a:rPr>
              <a:t>4.</a:t>
            </a:r>
            <a:r>
              <a:rPr lang="tr-TR" sz="5774" b="1" dirty="0">
                <a:solidFill>
                  <a:srgbClr val="DD785E"/>
                </a:solidFill>
                <a:latin typeface="Nunito" pitchFamily="34" charset="0"/>
                <a:ea typeface="Nunito" pitchFamily="34" charset="-122"/>
                <a:cs typeface="Nunito" pitchFamily="34" charset="-120"/>
              </a:rPr>
              <a:t>0</a:t>
            </a:r>
            <a:endParaRPr lang="en-US" sz="5774" dirty="0"/>
          </a:p>
        </p:txBody>
      </p:sp>
      <p:sp>
        <p:nvSpPr>
          <p:cNvPr id="12" name="Text 9"/>
          <p:cNvSpPr/>
          <p:nvPr/>
        </p:nvSpPr>
        <p:spPr>
          <a:xfrm>
            <a:off x="9348549" y="3458289"/>
            <a:ext cx="2777490" cy="347186"/>
          </a:xfrm>
          <a:prstGeom prst="rect">
            <a:avLst/>
          </a:prstGeom>
          <a:noFill/>
          <a:ln/>
        </p:spPr>
        <p:txBody>
          <a:bodyPr wrap="none" rtlCol="0" anchor="t"/>
          <a:lstStyle/>
          <a:p>
            <a:pPr marL="0" indent="0" algn="ctr">
              <a:lnSpc>
                <a:spcPts val="2734"/>
              </a:lnSpc>
              <a:buNone/>
            </a:pPr>
            <a:r>
              <a:rPr lang="en-US" sz="2187" b="1" dirty="0">
                <a:solidFill>
                  <a:srgbClr val="DD785E"/>
                </a:solidFill>
                <a:latin typeface="Nunito" pitchFamily="34" charset="0"/>
                <a:ea typeface="Nunito" pitchFamily="34" charset="-122"/>
                <a:cs typeface="Nunito" pitchFamily="34" charset="-120"/>
              </a:rPr>
              <a:t>Rating</a:t>
            </a:r>
            <a:endParaRPr lang="en-US" sz="2187" dirty="0"/>
          </a:p>
        </p:txBody>
      </p:sp>
      <p:sp>
        <p:nvSpPr>
          <p:cNvPr id="13" name="Text 10"/>
          <p:cNvSpPr/>
          <p:nvPr/>
        </p:nvSpPr>
        <p:spPr>
          <a:xfrm>
            <a:off x="9192816" y="3938707"/>
            <a:ext cx="3089077" cy="1421606"/>
          </a:xfrm>
          <a:prstGeom prst="rect">
            <a:avLst/>
          </a:prstGeom>
          <a:noFill/>
          <a:ln/>
        </p:spPr>
        <p:txBody>
          <a:bodyPr wrap="square" rtlCol="0" anchor="t"/>
          <a:lstStyle/>
          <a:p>
            <a:pPr algn="ctr">
              <a:lnSpc>
                <a:spcPts val="2799"/>
              </a:lnSpc>
            </a:pPr>
            <a:r>
              <a:rPr lang="en-US" sz="1750" dirty="0">
                <a:solidFill>
                  <a:srgbClr val="FFFFFF"/>
                </a:solidFill>
                <a:latin typeface="PT Sans" pitchFamily="34" charset="0"/>
                <a:ea typeface="PT Sans" pitchFamily="34" charset="-122"/>
                <a:cs typeface="PT Sans" pitchFamily="34" charset="-120"/>
              </a:rPr>
              <a:t>Our VPN app is targeted to maintain an average user rating of 4.0 out of 5 stars, showcasing its high levels of customer satisfaction</a:t>
            </a:r>
            <a:endParaRPr lang="en-US" sz="1750" dirty="0"/>
          </a:p>
        </p:txBody>
      </p:sp>
      <p:sp>
        <p:nvSpPr>
          <p:cNvPr id="14" name="Text 11"/>
          <p:cNvSpPr/>
          <p:nvPr/>
        </p:nvSpPr>
        <p:spPr>
          <a:xfrm>
            <a:off x="2348329" y="5616828"/>
            <a:ext cx="9933503" cy="1421606"/>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2254</TotalTime>
  <Words>857</Words>
  <Application>Microsoft Office PowerPoint</Application>
  <PresentationFormat>Özel</PresentationFormat>
  <Paragraphs>73</Paragraphs>
  <Slides>11</Slides>
  <Notes>11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Nunito</vt:lpstr>
      <vt:lpstr>PT Sans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Berkan AKIN</cp:lastModifiedBy>
  <cp:revision>14</cp:revision>
  <dcterms:created xsi:type="dcterms:W3CDTF">2024-05-08T16:48:56Z</dcterms:created>
  <dcterms:modified xsi:type="dcterms:W3CDTF">2024-05-10T06:51:18Z</dcterms:modified>
</cp:coreProperties>
</file>