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E363-1E29-3D40-88CF-216E2026713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EBA8-8791-0744-8158-902B51F3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se.rpi.edu/homepages/cvrl/database/AttributeDataset.htm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2807412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document/56259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Level Features for Visual Attribute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Burak Onal</a:t>
            </a:r>
          </a:p>
          <a:p>
            <a:r>
              <a:rPr lang="en-US" dirty="0" smtClean="0"/>
              <a:t>Project Proposal</a:t>
            </a:r>
          </a:p>
          <a:p>
            <a:r>
              <a:rPr lang="en-US" dirty="0" smtClean="0"/>
              <a:t>10/03/2017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low level features to understand attributes in images.</a:t>
            </a:r>
          </a:p>
          <a:p>
            <a:r>
              <a:rPr lang="en-US" dirty="0" smtClean="0"/>
              <a:t>These attributes are then used to classify images.</a:t>
            </a:r>
          </a:p>
          <a:p>
            <a:r>
              <a:rPr lang="en-US" dirty="0" smtClean="0"/>
              <a:t>Understanding the effect of low-level features in classifying attributes is thus beneficial.</a:t>
            </a:r>
          </a:p>
          <a:p>
            <a:r>
              <a:rPr lang="en-US" dirty="0" smtClean="0"/>
              <a:t>Low-level features are separately as well as together used in attribute classification.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852"/>
            <a:ext cx="2113107" cy="2011680"/>
          </a:xfrm>
        </p:spPr>
      </p:pic>
      <p:sp>
        <p:nvSpPr>
          <p:cNvPr id="7" name="TextBox 6"/>
          <p:cNvSpPr txBox="1"/>
          <p:nvPr/>
        </p:nvSpPr>
        <p:spPr>
          <a:xfrm>
            <a:off x="7349067" y="1848852"/>
            <a:ext cx="2302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Ear?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Nose?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Mouth?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Hair?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Face?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Eye?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Head?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 Hand?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41138" y="1977529"/>
            <a:ext cx="241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Color: RGB, HSV, LAB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Shape: HOG, SIFT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Texture: </a:t>
            </a:r>
            <a:r>
              <a:rPr lang="en-US" dirty="0" err="1" smtClean="0"/>
              <a:t>Texton</a:t>
            </a:r>
            <a:r>
              <a:rPr lang="en-US" dirty="0" smtClean="0"/>
              <a:t>, LBP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51307" y="2438400"/>
            <a:ext cx="989831" cy="2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59236" y="2438400"/>
            <a:ext cx="989831" cy="2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Low-level feature: color, shape, texture, hybrid, deep features.</a:t>
            </a:r>
          </a:p>
          <a:p>
            <a:pPr lvl="1"/>
            <a:r>
              <a:rPr lang="en-US" dirty="0" smtClean="0"/>
              <a:t>Color: </a:t>
            </a:r>
            <a:r>
              <a:rPr lang="en-US" b="1" dirty="0" smtClean="0"/>
              <a:t>RGB</a:t>
            </a:r>
            <a:r>
              <a:rPr lang="en-US" dirty="0" smtClean="0"/>
              <a:t>, </a:t>
            </a:r>
            <a:r>
              <a:rPr lang="en-US" b="1" dirty="0" smtClean="0"/>
              <a:t>HSV</a:t>
            </a:r>
            <a:r>
              <a:rPr lang="en-US" dirty="0" smtClean="0"/>
              <a:t> and </a:t>
            </a:r>
            <a:r>
              <a:rPr lang="en-US" b="1" i="1" dirty="0" smtClean="0"/>
              <a:t>LAB</a:t>
            </a:r>
          </a:p>
          <a:p>
            <a:pPr lvl="2"/>
            <a:r>
              <a:rPr lang="en-US" dirty="0" smtClean="0"/>
              <a:t>Color histograms are build via bag-of-words </a:t>
            </a:r>
            <a:r>
              <a:rPr lang="en-US" dirty="0" smtClean="0"/>
              <a:t>fashion. Cluster size = 128 </a:t>
            </a:r>
            <a:endParaRPr lang="en-US" dirty="0" smtClean="0"/>
          </a:p>
          <a:p>
            <a:pPr lvl="1"/>
            <a:r>
              <a:rPr lang="en-US" dirty="0" smtClean="0"/>
              <a:t>Shape: </a:t>
            </a:r>
            <a:r>
              <a:rPr lang="en-US" b="1" dirty="0" smtClean="0"/>
              <a:t>HOG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SIFT</a:t>
            </a:r>
          </a:p>
          <a:p>
            <a:pPr lvl="2"/>
            <a:r>
              <a:rPr lang="en-US" dirty="0" smtClean="0"/>
              <a:t>HOG: Features are constructed with spatial pyramid; 8x8 blocks, scale factor of 2 and step size of 4 pixels.</a:t>
            </a:r>
          </a:p>
          <a:p>
            <a:pPr lvl="2"/>
            <a:r>
              <a:rPr lang="en-US" dirty="0" smtClean="0"/>
              <a:t>SIFT: Difference-of-Gaussian interest points, using 16x16 image patches, a 4x4 spatial grid with 8 orientation bins. This gives a 128-dimensional feature vector per interest point.</a:t>
            </a:r>
          </a:p>
          <a:p>
            <a:pPr lvl="2"/>
            <a:r>
              <a:rPr lang="en-US" dirty="0" smtClean="0"/>
              <a:t>HOG and SIFT feature histograms are built via bag-of-words  and k-means clustering.</a:t>
            </a:r>
          </a:p>
          <a:p>
            <a:pPr lvl="1"/>
            <a:r>
              <a:rPr lang="en-US" dirty="0" smtClean="0"/>
              <a:t>Texture: </a:t>
            </a:r>
            <a:r>
              <a:rPr lang="en-US" b="1" i="1" dirty="0" err="1" smtClean="0"/>
              <a:t>Texton</a:t>
            </a:r>
            <a:r>
              <a:rPr lang="en-US" dirty="0" smtClean="0"/>
              <a:t> and </a:t>
            </a:r>
            <a:r>
              <a:rPr lang="en-US" b="1" dirty="0" smtClean="0"/>
              <a:t>LBP</a:t>
            </a:r>
          </a:p>
          <a:p>
            <a:pPr lvl="2"/>
            <a:r>
              <a:rPr lang="en-US" dirty="0" err="1" smtClean="0"/>
              <a:t>Texton</a:t>
            </a:r>
            <a:r>
              <a:rPr lang="en-US" dirty="0" smtClean="0"/>
              <a:t>: A filter bank (</a:t>
            </a:r>
            <a:r>
              <a:rPr lang="en-US" dirty="0"/>
              <a:t>MR8 </a:t>
            </a:r>
            <a:r>
              <a:rPr lang="en-US" dirty="0" smtClean="0"/>
              <a:t>) is applied to the image and k-means (256 k-means) clustering is applied. </a:t>
            </a:r>
          </a:p>
          <a:p>
            <a:pPr lvl="2"/>
            <a:r>
              <a:rPr lang="en-US" dirty="0" smtClean="0"/>
              <a:t>LBP: 8 pixel neighborhood (3x3 windows with the center pixel) setting the result binary. Bag of words fashion k-means to 1000 clusters is applied.</a:t>
            </a:r>
          </a:p>
          <a:p>
            <a:pPr lvl="1"/>
            <a:r>
              <a:rPr lang="en-US" dirty="0" smtClean="0"/>
              <a:t>Hybrid features: CSIFT</a:t>
            </a:r>
          </a:p>
          <a:p>
            <a:pPr lvl="2"/>
            <a:r>
              <a:rPr lang="en-US" dirty="0" smtClean="0"/>
              <a:t>Similar to SIFT extraction; color invariant gradients are used instead of gray gradients.</a:t>
            </a:r>
            <a:endParaRPr lang="en-US" dirty="0"/>
          </a:p>
          <a:p>
            <a:pPr lvl="2"/>
            <a:r>
              <a:rPr lang="en-US" dirty="0" smtClean="0"/>
              <a:t>A special software is used from [33].</a:t>
            </a:r>
          </a:p>
          <a:p>
            <a:pPr lvl="1"/>
            <a:r>
              <a:rPr lang="en-US" dirty="0" smtClean="0"/>
              <a:t>Deep Features:</a:t>
            </a:r>
          </a:p>
          <a:p>
            <a:pPr lvl="2"/>
            <a:r>
              <a:rPr lang="en-US" dirty="0" smtClean="0"/>
              <a:t>CNN architecture obtained from </a:t>
            </a:r>
            <a:r>
              <a:rPr lang="en-US" dirty="0" err="1" smtClean="0"/>
              <a:t>VGGNet</a:t>
            </a:r>
            <a:r>
              <a:rPr lang="en-US" dirty="0"/>
              <a:t> </a:t>
            </a:r>
            <a:r>
              <a:rPr lang="en-US" dirty="0" smtClean="0"/>
              <a:t>from [40]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9079"/>
            <a:ext cx="10515600" cy="3747883"/>
          </a:xfrm>
        </p:spPr>
        <p:txBody>
          <a:bodyPr/>
          <a:lstStyle/>
          <a:p>
            <a:r>
              <a:rPr lang="en-US" dirty="0" smtClean="0"/>
              <a:t>Feature extraction done via descriptors.</a:t>
            </a:r>
          </a:p>
          <a:p>
            <a:r>
              <a:rPr lang="en-US" dirty="0" smtClean="0"/>
              <a:t>Feature selection done via L1 regularized logistic regression:</a:t>
            </a:r>
          </a:p>
          <a:p>
            <a:pPr lvl="1"/>
            <a:r>
              <a:rPr lang="en-US" dirty="0" smtClean="0"/>
              <a:t>For each class and attribute, best features (having non-zero coefficients) are selected.</a:t>
            </a:r>
          </a:p>
          <a:p>
            <a:pPr lvl="1"/>
            <a:r>
              <a:rPr lang="en-US" dirty="0" smtClean="0"/>
              <a:t>These features are pooled for the same attribute (features showing up in all classes are selected).</a:t>
            </a:r>
          </a:p>
          <a:p>
            <a:r>
              <a:rPr lang="en-US" dirty="0" smtClean="0"/>
              <a:t>Classifier training done via L1 regularized logistic regression.</a:t>
            </a:r>
          </a:p>
          <a:p>
            <a:r>
              <a:rPr lang="en-US" dirty="0" smtClean="0"/>
              <a:t>Combine outputs of each feature with different methods.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3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9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training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8" idx="3"/>
          </p:cNvCxnSpPr>
          <p:nvPr/>
        </p:nvCxnSpPr>
        <p:spPr>
          <a:xfrm>
            <a:off x="4502726" y="1949511"/>
            <a:ext cx="540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8726" y="1949510"/>
            <a:ext cx="540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Feature selection: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For each class and attribute perform L1 regularized logistic regression: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⁡(1+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each attribute, collect features having non zero coefficients.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each attribute, train classifiers with again L1 </a:t>
                </a:r>
                <a:r>
                  <a:rPr lang="en-US" dirty="0"/>
                  <a:t>regularized logistic </a:t>
                </a:r>
                <a:r>
                  <a:rPr lang="en-US" dirty="0" smtClean="0"/>
                  <a:t>regression.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posterior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=+1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Combine results with early fusion, late fusion or weighted late fusion.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3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29053" y="1469941"/>
            <a:ext cx="1745673" cy="95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training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502726" y="1949511"/>
            <a:ext cx="540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8726" y="1949510"/>
            <a:ext cx="540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9081"/>
                <a:ext cx="10515600" cy="37478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Feature extraction is done via descriptors.</a:t>
                </a:r>
              </a:p>
              <a:p>
                <a:r>
                  <a:rPr lang="en-US" dirty="0" smtClean="0"/>
                  <a:t>Feature selection is done from [12], applying L1 regularized logistic regression --&gt; output is set of selected features along with attributes.</a:t>
                </a:r>
              </a:p>
              <a:p>
                <a:r>
                  <a:rPr lang="en-US" dirty="0" smtClean="0"/>
                  <a:t>Classifier training:</a:t>
                </a:r>
              </a:p>
              <a:p>
                <a:pPr lvl="1"/>
                <a:r>
                  <a:rPr lang="en-US" dirty="0" smtClean="0"/>
                  <a:t> L1 regularized logistic regression: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⁡(1+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 smtClean="0"/>
                  <a:t> is a Nx1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(</a:t>
                </a:r>
                <a:r>
                  <a:rPr lang="en-US" dirty="0" err="1" smtClean="0"/>
                  <a:t>n+N</a:t>
                </a:r>
                <a:r>
                  <a:rPr lang="en-US" dirty="0" smtClean="0"/>
                  <a:t>)x1 vector and w is a nx1 vector. W is calculated for each attribute separately using specific features for each attributes.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Probability of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x (x being the test image features).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9081"/>
                <a:ext cx="10515600" cy="3747882"/>
              </a:xfrm>
              <a:blipFill rotWithShape="0">
                <a:blip r:embed="rId3"/>
                <a:stretch>
                  <a:fillRect l="-928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0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3927"/>
            <a:ext cx="10515600" cy="3503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Features (RGB, HSV, LAB, HOG, SIFT, </a:t>
            </a:r>
            <a:r>
              <a:rPr lang="en-US" dirty="0" err="1" smtClean="0"/>
              <a:t>Texton</a:t>
            </a:r>
            <a:r>
              <a:rPr lang="en-US" dirty="0" smtClean="0"/>
              <a:t>, LBP)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Features that generalize well over the attributes:</a:t>
            </a:r>
          </a:p>
          <a:p>
            <a:pPr lvl="1"/>
            <a:r>
              <a:rPr lang="en-US" dirty="0" smtClean="0"/>
              <a:t>Apply L1 regularized </a:t>
            </a:r>
            <a:r>
              <a:rPr lang="en-US" dirty="0"/>
              <a:t>l</a:t>
            </a:r>
            <a:r>
              <a:rPr lang="en-US" dirty="0" smtClean="0"/>
              <a:t>ogistic </a:t>
            </a:r>
            <a:r>
              <a:rPr lang="en-US" dirty="0"/>
              <a:t>r</a:t>
            </a:r>
            <a:r>
              <a:rPr lang="en-US" dirty="0" smtClean="0"/>
              <a:t>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Classifier training for attributes over selected features:</a:t>
            </a:r>
          </a:p>
          <a:p>
            <a:pPr lvl="1"/>
            <a:r>
              <a:rPr lang="en-US" dirty="0" smtClean="0"/>
              <a:t>Apply L1 regularized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classifier output with late fusion technique.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confusion matrix and ROC curves.</a:t>
            </a:r>
          </a:p>
          <a:p>
            <a:pPr marL="0" indent="0">
              <a:buNone/>
            </a:pPr>
            <a:r>
              <a:rPr lang="en-US" dirty="0" err="1" smtClean="0"/>
              <a:t>DataSet</a:t>
            </a:r>
            <a:r>
              <a:rPr lang="en-US" dirty="0" smtClean="0"/>
              <a:t>: a-Pascal and a-Yahoo dataset, available </a:t>
            </a:r>
            <a:r>
              <a:rPr lang="en-US" dirty="0" smtClean="0">
                <a:hlinkClick r:id="rId2"/>
              </a:rPr>
              <a:t>online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[33] </a:t>
            </a:r>
            <a:r>
              <a:rPr lang="en-US" dirty="0">
                <a:hlinkClick r:id="rId2"/>
              </a:rPr>
              <a:t>K.E.A. van de Sande, T. </a:t>
            </a:r>
            <a:r>
              <a:rPr lang="en-US" dirty="0" err="1">
                <a:hlinkClick r:id="rId2"/>
              </a:rPr>
              <a:t>Gevers</a:t>
            </a:r>
            <a:r>
              <a:rPr lang="en-US" dirty="0">
                <a:hlinkClick r:id="rId2"/>
              </a:rPr>
              <a:t>, C.G.M. Snoek, Empowering visual categorization with the </a:t>
            </a:r>
            <a:r>
              <a:rPr lang="en-US" dirty="0" err="1">
                <a:hlinkClick r:id="rId2"/>
              </a:rPr>
              <a:t>gpu</a:t>
            </a:r>
            <a:r>
              <a:rPr lang="en-US" dirty="0">
                <a:hlinkClick r:id="rId2"/>
              </a:rPr>
              <a:t>, IEEE Trans. Multimedia 13 (2011) 60–70</a:t>
            </a:r>
            <a:r>
              <a:rPr lang="en-US" dirty="0" smtClean="0">
                <a:hlinkClick r:id="rId2"/>
              </a:rPr>
              <a:t>.</a:t>
            </a:r>
          </a:p>
          <a:p>
            <a:r>
              <a:rPr lang="en-US" dirty="0"/>
              <a:t>[40] </a:t>
            </a:r>
            <a:r>
              <a:rPr lang="en-US" dirty="0">
                <a:hlinkClick r:id="rId3"/>
              </a:rPr>
              <a:t>A. </a:t>
            </a:r>
            <a:r>
              <a:rPr lang="en-US" dirty="0" err="1">
                <a:hlinkClick r:id="rId3"/>
              </a:rPr>
              <a:t>Vedaldi</a:t>
            </a:r>
            <a:r>
              <a:rPr lang="en-US" dirty="0">
                <a:hlinkClick r:id="rId3"/>
              </a:rPr>
              <a:t>, K. </a:t>
            </a:r>
            <a:r>
              <a:rPr lang="en-US" dirty="0" err="1">
                <a:hlinkClick r:id="rId3"/>
              </a:rPr>
              <a:t>Lenc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Matconvnet</a:t>
            </a:r>
            <a:r>
              <a:rPr lang="en-US" dirty="0">
                <a:hlinkClick r:id="rId3"/>
              </a:rPr>
              <a:t> – convolutional neural networks for </a:t>
            </a:r>
            <a:r>
              <a:rPr lang="en-US" dirty="0" err="1">
                <a:hlinkClick r:id="rId3"/>
              </a:rPr>
              <a:t>matlab</a:t>
            </a:r>
            <a:r>
              <a:rPr lang="en-US" dirty="0">
                <a:hlinkClick r:id="rId3"/>
              </a:rPr>
              <a:t>, in: ACM International Conference on Multimedia, 2015</a:t>
            </a:r>
            <a:r>
              <a:rPr lang="en-US" dirty="0"/>
              <a:t>. </a:t>
            </a:r>
          </a:p>
          <a:p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96" y="106302"/>
            <a:ext cx="1758046" cy="1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803</Words>
  <Application>Microsoft Macintosh PowerPoint</Application>
  <PresentationFormat>Widescreen</PresentationFormat>
  <Paragraphs>82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Office Theme</vt:lpstr>
      <vt:lpstr>Low Level Features for Visual Attribute Recognition</vt:lpstr>
      <vt:lpstr>Problem Statement</vt:lpstr>
      <vt:lpstr>Problem Statement (cont.)</vt:lpstr>
      <vt:lpstr>Definitions</vt:lpstr>
      <vt:lpstr>Methodology</vt:lpstr>
      <vt:lpstr>Methodology (cont.)</vt:lpstr>
      <vt:lpstr>Methodology</vt:lpstr>
      <vt:lpstr>Workflow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Features for Visual Attribute Recognition</dc:title>
  <dc:creator>Burak Onal</dc:creator>
  <cp:lastModifiedBy>Burak Önal</cp:lastModifiedBy>
  <cp:revision>29</cp:revision>
  <dcterms:created xsi:type="dcterms:W3CDTF">2017-02-26T15:39:02Z</dcterms:created>
  <dcterms:modified xsi:type="dcterms:W3CDTF">2017-04-24T06:30:49Z</dcterms:modified>
</cp:coreProperties>
</file>