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8" r:id="rId8"/>
    <p:sldId id="264" r:id="rId9"/>
    <p:sldId id="262" r:id="rId10"/>
    <p:sldId id="265" r:id="rId11"/>
    <p:sldId id="266" r:id="rId12"/>
    <p:sldId id="281" r:id="rId13"/>
    <p:sldId id="269" r:id="rId14"/>
    <p:sldId id="285" r:id="rId15"/>
    <p:sldId id="283" r:id="rId16"/>
    <p:sldId id="284" r:id="rId17"/>
    <p:sldId id="279" r:id="rId18"/>
    <p:sldId id="282"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47"/>
    <p:restoredTop sz="84031"/>
  </p:normalViewPr>
  <p:slideViewPr>
    <p:cSldViewPr snapToGrid="0" snapToObjects="1">
      <p:cViewPr varScale="1">
        <p:scale>
          <a:sx n="81" d="100"/>
          <a:sy n="81" d="100"/>
        </p:scale>
        <p:origin x="96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4AF41B-E290-574F-B731-2FB7FFEB7839}" type="datetimeFigureOut">
              <a:rPr lang="en-US" smtClean="0"/>
              <a:t>6/2/17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E908AD-8997-7C49-83E9-678F708CE557}" type="slidenum">
              <a:rPr lang="en-US" smtClean="0"/>
              <a:t>‹#›</a:t>
            </a:fld>
            <a:endParaRPr lang="en-US"/>
          </a:p>
        </p:txBody>
      </p:sp>
    </p:spTree>
    <p:extLst>
      <p:ext uri="{BB962C8B-B14F-4D97-AF65-F5344CB8AC3E}">
        <p14:creationId xmlns:p14="http://schemas.microsoft.com/office/powerpoint/2010/main" val="879803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Rein=</a:t>
            </a:r>
            <a:r>
              <a:rPr lang="en-US" dirty="0" err="1" smtClean="0"/>
              <a:t>dizginlemek</a:t>
            </a:r>
            <a:endParaRPr lang="en-US" dirty="0" smtClean="0"/>
          </a:p>
          <a:p>
            <a:r>
              <a:rPr lang="en-US" dirty="0" smtClean="0"/>
              <a:t>Snout=</a:t>
            </a:r>
            <a:r>
              <a:rPr lang="en-US" dirty="0" err="1" smtClean="0"/>
              <a:t>burun</a:t>
            </a:r>
            <a:endParaRPr lang="en-US" dirty="0" smtClean="0"/>
          </a:p>
          <a:p>
            <a:r>
              <a:rPr lang="en-US" dirty="0" smtClean="0"/>
              <a:t>Torso=</a:t>
            </a:r>
            <a:r>
              <a:rPr lang="en-US" dirty="0" err="1" smtClean="0"/>
              <a:t>govde</a:t>
            </a:r>
            <a:endParaRPr lang="en-US" dirty="0" smtClean="0"/>
          </a:p>
          <a:p>
            <a:r>
              <a:rPr lang="fr-FR" dirty="0" err="1" smtClean="0"/>
              <a:t>Occluded</a:t>
            </a:r>
            <a:r>
              <a:rPr lang="fr-FR" dirty="0" smtClean="0"/>
              <a:t>=</a:t>
            </a:r>
            <a:r>
              <a:rPr lang="fr-FR" dirty="0" err="1" smtClean="0"/>
              <a:t>tikmis</a:t>
            </a:r>
            <a:r>
              <a:rPr lang="fr-FR" dirty="0" smtClean="0"/>
              <a:t>,</a:t>
            </a:r>
            <a:r>
              <a:rPr lang="fr-FR" baseline="0" dirty="0" smtClean="0"/>
              <a:t> (</a:t>
            </a:r>
            <a:r>
              <a:rPr lang="fr-FR" baseline="0" dirty="0" err="1" smtClean="0"/>
              <a:t>fiili</a:t>
            </a:r>
            <a:r>
              <a:rPr lang="fr-FR" baseline="0" dirty="0" smtClean="0"/>
              <a:t> </a:t>
            </a:r>
            <a:r>
              <a:rPr lang="fr-FR" baseline="0" dirty="0" err="1" smtClean="0"/>
              <a:t>tikamak</a:t>
            </a:r>
            <a:r>
              <a:rPr lang="fr-FR" baseline="0"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7E908AD-8997-7C49-83E9-678F708CE557}" type="slidenum">
              <a:rPr lang="en-US" smtClean="0"/>
              <a:t>6</a:t>
            </a:fld>
            <a:endParaRPr lang="en-US"/>
          </a:p>
        </p:txBody>
      </p:sp>
    </p:spTree>
    <p:extLst>
      <p:ext uri="{BB962C8B-B14F-4D97-AF65-F5344CB8AC3E}">
        <p14:creationId xmlns:p14="http://schemas.microsoft.com/office/powerpoint/2010/main" val="1035805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9D3D62-830D-D94B-B551-2E4252163110}" type="datetimeFigureOut">
              <a:rPr lang="en-US" smtClean="0"/>
              <a:t>6/2/17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08BD0-AEC5-4D44-B951-B8064FF35DDA}" type="slidenum">
              <a:rPr lang="en-US" smtClean="0"/>
              <a:t>‹#›</a:t>
            </a:fld>
            <a:endParaRPr lang="en-US"/>
          </a:p>
        </p:txBody>
      </p:sp>
    </p:spTree>
    <p:extLst>
      <p:ext uri="{BB962C8B-B14F-4D97-AF65-F5344CB8AC3E}">
        <p14:creationId xmlns:p14="http://schemas.microsoft.com/office/powerpoint/2010/main" val="2017148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9D3D62-830D-D94B-B551-2E4252163110}" type="datetimeFigureOut">
              <a:rPr lang="en-US" smtClean="0"/>
              <a:t>6/2/17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08BD0-AEC5-4D44-B951-B8064FF35DDA}" type="slidenum">
              <a:rPr lang="en-US" smtClean="0"/>
              <a:t>‹#›</a:t>
            </a:fld>
            <a:endParaRPr lang="en-US"/>
          </a:p>
        </p:txBody>
      </p:sp>
    </p:spTree>
    <p:extLst>
      <p:ext uri="{BB962C8B-B14F-4D97-AF65-F5344CB8AC3E}">
        <p14:creationId xmlns:p14="http://schemas.microsoft.com/office/powerpoint/2010/main" val="1909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9D3D62-830D-D94B-B551-2E4252163110}" type="datetimeFigureOut">
              <a:rPr lang="en-US" smtClean="0"/>
              <a:t>6/2/17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08BD0-AEC5-4D44-B951-B8064FF35DDA}" type="slidenum">
              <a:rPr lang="en-US" smtClean="0"/>
              <a:t>‹#›</a:t>
            </a:fld>
            <a:endParaRPr lang="en-US"/>
          </a:p>
        </p:txBody>
      </p:sp>
    </p:spTree>
    <p:extLst>
      <p:ext uri="{BB962C8B-B14F-4D97-AF65-F5344CB8AC3E}">
        <p14:creationId xmlns:p14="http://schemas.microsoft.com/office/powerpoint/2010/main" val="98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9D3D62-830D-D94B-B551-2E4252163110}" type="datetimeFigureOut">
              <a:rPr lang="en-US" smtClean="0"/>
              <a:t>6/2/17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08BD0-AEC5-4D44-B951-B8064FF35DDA}" type="slidenum">
              <a:rPr lang="en-US" smtClean="0"/>
              <a:t>‹#›</a:t>
            </a:fld>
            <a:endParaRPr lang="en-US"/>
          </a:p>
        </p:txBody>
      </p:sp>
    </p:spTree>
    <p:extLst>
      <p:ext uri="{BB962C8B-B14F-4D97-AF65-F5344CB8AC3E}">
        <p14:creationId xmlns:p14="http://schemas.microsoft.com/office/powerpoint/2010/main" val="204276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9D3D62-830D-D94B-B551-2E4252163110}" type="datetimeFigureOut">
              <a:rPr lang="en-US" smtClean="0"/>
              <a:t>6/2/17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08BD0-AEC5-4D44-B951-B8064FF35DDA}" type="slidenum">
              <a:rPr lang="en-US" smtClean="0"/>
              <a:t>‹#›</a:t>
            </a:fld>
            <a:endParaRPr lang="en-US"/>
          </a:p>
        </p:txBody>
      </p:sp>
    </p:spTree>
    <p:extLst>
      <p:ext uri="{BB962C8B-B14F-4D97-AF65-F5344CB8AC3E}">
        <p14:creationId xmlns:p14="http://schemas.microsoft.com/office/powerpoint/2010/main" val="865516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9D3D62-830D-D94B-B551-2E4252163110}" type="datetimeFigureOut">
              <a:rPr lang="en-US" smtClean="0"/>
              <a:t>6/2/17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08BD0-AEC5-4D44-B951-B8064FF35DDA}" type="slidenum">
              <a:rPr lang="en-US" smtClean="0"/>
              <a:t>‹#›</a:t>
            </a:fld>
            <a:endParaRPr lang="en-US"/>
          </a:p>
        </p:txBody>
      </p:sp>
    </p:spTree>
    <p:extLst>
      <p:ext uri="{BB962C8B-B14F-4D97-AF65-F5344CB8AC3E}">
        <p14:creationId xmlns:p14="http://schemas.microsoft.com/office/powerpoint/2010/main" val="182458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9D3D62-830D-D94B-B551-2E4252163110}" type="datetimeFigureOut">
              <a:rPr lang="en-US" smtClean="0"/>
              <a:t>6/2/17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808BD0-AEC5-4D44-B951-B8064FF35DDA}" type="slidenum">
              <a:rPr lang="en-US" smtClean="0"/>
              <a:t>‹#›</a:t>
            </a:fld>
            <a:endParaRPr lang="en-US"/>
          </a:p>
        </p:txBody>
      </p:sp>
    </p:spTree>
    <p:extLst>
      <p:ext uri="{BB962C8B-B14F-4D97-AF65-F5344CB8AC3E}">
        <p14:creationId xmlns:p14="http://schemas.microsoft.com/office/powerpoint/2010/main" val="191303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9D3D62-830D-D94B-B551-2E4252163110}" type="datetimeFigureOut">
              <a:rPr lang="en-US" smtClean="0"/>
              <a:t>6/2/17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808BD0-AEC5-4D44-B951-B8064FF35DDA}" type="slidenum">
              <a:rPr lang="en-US" smtClean="0"/>
              <a:t>‹#›</a:t>
            </a:fld>
            <a:endParaRPr lang="en-US"/>
          </a:p>
        </p:txBody>
      </p:sp>
    </p:spTree>
    <p:extLst>
      <p:ext uri="{BB962C8B-B14F-4D97-AF65-F5344CB8AC3E}">
        <p14:creationId xmlns:p14="http://schemas.microsoft.com/office/powerpoint/2010/main" val="21688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9D3D62-830D-D94B-B551-2E4252163110}" type="datetimeFigureOut">
              <a:rPr lang="en-US" smtClean="0"/>
              <a:t>6/2/17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808BD0-AEC5-4D44-B951-B8064FF35DDA}" type="slidenum">
              <a:rPr lang="en-US" smtClean="0"/>
              <a:t>‹#›</a:t>
            </a:fld>
            <a:endParaRPr lang="en-US"/>
          </a:p>
        </p:txBody>
      </p:sp>
    </p:spTree>
    <p:extLst>
      <p:ext uri="{BB962C8B-B14F-4D97-AF65-F5344CB8AC3E}">
        <p14:creationId xmlns:p14="http://schemas.microsoft.com/office/powerpoint/2010/main" val="960648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9D3D62-830D-D94B-B551-2E4252163110}" type="datetimeFigureOut">
              <a:rPr lang="en-US" smtClean="0"/>
              <a:t>6/2/17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08BD0-AEC5-4D44-B951-B8064FF35DDA}" type="slidenum">
              <a:rPr lang="en-US" smtClean="0"/>
              <a:t>‹#›</a:t>
            </a:fld>
            <a:endParaRPr lang="en-US"/>
          </a:p>
        </p:txBody>
      </p:sp>
    </p:spTree>
    <p:extLst>
      <p:ext uri="{BB962C8B-B14F-4D97-AF65-F5344CB8AC3E}">
        <p14:creationId xmlns:p14="http://schemas.microsoft.com/office/powerpoint/2010/main" val="839230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9D3D62-830D-D94B-B551-2E4252163110}" type="datetimeFigureOut">
              <a:rPr lang="en-US" smtClean="0"/>
              <a:t>6/2/17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08BD0-AEC5-4D44-B951-B8064FF35DDA}" type="slidenum">
              <a:rPr lang="en-US" smtClean="0"/>
              <a:t>‹#›</a:t>
            </a:fld>
            <a:endParaRPr lang="en-US"/>
          </a:p>
        </p:txBody>
      </p:sp>
    </p:spTree>
    <p:extLst>
      <p:ext uri="{BB962C8B-B14F-4D97-AF65-F5344CB8AC3E}">
        <p14:creationId xmlns:p14="http://schemas.microsoft.com/office/powerpoint/2010/main" val="2822520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D3D62-830D-D94B-B551-2E4252163110}" type="datetimeFigureOut">
              <a:rPr lang="en-US" smtClean="0"/>
              <a:t>6/2/17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08BD0-AEC5-4D44-B951-B8064FF35DDA}" type="slidenum">
              <a:rPr lang="en-US" smtClean="0"/>
              <a:t>‹#›</a:t>
            </a:fld>
            <a:endParaRPr lang="en-US"/>
          </a:p>
        </p:txBody>
      </p:sp>
    </p:spTree>
    <p:extLst>
      <p:ext uri="{BB962C8B-B14F-4D97-AF65-F5344CB8AC3E}">
        <p14:creationId xmlns:p14="http://schemas.microsoft.com/office/powerpoint/2010/main" val="26486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sie.ntu.edu.tw/~cjlin/liblinea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vision.cs.uiuc.edu/attribut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Low Level Features for Visual Attribute Recognition</a:t>
            </a:r>
            <a:endParaRPr lang="en-US" b="1" dirty="0"/>
          </a:p>
        </p:txBody>
      </p:sp>
      <p:sp>
        <p:nvSpPr>
          <p:cNvPr id="3" name="Subtitle 2"/>
          <p:cNvSpPr>
            <a:spLocks noGrp="1"/>
          </p:cNvSpPr>
          <p:nvPr>
            <p:ph type="subTitle" idx="1"/>
          </p:nvPr>
        </p:nvSpPr>
        <p:spPr/>
        <p:txBody>
          <a:bodyPr/>
          <a:lstStyle/>
          <a:p>
            <a:r>
              <a:rPr lang="en-US" dirty="0" smtClean="0"/>
              <a:t>Burak Onal</a:t>
            </a:r>
          </a:p>
          <a:p>
            <a:endParaRPr lang="en-US" dirty="0" smtClean="0"/>
          </a:p>
          <a:p>
            <a:r>
              <a:rPr lang="en-US" dirty="0" smtClean="0"/>
              <a:t>02/06/2017</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496" y="106302"/>
            <a:ext cx="1758046" cy="1719323"/>
          </a:xfrm>
          <a:prstGeom prst="rect">
            <a:avLst/>
          </a:prstGeom>
        </p:spPr>
      </p:pic>
    </p:spTree>
    <p:extLst>
      <p:ext uri="{BB962C8B-B14F-4D97-AF65-F5344CB8AC3E}">
        <p14:creationId xmlns:p14="http://schemas.microsoft.com/office/powerpoint/2010/main" val="1417109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 Selection</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Feature selection done via L1 regularized logistic regression:</a:t>
                </a:r>
              </a:p>
              <a:p>
                <a:pPr lvl="1"/>
                <a:r>
                  <a:rPr lang="en-US" dirty="0" smtClean="0"/>
                  <a:t>For each class and attribute, best features (having non-zero coefficients) are selected.</a:t>
                </a:r>
              </a:p>
              <a:p>
                <a:pPr lvl="1"/>
                <a:r>
                  <a:rPr lang="en-US" dirty="0" smtClean="0"/>
                  <a:t>These features are pooled for the same attribute (features showing up in different classes for the same attribute are selected).</a:t>
                </a: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charset="0"/>
                            </a:rPr>
                            <m:t>𝑚𝑖𝑛</m:t>
                          </m:r>
                        </m:e>
                        <m:sub>
                          <m:r>
                            <a:rPr lang="en-US" b="0" i="1" smtClean="0">
                              <a:latin typeface="Cambria Math" charset="0"/>
                            </a:rPr>
                            <m:t>𝑤</m:t>
                          </m:r>
                        </m:sub>
                      </m:sSub>
                      <m:r>
                        <a:rPr lang="en-US" b="0" i="1" smtClean="0">
                          <a:latin typeface="Cambria Math" charset="0"/>
                        </a:rPr>
                        <m:t> </m:t>
                      </m:r>
                      <m:sSub>
                        <m:sSubPr>
                          <m:ctrlPr>
                            <a:rPr lang="en-US" b="0" i="1" smtClean="0">
                              <a:latin typeface="Cambria Math" charset="0"/>
                            </a:rPr>
                          </m:ctrlPr>
                        </m:sSubPr>
                        <m:e>
                          <m:d>
                            <m:dPr>
                              <m:begChr m:val="‖"/>
                              <m:endChr m:val="‖"/>
                              <m:ctrlPr>
                                <a:rPr lang="en-US" b="0" i="1" smtClean="0">
                                  <a:latin typeface="Cambria Math" charset="0"/>
                                </a:rPr>
                              </m:ctrlPr>
                            </m:dPr>
                            <m:e>
                              <m:r>
                                <a:rPr lang="en-US" b="0" i="1" smtClean="0">
                                  <a:latin typeface="Cambria Math" charset="0"/>
                                </a:rPr>
                                <m:t>𝑤</m:t>
                              </m:r>
                            </m:e>
                          </m:d>
                        </m:e>
                        <m:sub>
                          <m:r>
                            <a:rPr lang="en-US" b="0" i="1" smtClean="0">
                              <a:latin typeface="Cambria Math" charset="0"/>
                            </a:rPr>
                            <m:t>1</m:t>
                          </m:r>
                        </m:sub>
                      </m:sSub>
                      <m:r>
                        <a:rPr lang="en-US" b="0" i="1" smtClean="0">
                          <a:latin typeface="Cambria Math" charset="0"/>
                        </a:rPr>
                        <m:t>+</m:t>
                      </m:r>
                      <m:r>
                        <a:rPr lang="en-US" b="0" i="1" smtClean="0">
                          <a:latin typeface="Cambria Math" charset="0"/>
                        </a:rPr>
                        <m:t>𝐶</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𝑁</m:t>
                          </m:r>
                        </m:sup>
                        <m:e>
                          <m:r>
                            <m:rPr>
                              <m:sty m:val="p"/>
                            </m:rPr>
                            <a:rPr lang="en-US" b="0" i="0" smtClean="0">
                              <a:latin typeface="Cambria Math" charset="0"/>
                            </a:rPr>
                            <m:t>log</m:t>
                          </m:r>
                          <m:r>
                            <a:rPr lang="en-US" b="0" i="1" smtClean="0">
                              <a:latin typeface="Cambria Math" charset="0"/>
                            </a:rPr>
                            <m:t>⁡(1+</m:t>
                          </m:r>
                          <m:func>
                            <m:funcPr>
                              <m:ctrlPr>
                                <a:rPr lang="en-US" b="0" i="1" smtClean="0">
                                  <a:latin typeface="Cambria Math" charset="0"/>
                                </a:rPr>
                              </m:ctrlPr>
                            </m:funcPr>
                            <m:fName>
                              <m:r>
                                <m:rPr>
                                  <m:sty m:val="p"/>
                                </m:rPr>
                                <a:rPr lang="en-US" b="0" i="0" smtClean="0">
                                  <a:latin typeface="Cambria Math" charset="0"/>
                                </a:rPr>
                                <m:t>exp</m:t>
                              </m:r>
                            </m:fName>
                            <m:e>
                              <m:d>
                                <m:dPr>
                                  <m:ctrlPr>
                                    <a:rPr lang="en-US" b="0" i="1" smtClean="0">
                                      <a:latin typeface="Cambria Math" charset="0"/>
                                    </a:rPr>
                                  </m:ctrlPr>
                                </m:dPr>
                                <m:e>
                                  <m:r>
                                    <a:rPr lang="en-US" b="0" i="1" smtClean="0">
                                      <a:latin typeface="Cambria Math" charset="0"/>
                                    </a:rPr>
                                    <m:t>−</m:t>
                                  </m:r>
                                  <m:sSub>
                                    <m:sSubPr>
                                      <m:ctrlPr>
                                        <a:rPr lang="en-US" b="0" i="1" smtClean="0">
                                          <a:latin typeface="Cambria Math" charset="0"/>
                                        </a:rPr>
                                      </m:ctrlPr>
                                    </m:sSubPr>
                                    <m:e>
                                      <m:r>
                                        <a:rPr lang="en-US" b="0" i="1" smtClean="0">
                                          <a:latin typeface="Cambria Math" charset="0"/>
                                        </a:rPr>
                                        <m:t>𝑦</m:t>
                                      </m:r>
                                    </m:e>
                                    <m:sub>
                                      <m:r>
                                        <a:rPr lang="en-US" b="0" i="1" smtClean="0">
                                          <a:latin typeface="Cambria Math" charset="0"/>
                                        </a:rPr>
                                        <m:t>𝑖</m:t>
                                      </m:r>
                                    </m:sub>
                                  </m:sSub>
                                  <m:sSup>
                                    <m:sSupPr>
                                      <m:ctrlPr>
                                        <a:rPr lang="en-US" b="0" i="1" smtClean="0">
                                          <a:latin typeface="Cambria Math" charset="0"/>
                                        </a:rPr>
                                      </m:ctrlPr>
                                    </m:sSupPr>
                                    <m:e>
                                      <m:r>
                                        <a:rPr lang="en-US" b="0" i="1" smtClean="0">
                                          <a:latin typeface="Cambria Math" charset="0"/>
                                        </a:rPr>
                                        <m:t>𝑤</m:t>
                                      </m:r>
                                    </m:e>
                                    <m:sup>
                                      <m:r>
                                        <a:rPr lang="en-US" b="0" i="1" smtClean="0">
                                          <a:latin typeface="Cambria Math" charset="0"/>
                                        </a:rPr>
                                        <m:t>𝑇</m:t>
                                      </m:r>
                                    </m:sup>
                                  </m:sSup>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e>
                              </m:d>
                            </m:e>
                          </m:func>
                          <m:r>
                            <a:rPr lang="en-US" b="0" i="1" smtClean="0">
                              <a:latin typeface="Cambria Math" charset="0"/>
                            </a:rPr>
                            <m:t>)</m:t>
                          </m:r>
                        </m:e>
                      </m:nary>
                    </m:oMath>
                  </m:oMathPara>
                </a14:m>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3496" y="106302"/>
            <a:ext cx="1758046" cy="1719323"/>
          </a:xfrm>
          <a:prstGeom prst="rect">
            <a:avLst/>
          </a:prstGeom>
        </p:spPr>
      </p:pic>
    </p:spTree>
    <p:extLst>
      <p:ext uri="{BB962C8B-B14F-4D97-AF65-F5344CB8AC3E}">
        <p14:creationId xmlns:p14="http://schemas.microsoft.com/office/powerpoint/2010/main" val="237864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Classifier Training</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Classifier training done via L1 regularized logistic regression.</a:t>
                </a:r>
              </a:p>
              <a:p>
                <a:r>
                  <a:rPr lang="en-US" dirty="0" err="1"/>
                  <a:t>y</a:t>
                </a:r>
                <a:r>
                  <a:rPr lang="en-US" baseline="-25000" dirty="0" err="1" smtClean="0"/>
                  <a:t>i</a:t>
                </a:r>
                <a:r>
                  <a:rPr lang="en-US" dirty="0" smtClean="0"/>
                  <a:t>= {-1,+1}, </a:t>
                </a:r>
                <a:r>
                  <a:rPr lang="en-US" dirty="0" err="1" smtClean="0"/>
                  <a:t>x</a:t>
                </a:r>
                <a:r>
                  <a:rPr lang="en-US" baseline="-25000" dirty="0" err="1" smtClean="0"/>
                  <a:t>i</a:t>
                </a:r>
                <a14:m>
                  <m:oMath xmlns:m="http://schemas.openxmlformats.org/officeDocument/2006/math">
                    <m:r>
                      <a:rPr lang="en-US" i="1" smtClean="0">
                        <a:latin typeface="Cambria Math" charset="0"/>
                        <a:ea typeface="Cambria Math" charset="0"/>
                        <a:cs typeface="Cambria Math" charset="0"/>
                      </a:rPr>
                      <m:t>∈</m:t>
                    </m:r>
                  </m:oMath>
                </a14:m>
                <a:r>
                  <a:rPr lang="en-US" dirty="0" smtClean="0"/>
                  <a:t>R</a:t>
                </a:r>
                <a:r>
                  <a:rPr lang="en-US" baseline="30000" dirty="0" smtClean="0"/>
                  <a:t>n</a:t>
                </a:r>
                <a:r>
                  <a:rPr lang="en-US" dirty="0" smtClean="0"/>
                  <a:t>, </a:t>
                </a:r>
                <a:r>
                  <a:rPr lang="en-US" dirty="0" err="1" smtClean="0"/>
                  <a:t>i</a:t>
                </a:r>
                <a:r>
                  <a:rPr lang="en-US" dirty="0" smtClean="0"/>
                  <a:t>=1</a:t>
                </a:r>
                <a:r>
                  <a:rPr lang="mr-IN" dirty="0" smtClean="0"/>
                  <a:t>…</a:t>
                </a:r>
                <a:r>
                  <a:rPr lang="en-US" dirty="0" smtClean="0"/>
                  <a:t>N. </a:t>
                </a:r>
              </a:p>
              <a:p>
                <a:r>
                  <a:rPr lang="en-US" dirty="0" smtClean="0"/>
                  <a:t>For each attribute, a classifier is trained</a:t>
                </a:r>
                <a:r>
                  <a:rPr lang="en-US" dirty="0"/>
                  <a:t> </a:t>
                </a:r>
                <a:r>
                  <a:rPr lang="en-US" dirty="0" smtClean="0">
                    <a:sym typeface="Wingdings"/>
                  </a:rPr>
                  <a:t> 64 classifiers in total.</a:t>
                </a:r>
                <a:endParaRPr lang="en-US" dirty="0" smtClean="0"/>
              </a:p>
              <a:p>
                <a:r>
                  <a:rPr lang="en-US" dirty="0" smtClean="0"/>
                  <a:t>Classifiers are trained with and without feature selection.</a:t>
                </a:r>
              </a:p>
              <a:p>
                <a:r>
                  <a:rPr lang="en-US" dirty="0" smtClean="0"/>
                  <a:t>After classifier training, predictions are made via posterior probability:</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charset="0"/>
                        </a:rPr>
                        <m:t>𝑃</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𝑐</m:t>
                              </m:r>
                            </m:e>
                            <m:sub>
                              <m:r>
                                <a:rPr lang="en-US" b="0" i="1" smtClean="0">
                                  <a:latin typeface="Cambria Math" charset="0"/>
                                </a:rPr>
                                <m:t>𝑗</m:t>
                              </m:r>
                            </m:sub>
                          </m:sSub>
                          <m:r>
                            <a:rPr lang="en-US" b="0" i="1" smtClean="0">
                              <a:latin typeface="Cambria Math" charset="0"/>
                            </a:rPr>
                            <m:t>=+1</m:t>
                          </m:r>
                        </m:e>
                        <m:e>
                          <m:r>
                            <a:rPr lang="en-US" b="0" i="1" smtClean="0">
                              <a:latin typeface="Cambria Math" charset="0"/>
                            </a:rPr>
                            <m:t>𝑥</m:t>
                          </m:r>
                        </m:e>
                      </m:d>
                      <m:r>
                        <a:rPr lang="en-US" b="0" i="1" smtClean="0">
                          <a:latin typeface="Cambria Math" charset="0"/>
                        </a:rPr>
                        <m:t>=</m:t>
                      </m:r>
                      <m:f>
                        <m:fPr>
                          <m:ctrlPr>
                            <a:rPr lang="mr-IN" b="0" i="1" smtClean="0">
                              <a:latin typeface="Cambria Math" charset="0"/>
                            </a:rPr>
                          </m:ctrlPr>
                        </m:fPr>
                        <m:num>
                          <m:r>
                            <a:rPr lang="en-US" b="0" i="1" smtClean="0">
                              <a:latin typeface="Cambria Math" charset="0"/>
                            </a:rPr>
                            <m:t>1</m:t>
                          </m:r>
                        </m:num>
                        <m:den>
                          <m:r>
                            <a:rPr lang="en-US" b="0" i="1" smtClean="0">
                              <a:latin typeface="Cambria Math" charset="0"/>
                            </a:rPr>
                            <m:t>1+</m:t>
                          </m:r>
                          <m:r>
                            <m:rPr>
                              <m:sty m:val="p"/>
                            </m:rPr>
                            <a:rPr lang="en-US" b="0" i="0" smtClean="0">
                              <a:latin typeface="Cambria Math" charset="0"/>
                            </a:rPr>
                            <m:t>exp</m:t>
                          </m:r>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m:t>
                              </m:r>
                              <m:r>
                                <a:rPr lang="en-US" b="0" i="1" smtClean="0">
                                  <a:latin typeface="Cambria Math" charset="0"/>
                                </a:rPr>
                                <m:t>𝑤</m:t>
                              </m:r>
                            </m:e>
                            <m:sub>
                              <m:r>
                                <a:rPr lang="en-US" b="0" i="1" smtClean="0">
                                  <a:latin typeface="Cambria Math" charset="0"/>
                                </a:rPr>
                                <m:t>𝑗</m:t>
                              </m:r>
                            </m:sub>
                            <m:sup>
                              <m:r>
                                <a:rPr lang="en-US" b="0" i="1" smtClean="0">
                                  <a:latin typeface="Cambria Math" charset="0"/>
                                </a:rPr>
                                <m:t>𝑇</m:t>
                              </m:r>
                            </m:sup>
                          </m:sSubSup>
                          <m:r>
                            <a:rPr lang="en-US" b="0" i="1" smtClean="0">
                              <a:latin typeface="Cambria Math" charset="0"/>
                            </a:rPr>
                            <m:t>𝑥</m:t>
                          </m:r>
                          <m:r>
                            <a:rPr lang="en-US" b="0" i="1" smtClean="0">
                              <a:latin typeface="Cambria Math" charset="0"/>
                            </a:rPr>
                            <m:t>)</m:t>
                          </m:r>
                        </m:den>
                      </m:f>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3496" y="106302"/>
            <a:ext cx="1758046" cy="1719323"/>
          </a:xfrm>
          <a:prstGeom prst="rect">
            <a:avLst/>
          </a:prstGeom>
        </p:spPr>
      </p:pic>
    </p:spTree>
    <p:extLst>
      <p:ext uri="{BB962C8B-B14F-4D97-AF65-F5344CB8AC3E}">
        <p14:creationId xmlns:p14="http://schemas.microsoft.com/office/powerpoint/2010/main" val="1398633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Performance evaluation</a:t>
            </a:r>
            <a:endParaRPr lang="en-US" b="1" dirty="0"/>
          </a:p>
        </p:txBody>
      </p:sp>
      <p:sp>
        <p:nvSpPr>
          <p:cNvPr id="3" name="Content Placeholder 2"/>
          <p:cNvSpPr>
            <a:spLocks noGrp="1"/>
          </p:cNvSpPr>
          <p:nvPr>
            <p:ph idx="1"/>
          </p:nvPr>
        </p:nvSpPr>
        <p:spPr/>
        <p:txBody>
          <a:bodyPr/>
          <a:lstStyle/>
          <a:p>
            <a:r>
              <a:rPr lang="en-US" dirty="0" smtClean="0"/>
              <a:t>ROC Curves and Area Under Curve (AUC)</a:t>
            </a:r>
          </a:p>
          <a:p>
            <a:r>
              <a:rPr lang="en-US" dirty="0" smtClean="0"/>
              <a:t>Accuracy is not a good metric for an unbalanced data set.</a:t>
            </a:r>
          </a:p>
          <a:p>
            <a:r>
              <a:rPr lang="en-US" dirty="0" smtClean="0"/>
              <a:t>ROC is shows relationship between True Positive Rate and False Positive Rate for different decision thresholds.</a:t>
            </a:r>
          </a:p>
          <a:p>
            <a:endParaRPr lang="en-US" dirty="0"/>
          </a:p>
          <a:p>
            <a:endParaRPr lang="en-US" dirty="0" smtClean="0"/>
          </a:p>
          <a:p>
            <a:endParaRPr lang="en-US" dirty="0"/>
          </a:p>
          <a:p>
            <a:r>
              <a:rPr lang="en-US" dirty="0" smtClean="0"/>
              <a:t>AUC is a single metric of TP vs FP for various thresholds.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60060906"/>
              </p:ext>
            </p:extLst>
          </p:nvPr>
        </p:nvGraphicFramePr>
        <p:xfrm>
          <a:off x="838200" y="3649133"/>
          <a:ext cx="8127999" cy="137160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pPr algn="ctr"/>
                      <a:r>
                        <a:rPr lang="en-US" sz="2400" b="1" dirty="0" smtClean="0"/>
                        <a:t>Actual\Predicted</a:t>
                      </a:r>
                      <a:endParaRPr lang="en-US" sz="2400" b="1" dirty="0"/>
                    </a:p>
                  </a:txBody>
                  <a:tcPr/>
                </a:tc>
                <a:tc>
                  <a:txBody>
                    <a:bodyPr/>
                    <a:lstStyle/>
                    <a:p>
                      <a:pPr algn="ctr"/>
                      <a:r>
                        <a:rPr lang="en-US" sz="2400" b="1" dirty="0" smtClean="0"/>
                        <a:t>1</a:t>
                      </a:r>
                      <a:endParaRPr lang="en-US" sz="2400" b="1" dirty="0"/>
                    </a:p>
                  </a:txBody>
                  <a:tcPr/>
                </a:tc>
                <a:tc>
                  <a:txBody>
                    <a:bodyPr/>
                    <a:lstStyle/>
                    <a:p>
                      <a:pPr algn="ctr"/>
                      <a:r>
                        <a:rPr lang="en-US" sz="2400" b="1" dirty="0" smtClean="0"/>
                        <a:t>0</a:t>
                      </a:r>
                      <a:endParaRPr lang="en-US" b="1" dirty="0"/>
                    </a:p>
                  </a:txBody>
                  <a:tcPr/>
                </a:tc>
              </a:tr>
              <a:tr h="370840">
                <a:tc>
                  <a:txBody>
                    <a:bodyPr/>
                    <a:lstStyle/>
                    <a:p>
                      <a:pPr algn="ctr"/>
                      <a:r>
                        <a:rPr lang="en-US" sz="2400" b="1" dirty="0" smtClean="0"/>
                        <a:t>1</a:t>
                      </a:r>
                      <a:endParaRPr lang="en-US" sz="2400" b="1" dirty="0"/>
                    </a:p>
                  </a:txBody>
                  <a:tcPr/>
                </a:tc>
                <a:tc>
                  <a:txBody>
                    <a:bodyPr/>
                    <a:lstStyle/>
                    <a:p>
                      <a:pPr algn="ctr"/>
                      <a:r>
                        <a:rPr lang="en-US" sz="2400" b="1" dirty="0" smtClean="0"/>
                        <a:t>TP</a:t>
                      </a:r>
                      <a:endParaRPr lang="en-US" sz="2400" b="1" dirty="0"/>
                    </a:p>
                  </a:txBody>
                  <a:tcPr/>
                </a:tc>
                <a:tc>
                  <a:txBody>
                    <a:bodyPr/>
                    <a:lstStyle/>
                    <a:p>
                      <a:pPr algn="ctr"/>
                      <a:r>
                        <a:rPr lang="en-US" sz="2400" b="1" dirty="0" smtClean="0"/>
                        <a:t>FN</a:t>
                      </a:r>
                      <a:endParaRPr lang="en-US" sz="2400" b="1" dirty="0"/>
                    </a:p>
                  </a:txBody>
                  <a:tcPr/>
                </a:tc>
              </a:tr>
              <a:tr h="370840">
                <a:tc>
                  <a:txBody>
                    <a:bodyPr/>
                    <a:lstStyle/>
                    <a:p>
                      <a:pPr algn="ctr"/>
                      <a:r>
                        <a:rPr lang="en-US" sz="2400" b="1" dirty="0" smtClean="0"/>
                        <a:t>0</a:t>
                      </a:r>
                      <a:endParaRPr lang="en-US" b="1" dirty="0"/>
                    </a:p>
                  </a:txBody>
                  <a:tcPr/>
                </a:tc>
                <a:tc>
                  <a:txBody>
                    <a:bodyPr/>
                    <a:lstStyle/>
                    <a:p>
                      <a:pPr algn="ctr"/>
                      <a:r>
                        <a:rPr lang="en-US" sz="2400" b="1" dirty="0" smtClean="0"/>
                        <a:t>FP</a:t>
                      </a:r>
                      <a:endParaRPr lang="en-US" sz="2400" b="1" dirty="0"/>
                    </a:p>
                  </a:txBody>
                  <a:tcPr/>
                </a:tc>
                <a:tc>
                  <a:txBody>
                    <a:bodyPr/>
                    <a:lstStyle/>
                    <a:p>
                      <a:pPr algn="ctr"/>
                      <a:r>
                        <a:rPr lang="en-US" sz="2400" b="1" dirty="0" smtClean="0"/>
                        <a:t>TN</a:t>
                      </a:r>
                      <a:endParaRPr lang="en-US" sz="2400" b="1" dirty="0"/>
                    </a:p>
                  </a:txBody>
                  <a:tcPr/>
                </a:tc>
              </a:tr>
            </a:tbl>
          </a:graphicData>
        </a:graphic>
      </p:graphicFrame>
    </p:spTree>
    <p:extLst>
      <p:ext uri="{BB962C8B-B14F-4D97-AF65-F5344CB8AC3E}">
        <p14:creationId xmlns:p14="http://schemas.microsoft.com/office/powerpoint/2010/main" val="820725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719947" cy="6858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3496" y="106302"/>
            <a:ext cx="1758046" cy="1719323"/>
          </a:xfrm>
          <a:prstGeom prst="rect">
            <a:avLst/>
          </a:prstGeom>
        </p:spPr>
      </p:pic>
    </p:spTree>
    <p:extLst>
      <p:ext uri="{BB962C8B-B14F-4D97-AF65-F5344CB8AC3E}">
        <p14:creationId xmlns:p14="http://schemas.microsoft.com/office/powerpoint/2010/main" val="1651623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768"/>
            <a:ext cx="11719947" cy="6858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3496" y="106302"/>
            <a:ext cx="1758046" cy="1719323"/>
          </a:xfrm>
          <a:prstGeom prst="rect">
            <a:avLst/>
          </a:prstGeom>
        </p:spPr>
      </p:pic>
    </p:spTree>
    <p:extLst>
      <p:ext uri="{BB962C8B-B14F-4D97-AF65-F5344CB8AC3E}">
        <p14:creationId xmlns:p14="http://schemas.microsoft.com/office/powerpoint/2010/main" val="1315060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 </a:t>
            </a:r>
            <a:r>
              <a:rPr lang="mr-IN" b="1" dirty="0" smtClean="0"/>
              <a:t>–</a:t>
            </a:r>
            <a:r>
              <a:rPr lang="en-US" b="1" dirty="0" smtClean="0"/>
              <a:t> (Mean) AUC</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0637751"/>
              </p:ext>
            </p:extLst>
          </p:nvPr>
        </p:nvGraphicFramePr>
        <p:xfrm>
          <a:off x="664780" y="1690688"/>
          <a:ext cx="10515600" cy="2225040"/>
        </p:xfrm>
        <a:graphic>
          <a:graphicData uri="http://schemas.openxmlformats.org/drawingml/2006/table">
            <a:tbl>
              <a:tblPr firstRow="1" bandRow="1">
                <a:tableStyleId>{5940675A-B579-460E-94D1-54222C63F5DA}</a:tableStyleId>
              </a:tblPr>
              <a:tblGrid>
                <a:gridCol w="3505200"/>
                <a:gridCol w="3505200"/>
                <a:gridCol w="3505200"/>
              </a:tblGrid>
              <a:tr h="370840">
                <a:tc>
                  <a:txBody>
                    <a:bodyPr/>
                    <a:lstStyle/>
                    <a:p>
                      <a:r>
                        <a:rPr lang="en-US" b="1" dirty="0" smtClean="0"/>
                        <a:t>Descriptors\Feature Set</a:t>
                      </a:r>
                      <a:endParaRPr lang="en-US" b="1" dirty="0"/>
                    </a:p>
                  </a:txBody>
                  <a:tcPr/>
                </a:tc>
                <a:tc>
                  <a:txBody>
                    <a:bodyPr/>
                    <a:lstStyle/>
                    <a:p>
                      <a:r>
                        <a:rPr lang="en-US" b="1" dirty="0" smtClean="0"/>
                        <a:t>All</a:t>
                      </a:r>
                      <a:r>
                        <a:rPr lang="en-US" b="1" baseline="0" dirty="0" smtClean="0"/>
                        <a:t> Features</a:t>
                      </a:r>
                      <a:endParaRPr lang="en-US" b="1" dirty="0"/>
                    </a:p>
                  </a:txBody>
                  <a:tcPr/>
                </a:tc>
                <a:tc>
                  <a:txBody>
                    <a:bodyPr/>
                    <a:lstStyle/>
                    <a:p>
                      <a:r>
                        <a:rPr lang="en-US" b="1" dirty="0" smtClean="0"/>
                        <a:t>Selected Features</a:t>
                      </a:r>
                      <a:endParaRPr lang="en-US" b="1" dirty="0"/>
                    </a:p>
                  </a:txBody>
                  <a:tcPr/>
                </a:tc>
              </a:tr>
              <a:tr h="370840">
                <a:tc>
                  <a:txBody>
                    <a:bodyPr/>
                    <a:lstStyle/>
                    <a:p>
                      <a:r>
                        <a:rPr lang="en-US" b="1" dirty="0" smtClean="0"/>
                        <a:t>Early Fusion</a:t>
                      </a:r>
                      <a:endParaRPr lang="en-US" b="1" dirty="0"/>
                    </a:p>
                  </a:txBody>
                  <a:tcPr/>
                </a:tc>
                <a:tc>
                  <a:txBody>
                    <a:bodyPr/>
                    <a:lstStyle/>
                    <a:p>
                      <a:pPr algn="ctr"/>
                      <a:r>
                        <a:rPr lang="hr-HR" dirty="0" smtClean="0"/>
                        <a:t>0.8134</a:t>
                      </a:r>
                      <a:endParaRPr lang="en-US" dirty="0"/>
                    </a:p>
                  </a:txBody>
                  <a:tcPr/>
                </a:tc>
                <a:tc>
                  <a:txBody>
                    <a:bodyPr/>
                    <a:lstStyle/>
                    <a:p>
                      <a:r>
                        <a:rPr lang="nb-NO" dirty="0" smtClean="0"/>
                        <a:t>0.7690</a:t>
                      </a:r>
                      <a:endParaRPr lang="en-US" dirty="0"/>
                    </a:p>
                  </a:txBody>
                  <a:tcPr/>
                </a:tc>
              </a:tr>
              <a:tr h="370840">
                <a:tc>
                  <a:txBody>
                    <a:bodyPr/>
                    <a:lstStyle/>
                    <a:p>
                      <a:r>
                        <a:rPr lang="en-US" b="1" dirty="0" smtClean="0"/>
                        <a:t>HOG</a:t>
                      </a:r>
                      <a:endParaRPr lang="en-US" b="1" dirty="0"/>
                    </a:p>
                  </a:txBody>
                  <a:tcPr/>
                </a:tc>
                <a:tc>
                  <a:txBody>
                    <a:bodyPr/>
                    <a:lstStyle/>
                    <a:p>
                      <a:pPr algn="ctr"/>
                      <a:r>
                        <a:rPr lang="nb-NO" dirty="0" smtClean="0"/>
                        <a:t>0.7549</a:t>
                      </a:r>
                      <a:endParaRPr lang="en-US" dirty="0"/>
                    </a:p>
                  </a:txBody>
                  <a:tcPr/>
                </a:tc>
                <a:tc>
                  <a:txBody>
                    <a:bodyPr/>
                    <a:lstStyle/>
                    <a:p>
                      <a:r>
                        <a:rPr lang="nb-NO" dirty="0" smtClean="0"/>
                        <a:t>0.7252</a:t>
                      </a:r>
                      <a:endParaRPr lang="en-US" dirty="0"/>
                    </a:p>
                  </a:txBody>
                  <a:tcPr/>
                </a:tc>
              </a:tr>
              <a:tr h="370840">
                <a:tc>
                  <a:txBody>
                    <a:bodyPr/>
                    <a:lstStyle/>
                    <a:p>
                      <a:r>
                        <a:rPr lang="en-US" b="1" dirty="0" smtClean="0"/>
                        <a:t>LAB</a:t>
                      </a:r>
                      <a:endParaRPr lang="en-US" b="1" dirty="0"/>
                    </a:p>
                  </a:txBody>
                  <a:tcPr/>
                </a:tc>
                <a:tc>
                  <a:txBody>
                    <a:bodyPr/>
                    <a:lstStyle/>
                    <a:p>
                      <a:pPr algn="ctr"/>
                      <a:r>
                        <a:rPr lang="nb-NO" dirty="0" smtClean="0"/>
                        <a:t>0.6965</a:t>
                      </a:r>
                      <a:endParaRPr lang="en-US" dirty="0"/>
                    </a:p>
                  </a:txBody>
                  <a:tcPr/>
                </a:tc>
                <a:tc>
                  <a:txBody>
                    <a:bodyPr/>
                    <a:lstStyle/>
                    <a:p>
                      <a:r>
                        <a:rPr lang="it-IT" dirty="0" smtClean="0"/>
                        <a:t>0.6827</a:t>
                      </a:r>
                      <a:endParaRPr lang="en-US" dirty="0"/>
                    </a:p>
                  </a:txBody>
                  <a:tcPr/>
                </a:tc>
              </a:tr>
              <a:tr h="370840">
                <a:tc>
                  <a:txBody>
                    <a:bodyPr/>
                    <a:lstStyle/>
                    <a:p>
                      <a:r>
                        <a:rPr lang="en-US" b="1" dirty="0" err="1" smtClean="0"/>
                        <a:t>Texton</a:t>
                      </a:r>
                      <a:endParaRPr lang="en-US" b="1" dirty="0"/>
                    </a:p>
                  </a:txBody>
                  <a:tcPr/>
                </a:tc>
                <a:tc>
                  <a:txBody>
                    <a:bodyPr/>
                    <a:lstStyle/>
                    <a:p>
                      <a:pPr algn="ctr"/>
                      <a:r>
                        <a:rPr lang="nb-NO" b="0" dirty="0" smtClean="0"/>
                        <a:t>0.6525</a:t>
                      </a:r>
                      <a:endParaRPr lang="en-US" b="0" dirty="0"/>
                    </a:p>
                  </a:txBody>
                  <a:tcPr/>
                </a:tc>
                <a:tc>
                  <a:txBody>
                    <a:bodyPr/>
                    <a:lstStyle/>
                    <a:p>
                      <a:r>
                        <a:rPr lang="is-IS" dirty="0" smtClean="0"/>
                        <a:t>0.6205</a:t>
                      </a:r>
                      <a:endParaRPr lang="en-US" dirty="0"/>
                    </a:p>
                  </a:txBody>
                  <a:tcPr/>
                </a:tc>
              </a:tr>
              <a:tr h="370840">
                <a:tc>
                  <a:txBody>
                    <a:bodyPr/>
                    <a:lstStyle/>
                    <a:p>
                      <a:r>
                        <a:rPr lang="en-US" b="1" dirty="0" smtClean="0"/>
                        <a:t>Late Fusion</a:t>
                      </a:r>
                      <a:endParaRPr lang="en-US" b="1" dirty="0"/>
                    </a:p>
                  </a:txBody>
                  <a:tcPr/>
                </a:tc>
                <a:tc>
                  <a:txBody>
                    <a:bodyPr/>
                    <a:lstStyle/>
                    <a:p>
                      <a:pPr algn="ctr"/>
                      <a:r>
                        <a:rPr lang="fi-FI" dirty="0" smtClean="0"/>
                        <a:t>0.7987</a:t>
                      </a:r>
                      <a:endParaRPr lang="en-US" dirty="0"/>
                    </a:p>
                  </a:txBody>
                  <a:tcPr/>
                </a:tc>
                <a:tc>
                  <a:txBody>
                    <a:bodyPr/>
                    <a:lstStyle/>
                    <a:p>
                      <a:r>
                        <a:rPr lang="nb-NO" dirty="0" smtClean="0"/>
                        <a:t>0.7736</a:t>
                      </a:r>
                      <a:endParaRPr lang="en-US" dirty="0"/>
                    </a:p>
                  </a:txBody>
                  <a:tcPr/>
                </a:tc>
              </a:tr>
            </a:tbl>
          </a:graphicData>
        </a:graphic>
      </p:graphicFrame>
    </p:spTree>
    <p:extLst>
      <p:ext uri="{BB962C8B-B14F-4D97-AF65-F5344CB8AC3E}">
        <p14:creationId xmlns:p14="http://schemas.microsoft.com/office/powerpoint/2010/main" val="1584153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 </a:t>
            </a:r>
            <a:r>
              <a:rPr lang="mr-IN" b="1" dirty="0" smtClean="0"/>
              <a:t>–</a:t>
            </a:r>
            <a:r>
              <a:rPr lang="en-US" b="1" dirty="0" smtClean="0"/>
              <a:t> (Mean) Number of Features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5920743"/>
              </p:ext>
            </p:extLst>
          </p:nvPr>
        </p:nvGraphicFramePr>
        <p:xfrm>
          <a:off x="664780" y="1690688"/>
          <a:ext cx="10515600" cy="2225040"/>
        </p:xfrm>
        <a:graphic>
          <a:graphicData uri="http://schemas.openxmlformats.org/drawingml/2006/table">
            <a:tbl>
              <a:tblPr firstRow="1" bandRow="1">
                <a:tableStyleId>{5940675A-B579-460E-94D1-54222C63F5DA}</a:tableStyleId>
              </a:tblPr>
              <a:tblGrid>
                <a:gridCol w="3505200"/>
                <a:gridCol w="3505200"/>
                <a:gridCol w="3505200"/>
              </a:tblGrid>
              <a:tr h="370840">
                <a:tc>
                  <a:txBody>
                    <a:bodyPr/>
                    <a:lstStyle/>
                    <a:p>
                      <a:r>
                        <a:rPr lang="en-US" b="1" dirty="0" smtClean="0"/>
                        <a:t>Descriptors\Feature Set</a:t>
                      </a:r>
                      <a:endParaRPr lang="en-US" b="1" dirty="0"/>
                    </a:p>
                  </a:txBody>
                  <a:tcPr/>
                </a:tc>
                <a:tc>
                  <a:txBody>
                    <a:bodyPr/>
                    <a:lstStyle/>
                    <a:p>
                      <a:r>
                        <a:rPr lang="en-US" b="1" dirty="0" smtClean="0"/>
                        <a:t>All</a:t>
                      </a:r>
                      <a:r>
                        <a:rPr lang="en-US" b="1" baseline="0" dirty="0" smtClean="0"/>
                        <a:t> Features</a:t>
                      </a:r>
                      <a:endParaRPr lang="en-US" b="1" dirty="0"/>
                    </a:p>
                  </a:txBody>
                  <a:tcPr/>
                </a:tc>
                <a:tc>
                  <a:txBody>
                    <a:bodyPr/>
                    <a:lstStyle/>
                    <a:p>
                      <a:r>
                        <a:rPr lang="en-US" b="1" dirty="0" smtClean="0"/>
                        <a:t>Selected Features</a:t>
                      </a:r>
                      <a:endParaRPr lang="en-US" b="1" dirty="0"/>
                    </a:p>
                  </a:txBody>
                  <a:tcPr/>
                </a:tc>
              </a:tr>
              <a:tr h="370840">
                <a:tc>
                  <a:txBody>
                    <a:bodyPr/>
                    <a:lstStyle/>
                    <a:p>
                      <a:r>
                        <a:rPr lang="en-US" b="1" dirty="0" smtClean="0"/>
                        <a:t>Early Fusion</a:t>
                      </a:r>
                      <a:endParaRPr lang="en-US" b="1" dirty="0"/>
                    </a:p>
                  </a:txBody>
                  <a:tcPr/>
                </a:tc>
                <a:tc>
                  <a:txBody>
                    <a:bodyPr/>
                    <a:lstStyle/>
                    <a:p>
                      <a:pPr algn="ctr"/>
                      <a:r>
                        <a:rPr lang="hr-HR" dirty="0" smtClean="0"/>
                        <a:t>9688</a:t>
                      </a:r>
                      <a:endParaRPr lang="en-US" dirty="0"/>
                    </a:p>
                  </a:txBody>
                  <a:tcPr/>
                </a:tc>
                <a:tc>
                  <a:txBody>
                    <a:bodyPr/>
                    <a:lstStyle/>
                    <a:p>
                      <a:pPr algn="ctr"/>
                      <a:r>
                        <a:rPr lang="nb-NO" dirty="0" smtClean="0"/>
                        <a:t>~458 (~4.7%)</a:t>
                      </a:r>
                      <a:endParaRPr lang="en-US" dirty="0"/>
                    </a:p>
                  </a:txBody>
                  <a:tcPr/>
                </a:tc>
              </a:tr>
              <a:tr h="370840">
                <a:tc>
                  <a:txBody>
                    <a:bodyPr/>
                    <a:lstStyle/>
                    <a:p>
                      <a:r>
                        <a:rPr lang="en-US" b="1" dirty="0" smtClean="0"/>
                        <a:t>HOG</a:t>
                      </a:r>
                      <a:endParaRPr lang="en-US" b="1" dirty="0"/>
                    </a:p>
                  </a:txBody>
                  <a:tcPr/>
                </a:tc>
                <a:tc>
                  <a:txBody>
                    <a:bodyPr/>
                    <a:lstStyle/>
                    <a:p>
                      <a:pPr algn="ctr"/>
                      <a:r>
                        <a:rPr lang="nb-NO" dirty="0" smtClean="0"/>
                        <a:t>7000</a:t>
                      </a:r>
                      <a:endParaRPr lang="en-US" dirty="0"/>
                    </a:p>
                  </a:txBody>
                  <a:tcPr/>
                </a:tc>
                <a:tc>
                  <a:txBody>
                    <a:bodyPr/>
                    <a:lstStyle/>
                    <a:p>
                      <a:pPr algn="ctr"/>
                      <a:r>
                        <a:rPr lang="en-US" dirty="0" smtClean="0"/>
                        <a:t>~354 (~5.1%)</a:t>
                      </a:r>
                      <a:endParaRPr lang="en-US" dirty="0"/>
                    </a:p>
                  </a:txBody>
                  <a:tcPr/>
                </a:tc>
              </a:tr>
              <a:tr h="370840">
                <a:tc>
                  <a:txBody>
                    <a:bodyPr/>
                    <a:lstStyle/>
                    <a:p>
                      <a:r>
                        <a:rPr lang="en-US" b="1" dirty="0" smtClean="0"/>
                        <a:t>LAB</a:t>
                      </a:r>
                      <a:endParaRPr lang="en-US" b="1" dirty="0"/>
                    </a:p>
                  </a:txBody>
                  <a:tcPr/>
                </a:tc>
                <a:tc>
                  <a:txBody>
                    <a:bodyPr/>
                    <a:lstStyle/>
                    <a:p>
                      <a:pPr algn="ctr"/>
                      <a:r>
                        <a:rPr lang="en-US" dirty="0" smtClean="0"/>
                        <a:t>896</a:t>
                      </a:r>
                      <a:endParaRPr lang="en-US" dirty="0"/>
                    </a:p>
                  </a:txBody>
                  <a:tcPr/>
                </a:tc>
                <a:tc>
                  <a:txBody>
                    <a:bodyPr/>
                    <a:lstStyle/>
                    <a:p>
                      <a:pPr algn="ctr"/>
                      <a:r>
                        <a:rPr lang="it-IT" dirty="0" smtClean="0"/>
                        <a:t>~365 (~41%)</a:t>
                      </a:r>
                      <a:endParaRPr lang="en-US" dirty="0"/>
                    </a:p>
                  </a:txBody>
                  <a:tcPr/>
                </a:tc>
              </a:tr>
              <a:tr h="370840">
                <a:tc>
                  <a:txBody>
                    <a:bodyPr/>
                    <a:lstStyle/>
                    <a:p>
                      <a:r>
                        <a:rPr lang="en-US" b="1" dirty="0" err="1" smtClean="0"/>
                        <a:t>Texton</a:t>
                      </a:r>
                      <a:endParaRPr lang="en-US" b="1" dirty="0"/>
                    </a:p>
                  </a:txBody>
                  <a:tcPr/>
                </a:tc>
                <a:tc>
                  <a:txBody>
                    <a:bodyPr/>
                    <a:lstStyle/>
                    <a:p>
                      <a:pPr algn="ctr"/>
                      <a:r>
                        <a:rPr lang="nb-NO" b="0" dirty="0" smtClean="0"/>
                        <a:t>1792</a:t>
                      </a:r>
                      <a:endParaRPr lang="en-US" b="0" dirty="0"/>
                    </a:p>
                  </a:txBody>
                  <a:tcPr/>
                </a:tc>
                <a:tc>
                  <a:txBody>
                    <a:bodyPr/>
                    <a:lstStyle/>
                    <a:p>
                      <a:pPr algn="ctr"/>
                      <a:r>
                        <a:rPr lang="is-IS" dirty="0" smtClean="0"/>
                        <a:t>~223 (~12.4)</a:t>
                      </a:r>
                      <a:endParaRPr lang="en-US" dirty="0"/>
                    </a:p>
                  </a:txBody>
                  <a:tcPr/>
                </a:tc>
              </a:tr>
              <a:tr h="370840">
                <a:tc>
                  <a:txBody>
                    <a:bodyPr/>
                    <a:lstStyle/>
                    <a:p>
                      <a:r>
                        <a:rPr lang="en-US" b="1" dirty="0" smtClean="0"/>
                        <a:t>Late Fusion</a:t>
                      </a:r>
                      <a:endParaRPr lang="en-US" b="1"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r>
            </a:tbl>
          </a:graphicData>
        </a:graphic>
      </p:graphicFrame>
    </p:spTree>
    <p:extLst>
      <p:ext uri="{BB962C8B-B14F-4D97-AF65-F5344CB8AC3E}">
        <p14:creationId xmlns:p14="http://schemas.microsoft.com/office/powerpoint/2010/main" val="846185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lstStyle/>
          <a:p>
            <a:r>
              <a:rPr lang="en-US" dirty="0" smtClean="0"/>
              <a:t>For all features: </a:t>
            </a:r>
          </a:p>
          <a:p>
            <a:pPr lvl="1"/>
            <a:r>
              <a:rPr lang="en-US" dirty="0" smtClean="0"/>
              <a:t>early fusion performs best.</a:t>
            </a:r>
          </a:p>
          <a:p>
            <a:r>
              <a:rPr lang="en-US" dirty="0" smtClean="0"/>
              <a:t>For selected features:</a:t>
            </a:r>
          </a:p>
          <a:p>
            <a:pPr lvl="1"/>
            <a:r>
              <a:rPr lang="en-US" dirty="0" smtClean="0"/>
              <a:t>Late fusion performs best.</a:t>
            </a:r>
          </a:p>
          <a:p>
            <a:r>
              <a:rPr lang="en-US" dirty="0" smtClean="0"/>
              <a:t>Hog is the best descriptor in both cases.</a:t>
            </a:r>
          </a:p>
          <a:p>
            <a:endParaRPr lang="en-US" dirty="0" smtClean="0"/>
          </a:p>
          <a:p>
            <a:endParaRPr lang="en-US" dirty="0" smtClean="0"/>
          </a:p>
          <a:p>
            <a:pPr lvl="1"/>
            <a:endParaRPr lang="en-US" dirty="0" smtClean="0"/>
          </a:p>
          <a:p>
            <a:pPr lvl="1"/>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496" y="106302"/>
            <a:ext cx="1758046" cy="1719323"/>
          </a:xfrm>
          <a:prstGeom prst="rect">
            <a:avLst/>
          </a:prstGeom>
        </p:spPr>
      </p:pic>
    </p:spTree>
    <p:extLst>
      <p:ext uri="{BB962C8B-B14F-4D97-AF65-F5344CB8AC3E}">
        <p14:creationId xmlns:p14="http://schemas.microsoft.com/office/powerpoint/2010/main" val="92268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Technical Details</a:t>
            </a:r>
            <a:endParaRPr lang="en-US" b="1" dirty="0"/>
          </a:p>
        </p:txBody>
      </p:sp>
      <p:sp>
        <p:nvSpPr>
          <p:cNvPr id="3" name="Content Placeholder 2"/>
          <p:cNvSpPr>
            <a:spLocks noGrp="1"/>
          </p:cNvSpPr>
          <p:nvPr>
            <p:ph idx="1"/>
          </p:nvPr>
        </p:nvSpPr>
        <p:spPr/>
        <p:txBody>
          <a:bodyPr/>
          <a:lstStyle/>
          <a:p>
            <a:r>
              <a:rPr lang="en-US" dirty="0" smtClean="0">
                <a:hlinkClick r:id="rId2"/>
              </a:rPr>
              <a:t>Liblinear</a:t>
            </a:r>
            <a:r>
              <a:rPr lang="en-US" dirty="0" smtClean="0"/>
              <a:t> </a:t>
            </a:r>
            <a:r>
              <a:rPr lang="en-US" dirty="0" smtClean="0">
                <a:sym typeface="Wingdings"/>
              </a:rPr>
              <a:t> A library written for </a:t>
            </a:r>
            <a:r>
              <a:rPr lang="en-US" dirty="0" err="1" smtClean="0">
                <a:sym typeface="Wingdings"/>
              </a:rPr>
              <a:t>Matlab</a:t>
            </a:r>
            <a:r>
              <a:rPr lang="en-US" dirty="0" smtClean="0">
                <a:sym typeface="Wingdings"/>
              </a:rPr>
              <a:t> (along with Python, Java, Ruby interfaces) for linear classification specifically of large amounts of data.</a:t>
            </a:r>
          </a:p>
        </p:txBody>
      </p:sp>
    </p:spTree>
    <p:extLst>
      <p:ext uri="{BB962C8B-B14F-4D97-AF65-F5344CB8AC3E}">
        <p14:creationId xmlns:p14="http://schemas.microsoft.com/office/powerpoint/2010/main" val="494327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lstStyle/>
          <a:p>
            <a:pPr marL="0" indent="0">
              <a:buNone/>
            </a:pPr>
            <a:r>
              <a:rPr lang="en-US" dirty="0" smtClean="0"/>
              <a:t>[1] </a:t>
            </a:r>
            <a:r>
              <a:rPr lang="en-US" dirty="0" err="1" smtClean="0"/>
              <a:t>E.G.Danaci</a:t>
            </a:r>
            <a:r>
              <a:rPr lang="en-US" dirty="0" smtClean="0"/>
              <a:t>, N. </a:t>
            </a:r>
            <a:r>
              <a:rPr lang="en-US" dirty="0" err="1" smtClean="0"/>
              <a:t>Ikizler</a:t>
            </a:r>
            <a:r>
              <a:rPr lang="en-US" dirty="0" smtClean="0"/>
              <a:t>, Low-level </a:t>
            </a:r>
            <a:r>
              <a:rPr lang="en-US" dirty="0"/>
              <a:t>features for visual attribute recognition: An evaluation</a:t>
            </a:r>
            <a:r>
              <a:rPr lang="en-US" dirty="0" smtClean="0"/>
              <a:t>.</a:t>
            </a:r>
          </a:p>
          <a:p>
            <a:pPr marL="0" indent="0">
              <a:buNone/>
            </a:pPr>
            <a:r>
              <a:rPr lang="en-US" dirty="0" smtClean="0"/>
              <a:t>[2] </a:t>
            </a:r>
            <a:r>
              <a:rPr lang="en-US" dirty="0"/>
              <a:t>A. </a:t>
            </a:r>
            <a:r>
              <a:rPr lang="en-US" dirty="0" err="1"/>
              <a:t>Farhadi</a:t>
            </a:r>
            <a:r>
              <a:rPr lang="en-US" dirty="0"/>
              <a:t>, I. </a:t>
            </a:r>
            <a:r>
              <a:rPr lang="en-US" dirty="0" err="1"/>
              <a:t>Endres</a:t>
            </a:r>
            <a:r>
              <a:rPr lang="en-US" dirty="0"/>
              <a:t>, D. </a:t>
            </a:r>
            <a:r>
              <a:rPr lang="en-US" dirty="0" err="1"/>
              <a:t>Hoiem</a:t>
            </a:r>
            <a:r>
              <a:rPr lang="en-US" dirty="0"/>
              <a:t>, D.A. Forsyth, Describing objects by their attributes </a:t>
            </a:r>
            <a:r>
              <a:rPr lang="en-US" dirty="0">
                <a:hlinkClick r:id="rId2"/>
              </a:rPr>
              <a:t>http</a:t>
            </a:r>
            <a:r>
              <a:rPr lang="en-US" dirty="0" smtClean="0">
                <a:hlinkClick r:id="rId2"/>
              </a:rPr>
              <a:t>://</a:t>
            </a:r>
            <a:r>
              <a:rPr lang="en-US" dirty="0">
                <a:hlinkClick r:id="rId2"/>
              </a:rPr>
              <a:t>vision.cs.uiuc.edu/attributes</a:t>
            </a:r>
            <a:r>
              <a:rPr lang="en-US" dirty="0" smtClean="0">
                <a:hlinkClick r:id="rId2"/>
              </a:rPr>
              <a:t>/</a:t>
            </a:r>
            <a:endParaRPr lang="en-US" dirty="0" smtClean="0"/>
          </a:p>
          <a:p>
            <a:pPr marL="0" indent="0">
              <a:buNone/>
            </a:pPr>
            <a:endParaRPr lang="en-US" dirty="0" smtClean="0"/>
          </a:p>
        </p:txBody>
      </p:sp>
    </p:spTree>
    <p:extLst>
      <p:ext uri="{BB962C8B-B14F-4D97-AF65-F5344CB8AC3E}">
        <p14:creationId xmlns:p14="http://schemas.microsoft.com/office/powerpoint/2010/main" val="1316341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b="1" dirty="0"/>
          </a:p>
        </p:txBody>
      </p:sp>
      <p:sp>
        <p:nvSpPr>
          <p:cNvPr id="3" name="Content Placeholder 2"/>
          <p:cNvSpPr>
            <a:spLocks noGrp="1"/>
          </p:cNvSpPr>
          <p:nvPr>
            <p:ph idx="1"/>
          </p:nvPr>
        </p:nvSpPr>
        <p:spPr/>
        <p:txBody>
          <a:bodyPr/>
          <a:lstStyle/>
          <a:p>
            <a:r>
              <a:rPr lang="en-US" dirty="0" smtClean="0"/>
              <a:t>Usage of low level features to understand attributes in images.</a:t>
            </a:r>
          </a:p>
          <a:p>
            <a:r>
              <a:rPr lang="en-US" dirty="0" smtClean="0"/>
              <a:t>These attributes can then be used to classify images.</a:t>
            </a:r>
          </a:p>
          <a:p>
            <a:r>
              <a:rPr lang="en-US" dirty="0" smtClean="0"/>
              <a:t>Understanding the effect of low-level features in classifying attributes is thus beneficial.</a:t>
            </a:r>
          </a:p>
          <a:p>
            <a:r>
              <a:rPr lang="en-US" dirty="0" smtClean="0"/>
              <a:t>Low-level features are separately as well as together used in attribute classification.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496" y="106302"/>
            <a:ext cx="1758046" cy="1719323"/>
          </a:xfrm>
          <a:prstGeom prst="rect">
            <a:avLst/>
          </a:prstGeom>
        </p:spPr>
      </p:pic>
    </p:spTree>
    <p:extLst>
      <p:ext uri="{BB962C8B-B14F-4D97-AF65-F5344CB8AC3E}">
        <p14:creationId xmlns:p14="http://schemas.microsoft.com/office/powerpoint/2010/main" val="1772813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a:t>
            </a:r>
            <a:r>
              <a:rPr lang="en-US" b="1" dirty="0" smtClean="0"/>
              <a:t>Statement (cont.)</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8852"/>
            <a:ext cx="2113107" cy="2011680"/>
          </a:xfrm>
        </p:spPr>
      </p:pic>
      <p:sp>
        <p:nvSpPr>
          <p:cNvPr id="7" name="TextBox 6"/>
          <p:cNvSpPr txBox="1"/>
          <p:nvPr/>
        </p:nvSpPr>
        <p:spPr>
          <a:xfrm>
            <a:off x="7349067" y="1848852"/>
            <a:ext cx="2302933" cy="2585323"/>
          </a:xfrm>
          <a:prstGeom prst="rect">
            <a:avLst/>
          </a:prstGeom>
          <a:noFill/>
        </p:spPr>
        <p:txBody>
          <a:bodyPr wrap="square" rtlCol="0">
            <a:spAutoFit/>
          </a:bodyPr>
          <a:lstStyle/>
          <a:p>
            <a:pPr marL="285750" indent="-285750">
              <a:buFont typeface="Arial" charset="0"/>
              <a:buChar char="•"/>
            </a:pPr>
            <a:r>
              <a:rPr lang="en-US" dirty="0" smtClean="0"/>
              <a:t>Has Ear?</a:t>
            </a:r>
          </a:p>
          <a:p>
            <a:pPr marL="285750" indent="-285750">
              <a:buFont typeface="Arial" charset="0"/>
              <a:buChar char="•"/>
            </a:pPr>
            <a:r>
              <a:rPr lang="en-US" dirty="0" smtClean="0"/>
              <a:t>Has Nose?</a:t>
            </a:r>
          </a:p>
          <a:p>
            <a:pPr marL="285750" indent="-285750">
              <a:buFont typeface="Arial" charset="0"/>
              <a:buChar char="•"/>
            </a:pPr>
            <a:r>
              <a:rPr lang="en-US" dirty="0" smtClean="0"/>
              <a:t>Has Mouth?</a:t>
            </a:r>
          </a:p>
          <a:p>
            <a:pPr marL="285750" indent="-285750">
              <a:buFont typeface="Arial" charset="0"/>
              <a:buChar char="•"/>
            </a:pPr>
            <a:r>
              <a:rPr lang="en-US" dirty="0" smtClean="0"/>
              <a:t>Has Hair?</a:t>
            </a:r>
          </a:p>
          <a:p>
            <a:pPr marL="285750" indent="-285750">
              <a:buFont typeface="Arial" charset="0"/>
              <a:buChar char="•"/>
            </a:pPr>
            <a:r>
              <a:rPr lang="en-US" dirty="0" smtClean="0"/>
              <a:t>Has Face?</a:t>
            </a:r>
          </a:p>
          <a:p>
            <a:pPr marL="285750" indent="-285750">
              <a:buFont typeface="Arial" charset="0"/>
              <a:buChar char="•"/>
            </a:pPr>
            <a:r>
              <a:rPr lang="en-US" dirty="0" smtClean="0"/>
              <a:t>Has Eye?</a:t>
            </a:r>
          </a:p>
          <a:p>
            <a:pPr marL="285750" indent="-285750">
              <a:buFont typeface="Arial" charset="0"/>
              <a:buChar char="•"/>
            </a:pPr>
            <a:r>
              <a:rPr lang="en-US" dirty="0" smtClean="0"/>
              <a:t>Has Head?</a:t>
            </a:r>
          </a:p>
          <a:p>
            <a:pPr marL="285750" indent="-285750">
              <a:buFont typeface="Arial" charset="0"/>
              <a:buChar char="•"/>
            </a:pPr>
            <a:r>
              <a:rPr lang="en-US" dirty="0" smtClean="0"/>
              <a:t>Has Hand?</a:t>
            </a:r>
          </a:p>
          <a:p>
            <a:pPr marL="285750" indent="-285750">
              <a:buFont typeface="Arial" charset="0"/>
              <a:buChar char="•"/>
            </a:pPr>
            <a:r>
              <a:rPr lang="mr-IN" dirty="0" smtClean="0"/>
              <a:t>…</a:t>
            </a:r>
            <a:endParaRPr lang="en-US" dirty="0" smtClean="0"/>
          </a:p>
        </p:txBody>
      </p:sp>
      <p:sp>
        <p:nvSpPr>
          <p:cNvPr id="10" name="TextBox 9"/>
          <p:cNvSpPr txBox="1"/>
          <p:nvPr/>
        </p:nvSpPr>
        <p:spPr>
          <a:xfrm>
            <a:off x="3941138" y="1977529"/>
            <a:ext cx="2418098" cy="1754326"/>
          </a:xfrm>
          <a:prstGeom prst="rect">
            <a:avLst/>
          </a:prstGeom>
          <a:noFill/>
        </p:spPr>
        <p:txBody>
          <a:bodyPr wrap="none" rtlCol="0">
            <a:spAutoFit/>
          </a:bodyPr>
          <a:lstStyle/>
          <a:p>
            <a:pPr marL="285750" indent="-285750">
              <a:buFont typeface="Arial" charset="0"/>
              <a:buChar char="•"/>
            </a:pPr>
            <a:r>
              <a:rPr lang="en-US" dirty="0" smtClean="0"/>
              <a:t>Color: RGB, HSV, </a:t>
            </a:r>
            <a:r>
              <a:rPr lang="en-US" dirty="0" smtClean="0">
                <a:solidFill>
                  <a:srgbClr val="FF0000"/>
                </a:solidFill>
              </a:rPr>
              <a:t>LAB</a:t>
            </a:r>
          </a:p>
          <a:p>
            <a:pPr marL="285750" indent="-285750">
              <a:buFont typeface="Arial" charset="0"/>
              <a:buChar char="•"/>
            </a:pPr>
            <a:r>
              <a:rPr lang="en-US" dirty="0" smtClean="0"/>
              <a:t>Shape: </a:t>
            </a:r>
            <a:r>
              <a:rPr lang="en-US" dirty="0" smtClean="0">
                <a:solidFill>
                  <a:srgbClr val="FF0000"/>
                </a:solidFill>
              </a:rPr>
              <a:t>HOG</a:t>
            </a:r>
            <a:r>
              <a:rPr lang="en-US" dirty="0" smtClean="0"/>
              <a:t>, SIFT</a:t>
            </a:r>
          </a:p>
          <a:p>
            <a:pPr marL="285750" indent="-285750">
              <a:buFont typeface="Arial" charset="0"/>
              <a:buChar char="•"/>
            </a:pPr>
            <a:r>
              <a:rPr lang="en-US" dirty="0" smtClean="0"/>
              <a:t>Texture: </a:t>
            </a:r>
            <a:r>
              <a:rPr lang="en-US" dirty="0" err="1" smtClean="0">
                <a:solidFill>
                  <a:srgbClr val="FF0000"/>
                </a:solidFill>
              </a:rPr>
              <a:t>Texton</a:t>
            </a:r>
            <a:r>
              <a:rPr lang="en-US" dirty="0" smtClean="0"/>
              <a:t>, LBP</a:t>
            </a:r>
          </a:p>
          <a:p>
            <a:pPr marL="285750" indent="-285750">
              <a:buFont typeface="Arial" charset="0"/>
              <a:buChar char="•"/>
            </a:pPr>
            <a:endParaRPr lang="en-US" dirty="0" smtClean="0"/>
          </a:p>
          <a:p>
            <a:pPr marL="285750" indent="-285750">
              <a:buFont typeface="Arial" charset="0"/>
              <a:buChar char="•"/>
            </a:pPr>
            <a:endParaRPr lang="en-US" dirty="0" smtClean="0"/>
          </a:p>
          <a:p>
            <a:pPr marL="285750" indent="-285750">
              <a:buFont typeface="Arial" charset="0"/>
              <a:buChar char="•"/>
            </a:pPr>
            <a:endParaRPr lang="en-US" dirty="0"/>
          </a:p>
        </p:txBody>
      </p:sp>
      <p:cxnSp>
        <p:nvCxnSpPr>
          <p:cNvPr id="11" name="Straight Arrow Connector 10"/>
          <p:cNvCxnSpPr/>
          <p:nvPr/>
        </p:nvCxnSpPr>
        <p:spPr>
          <a:xfrm flipV="1">
            <a:off x="2951307" y="2438400"/>
            <a:ext cx="989831" cy="21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359236" y="2438400"/>
            <a:ext cx="989831" cy="21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3496" y="106302"/>
            <a:ext cx="1758046" cy="1719323"/>
          </a:xfrm>
          <a:prstGeom prst="rect">
            <a:avLst/>
          </a:prstGeom>
        </p:spPr>
      </p:pic>
    </p:spTree>
    <p:extLst>
      <p:ext uri="{BB962C8B-B14F-4D97-AF65-F5344CB8AC3E}">
        <p14:creationId xmlns:p14="http://schemas.microsoft.com/office/powerpoint/2010/main" val="682954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Set </a:t>
            </a:r>
            <a:r>
              <a:rPr lang="en-US" b="1" dirty="0" err="1" smtClean="0"/>
              <a:t>aPascal</a:t>
            </a:r>
            <a:endParaRPr lang="en-US" b="1" dirty="0"/>
          </a:p>
        </p:txBody>
      </p:sp>
      <p:sp>
        <p:nvSpPr>
          <p:cNvPr id="3" name="Content Placeholder 2"/>
          <p:cNvSpPr>
            <a:spLocks noGrp="1"/>
          </p:cNvSpPr>
          <p:nvPr>
            <p:ph idx="1"/>
          </p:nvPr>
        </p:nvSpPr>
        <p:spPr/>
        <p:txBody>
          <a:bodyPr/>
          <a:lstStyle/>
          <a:p>
            <a:r>
              <a:rPr lang="en-US" dirty="0" smtClean="0"/>
              <a:t>There are 2113 train images and 2227 test images.</a:t>
            </a:r>
          </a:p>
          <a:p>
            <a:r>
              <a:rPr lang="en-US" dirty="0" smtClean="0"/>
              <a:t>Each image has 64 attribute. </a:t>
            </a:r>
          </a:p>
          <a:p>
            <a:r>
              <a:rPr lang="en-US" dirty="0" smtClean="0"/>
              <a:t>Each image has a bounding box for associated classes.</a:t>
            </a:r>
          </a:p>
          <a:p>
            <a:r>
              <a:rPr lang="en-US" dirty="0" smtClean="0"/>
              <a:t>There are 20 classes.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496" y="106302"/>
            <a:ext cx="1758046" cy="1719323"/>
          </a:xfrm>
          <a:prstGeom prst="rect">
            <a:avLst/>
          </a:prstGeom>
        </p:spPr>
      </p:pic>
    </p:spTree>
    <p:extLst>
      <p:ext uri="{BB962C8B-B14F-4D97-AF65-F5344CB8AC3E}">
        <p14:creationId xmlns:p14="http://schemas.microsoft.com/office/powerpoint/2010/main" val="108171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aPascal</a:t>
            </a:r>
            <a:r>
              <a:rPr lang="en-US" b="1" dirty="0" smtClean="0"/>
              <a:t> Examples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229" y="1690688"/>
            <a:ext cx="3239865" cy="242989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094" y="1690587"/>
            <a:ext cx="3240000" cy="2430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61" y="4428000"/>
            <a:ext cx="3240000" cy="2430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8689" y="4428000"/>
            <a:ext cx="3240000" cy="24300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58689" y="4428000"/>
            <a:ext cx="3240000" cy="24300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73496" y="106302"/>
            <a:ext cx="1758046" cy="1719323"/>
          </a:xfrm>
          <a:prstGeom prst="rect">
            <a:avLst/>
          </a:prstGeom>
        </p:spPr>
      </p:pic>
    </p:spTree>
    <p:extLst>
      <p:ext uri="{BB962C8B-B14F-4D97-AF65-F5344CB8AC3E}">
        <p14:creationId xmlns:p14="http://schemas.microsoft.com/office/powerpoint/2010/main" val="784196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aPascal</a:t>
            </a:r>
            <a:r>
              <a:rPr lang="en-US" b="1" dirty="0" smtClean="0"/>
              <a:t> Examples</a:t>
            </a:r>
            <a:endParaRPr lang="en-US" b="1" dirty="0"/>
          </a:p>
        </p:txBody>
      </p:sp>
      <p:sp>
        <p:nvSpPr>
          <p:cNvPr id="3" name="Content Placeholder 2"/>
          <p:cNvSpPr>
            <a:spLocks noGrp="1"/>
          </p:cNvSpPr>
          <p:nvPr>
            <p:ph idx="1"/>
          </p:nvPr>
        </p:nvSpPr>
        <p:spPr>
          <a:xfrm>
            <a:off x="171450" y="1825625"/>
            <a:ext cx="11901488" cy="4351338"/>
          </a:xfrm>
        </p:spPr>
        <p:txBody>
          <a:bodyPr/>
          <a:lstStyle/>
          <a:p>
            <a:r>
              <a:rPr lang="fr-FR" sz="1400" dirty="0" smtClean="0"/>
              <a:t>2008_000008.jpg horse 54 </a:t>
            </a:r>
            <a:r>
              <a:rPr lang="fr-FR" sz="1400" dirty="0"/>
              <a:t>87 471 419 0 0 0 0 0 1 1 0 1 1 1 0 0 0 0 0 1 0 0 1 1 0 0 0 0 0 0 0 0 0 0 0 0 0 0 0 0 0 0 0 0 0 0 0 1 1 0 0 0 0 0 0 0 0 0 0 0 0 0 0 0 0 0 0</a:t>
            </a:r>
          </a:p>
          <a:p>
            <a:r>
              <a:rPr lang="fr-FR" sz="1400" dirty="0"/>
              <a:t>2008_000008.jpg </a:t>
            </a:r>
            <a:r>
              <a:rPr lang="fr-FR" sz="1400" dirty="0" err="1"/>
              <a:t>person</a:t>
            </a:r>
            <a:r>
              <a:rPr lang="fr-FR" sz="1400" dirty="0"/>
              <a:t> 158 44 289 166 0 0 0 0 0 1 0 0 1 1 0 1 1 1 1 1 1 0 1 1 0 0 0 0 0 0 0 0 0 0 0 0 0 0 0 0 0 0 0 0 0 0 0 0 0 0 0 0 0 0 0 1 0 0 0 1 0 0 0 0 0 0 0 </a:t>
            </a:r>
            <a:r>
              <a:rPr lang="fr-FR" sz="1400" dirty="0" smtClean="0"/>
              <a:t>0</a:t>
            </a:r>
          </a:p>
          <a:p>
            <a:r>
              <a:rPr lang="fr-FR" sz="1400" dirty="0"/>
              <a:t>2008_000109.jpg </a:t>
            </a:r>
            <a:r>
              <a:rPr lang="fr-FR" sz="1400" dirty="0" err="1"/>
              <a:t>motorbike</a:t>
            </a:r>
            <a:r>
              <a:rPr lang="fr-FR" sz="1400" dirty="0"/>
              <a:t> 293 71 420 196 0 0 0 0 0 1 0 0 0 </a:t>
            </a:r>
            <a:r>
              <a:rPr lang="fr-FR" sz="1400" dirty="0" smtClean="0"/>
              <a:t>0 0 </a:t>
            </a:r>
            <a:r>
              <a:rPr lang="fr-FR" sz="1400" dirty="0"/>
              <a:t>0 0 0 0 0 0 0 0 0 0 0 0 0 0 0 1 0 1 0 1 0 0 1 1 0 0 0 0 0 0 0 0 0 0 0 0 0 0 0 0 0 1 1 0 0 0 0 0 0 0 1 0 0</a:t>
            </a:r>
          </a:p>
          <a:p>
            <a:r>
              <a:rPr lang="fr-FR" sz="1400" dirty="0"/>
              <a:t>2008_000109.jpg car 42 95 443 375 0 1 0 0 0 0 0 0 0 0 0 0 0 0 0 0 0 0 0 0 0 0 0 0 1 0 1 1 1 0 1 0 0 0 0 0 0 0 0 0 0 0 0 0 0 0 0 0 0 0 0 0 1 0 0 0 0 0 0 0 0 1 0 0</a:t>
            </a:r>
          </a:p>
          <a:p>
            <a:r>
              <a:rPr lang="fr-FR" sz="1400" dirty="0"/>
              <a:t>2008_000109.jpg </a:t>
            </a:r>
            <a:r>
              <a:rPr lang="fr-FR" sz="1400" dirty="0" err="1"/>
              <a:t>person</a:t>
            </a:r>
            <a:r>
              <a:rPr lang="fr-FR" sz="1400" dirty="0"/>
              <a:t> 229 91 338 364 0 0 0 0 0 0 0 0 1 0 0 1 1 1 1 1 1 1 1 1 1 0 0 0 0 0 0 0 0 0 0 0 0 0 0 0 0 0 0 0 0 0 0 0 0 0 0 0 0 0 0 1 0 0 0 1 0 0 0 0 0 0 0 </a:t>
            </a:r>
            <a:r>
              <a:rPr lang="fr-FR" sz="1400" dirty="0" smtClean="0"/>
              <a:t>0</a:t>
            </a:r>
          </a:p>
          <a:p>
            <a:r>
              <a:rPr lang="fr-FR" dirty="0" err="1" smtClean="0"/>
              <a:t>According</a:t>
            </a:r>
            <a:r>
              <a:rPr lang="fr-FR" dirty="0" smtClean="0"/>
              <a:t> to </a:t>
            </a:r>
            <a:r>
              <a:rPr lang="fr-FR" dirty="0" err="1" smtClean="0"/>
              <a:t>this</a:t>
            </a:r>
            <a:r>
              <a:rPr lang="fr-FR" dirty="0" smtClean="0"/>
              <a:t> </a:t>
            </a:r>
            <a:r>
              <a:rPr lang="fr-FR" dirty="0" err="1" smtClean="0"/>
              <a:t>mapping</a:t>
            </a:r>
            <a:r>
              <a:rPr lang="fr-FR" dirty="0" smtClean="0"/>
              <a:t>:</a:t>
            </a:r>
            <a:endParaRPr lang="fr-FR" dirty="0"/>
          </a:p>
          <a:p>
            <a:pPr lvl="1"/>
            <a:r>
              <a:rPr lang="fr-FR" dirty="0" smtClean="0"/>
              <a:t>2008_000008.jpg horse has {</a:t>
            </a:r>
            <a:r>
              <a:rPr lang="fr-FR" dirty="0" err="1" smtClean="0"/>
              <a:t>Occluded</a:t>
            </a:r>
            <a:r>
              <a:rPr lang="fr-FR" dirty="0" smtClean="0"/>
              <a:t>, </a:t>
            </a:r>
            <a:r>
              <a:rPr lang="fr-FR" dirty="0" err="1" smtClean="0"/>
              <a:t>Tail</a:t>
            </a:r>
            <a:r>
              <a:rPr lang="fr-FR" dirty="0" smtClean="0"/>
              <a:t>, Head, </a:t>
            </a:r>
            <a:r>
              <a:rPr lang="fr-FR" dirty="0" err="1" smtClean="0"/>
              <a:t>Ear</a:t>
            </a:r>
            <a:r>
              <a:rPr lang="fr-FR" dirty="0"/>
              <a:t>,</a:t>
            </a:r>
            <a:r>
              <a:rPr lang="fr-FR" dirty="0" smtClean="0"/>
              <a:t> </a:t>
            </a:r>
            <a:r>
              <a:rPr lang="fr-FR" dirty="0" err="1" smtClean="0"/>
              <a:t>Snout</a:t>
            </a:r>
            <a:r>
              <a:rPr lang="fr-FR" dirty="0" smtClean="0"/>
              <a:t>, </a:t>
            </a:r>
            <a:r>
              <a:rPr lang="fr-FR" dirty="0" err="1" smtClean="0"/>
              <a:t>Torso</a:t>
            </a:r>
            <a:r>
              <a:rPr lang="fr-FR" dirty="0" smtClean="0"/>
              <a:t>, </a:t>
            </a:r>
            <a:r>
              <a:rPr lang="fr-FR" dirty="0" err="1" smtClean="0"/>
              <a:t>Leg</a:t>
            </a:r>
            <a:r>
              <a:rPr lang="fr-FR" dirty="0" smtClean="0"/>
              <a:t>, Foot/</a:t>
            </a:r>
            <a:r>
              <a:rPr lang="fr-FR" dirty="0" err="1" smtClean="0"/>
              <a:t>Shoe</a:t>
            </a:r>
            <a:r>
              <a:rPr lang="fr-FR" dirty="0" smtClean="0"/>
              <a:t>, Rein, </a:t>
            </a:r>
            <a:r>
              <a:rPr lang="fr-FR" dirty="0" err="1" smtClean="0"/>
              <a:t>Saddle</a:t>
            </a:r>
            <a:r>
              <a:rPr lang="fr-FR" dirty="0" smtClean="0"/>
              <a:t>}</a:t>
            </a:r>
          </a:p>
          <a:p>
            <a:pPr lvl="1"/>
            <a:r>
              <a:rPr lang="fr-FR" dirty="0" smtClean="0"/>
              <a:t>2008_000008.jpg </a:t>
            </a:r>
            <a:r>
              <a:rPr lang="fr-FR" dirty="0" err="1" smtClean="0"/>
              <a:t>person</a:t>
            </a:r>
            <a:r>
              <a:rPr lang="fr-FR" dirty="0" smtClean="0"/>
              <a:t> has {</a:t>
            </a:r>
            <a:r>
              <a:rPr lang="fr-FR" dirty="0" err="1" smtClean="0"/>
              <a:t>Occluded</a:t>
            </a:r>
            <a:r>
              <a:rPr lang="fr-FR" dirty="0" smtClean="0"/>
              <a:t>, </a:t>
            </a:r>
            <a:r>
              <a:rPr lang="fr-FR" dirty="0" err="1" smtClean="0"/>
              <a:t>Ear</a:t>
            </a:r>
            <a:r>
              <a:rPr lang="fr-FR" dirty="0" smtClean="0"/>
              <a:t>, </a:t>
            </a:r>
            <a:r>
              <a:rPr lang="fr-FR" dirty="0" err="1" smtClean="0"/>
              <a:t>Mouth</a:t>
            </a:r>
            <a:r>
              <a:rPr lang="fr-FR" dirty="0" smtClean="0"/>
              <a:t>, </a:t>
            </a:r>
            <a:r>
              <a:rPr lang="fr-FR" dirty="0" err="1" smtClean="0"/>
              <a:t>Hair</a:t>
            </a:r>
            <a:r>
              <a:rPr lang="fr-FR" dirty="0" smtClean="0"/>
              <a:t>, Face, Eye, </a:t>
            </a:r>
            <a:r>
              <a:rPr lang="fr-FR" dirty="0" err="1" smtClean="0"/>
              <a:t>Torso</a:t>
            </a:r>
            <a:r>
              <a:rPr lang="fr-FR" dirty="0" smtClean="0"/>
              <a:t>, Arm, </a:t>
            </a:r>
            <a:r>
              <a:rPr lang="fr-FR" dirty="0" err="1" smtClean="0"/>
              <a:t>Leg</a:t>
            </a:r>
            <a:r>
              <a:rPr lang="fr-FR" dirty="0" smtClean="0"/>
              <a:t>, Skin, </a:t>
            </a:r>
            <a:r>
              <a:rPr lang="fr-FR" dirty="0" err="1" smtClean="0"/>
              <a:t>Cloth</a:t>
            </a:r>
            <a:r>
              <a:rPr lang="fr-FR" dirty="0"/>
              <a:t>}</a:t>
            </a:r>
            <a:endParaRPr lang="fr-FR" dirty="0" smtClean="0"/>
          </a:p>
          <a:p>
            <a:endParaRPr lang="fr-FR" sz="1400" dirty="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3496" y="106302"/>
            <a:ext cx="1758046" cy="1719323"/>
          </a:xfrm>
          <a:prstGeom prst="rect">
            <a:avLst/>
          </a:prstGeom>
        </p:spPr>
      </p:pic>
    </p:spTree>
    <p:extLst>
      <p:ext uri="{BB962C8B-B14F-4D97-AF65-F5344CB8AC3E}">
        <p14:creationId xmlns:p14="http://schemas.microsoft.com/office/powerpoint/2010/main" val="368646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Classes and Attributes</a:t>
            </a:r>
            <a:endParaRPr lang="en-US" b="1" dirty="0"/>
          </a:p>
        </p:txBody>
      </p:sp>
      <p:sp>
        <p:nvSpPr>
          <p:cNvPr id="3" name="Content Placeholder 2"/>
          <p:cNvSpPr>
            <a:spLocks noGrp="1"/>
          </p:cNvSpPr>
          <p:nvPr>
            <p:ph idx="1"/>
          </p:nvPr>
        </p:nvSpPr>
        <p:spPr/>
        <p:txBody>
          <a:bodyPr>
            <a:normAutofit lnSpcReduction="10000"/>
          </a:bodyPr>
          <a:lstStyle/>
          <a:p>
            <a:r>
              <a:rPr lang="en-US" b="1" dirty="0" smtClean="0"/>
              <a:t>Classes: </a:t>
            </a:r>
            <a:r>
              <a:rPr lang="en-US" dirty="0" smtClean="0"/>
              <a:t>Aero-plane, bicycle, bird, boat, bottle, bus, car, cat, chair, cow, dining table, dog, horse, motorbike, person, potted plant, sheep, sofa, train, TV-monitor, donkey, monkey, goat, wolf, jet-ski, zebra, centaur, mug, statue, building, bag, carriage</a:t>
            </a:r>
          </a:p>
          <a:p>
            <a:r>
              <a:rPr lang="en-US" b="1" dirty="0" smtClean="0"/>
              <a:t>Attributes: </a:t>
            </a:r>
            <a:r>
              <a:rPr lang="en-US" dirty="0" smtClean="0"/>
              <a:t>2D Boxy, 3D Boxy, Round, Vert </a:t>
            </a:r>
            <a:r>
              <a:rPr lang="en-US" dirty="0" err="1" smtClean="0"/>
              <a:t>Cyl</a:t>
            </a:r>
            <a:r>
              <a:rPr lang="en-US" dirty="0" smtClean="0"/>
              <a:t>, </a:t>
            </a:r>
            <a:r>
              <a:rPr lang="en-US" dirty="0" err="1" smtClean="0"/>
              <a:t>Horiz</a:t>
            </a:r>
            <a:r>
              <a:rPr lang="en-US" dirty="0" smtClean="0"/>
              <a:t> </a:t>
            </a:r>
            <a:r>
              <a:rPr lang="en-US" dirty="0" err="1" smtClean="0"/>
              <a:t>Cyl</a:t>
            </a:r>
            <a:r>
              <a:rPr lang="en-US" dirty="0" smtClean="0"/>
              <a:t>, Occluded, Tail, Beak, Head, Ear, Snout, Nose, Mouth, Hair, Face, Eye, Torso, Hand, Arm, Leg, Foot/Shoe, Wing, Propeller, Jet engine, Window, Row Wind, Wheel, Door, Headlight, Taillight, Side mirror, Exhaust, Pedal, Handlebars, Engine, Sail, Mast, Text, Label, Furn. Leg, Furn. Back, Furn. Seat, Furn. Arm, Horn, Rein, Saddle, Leaf, Flower, Stem/Trunk, Pot, Screen, Skin, Metal, Plastic, Wood, Cloth, Furry, Glass, Feather, Wool, Clear, Shiny, Vegetation, Leather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496" y="106302"/>
            <a:ext cx="1758046" cy="1719323"/>
          </a:xfrm>
          <a:prstGeom prst="rect">
            <a:avLst/>
          </a:prstGeom>
        </p:spPr>
      </p:pic>
    </p:spTree>
    <p:extLst>
      <p:ext uri="{BB962C8B-B14F-4D97-AF65-F5344CB8AC3E}">
        <p14:creationId xmlns:p14="http://schemas.microsoft.com/office/powerpoint/2010/main" val="1478153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496" y="106302"/>
            <a:ext cx="1758046" cy="1719323"/>
          </a:xfrm>
          <a:prstGeom prst="rect">
            <a:avLst/>
          </a:prstGeom>
        </p:spPr>
      </p:pic>
      <p:sp>
        <p:nvSpPr>
          <p:cNvPr id="5" name="Rectangle 4"/>
          <p:cNvSpPr/>
          <p:nvPr/>
        </p:nvSpPr>
        <p:spPr>
          <a:xfrm>
            <a:off x="2742766" y="1825625"/>
            <a:ext cx="1745673" cy="959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extraction</a:t>
            </a:r>
            <a:endParaRPr lang="en-US" dirty="0"/>
          </a:p>
        </p:txBody>
      </p:sp>
      <p:sp>
        <p:nvSpPr>
          <p:cNvPr id="6" name="Rectangle 5"/>
          <p:cNvSpPr/>
          <p:nvPr/>
        </p:nvSpPr>
        <p:spPr>
          <a:xfrm>
            <a:off x="5028766" y="3417358"/>
            <a:ext cx="1745673" cy="959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selection</a:t>
            </a:r>
            <a:endParaRPr lang="en-US" dirty="0"/>
          </a:p>
        </p:txBody>
      </p:sp>
      <p:sp>
        <p:nvSpPr>
          <p:cNvPr id="7" name="Rectangle 6"/>
          <p:cNvSpPr/>
          <p:nvPr/>
        </p:nvSpPr>
        <p:spPr>
          <a:xfrm>
            <a:off x="7314766" y="1825625"/>
            <a:ext cx="1745673" cy="959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Classifier training</a:t>
            </a:r>
            <a:endParaRPr lang="en-US" dirty="0"/>
          </a:p>
        </p:txBody>
      </p:sp>
      <p:cxnSp>
        <p:nvCxnSpPr>
          <p:cNvPr id="14" name="Straight Arrow Connector 13"/>
          <p:cNvCxnSpPr>
            <a:stCxn id="5" idx="3"/>
            <a:endCxn id="7" idx="1"/>
          </p:cNvCxnSpPr>
          <p:nvPr/>
        </p:nvCxnSpPr>
        <p:spPr>
          <a:xfrm>
            <a:off x="4488439" y="2305195"/>
            <a:ext cx="282632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488438" y="2770092"/>
            <a:ext cx="659295" cy="768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366934" y="2697692"/>
            <a:ext cx="1083733" cy="841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860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 Extraction</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For each image, HOG, LAB and </a:t>
            </a:r>
            <a:r>
              <a:rPr lang="en-US" dirty="0" err="1" smtClean="0"/>
              <a:t>Texton</a:t>
            </a:r>
            <a:r>
              <a:rPr lang="en-US" dirty="0" smtClean="0"/>
              <a:t> clusters are generated:</a:t>
            </a:r>
          </a:p>
          <a:p>
            <a:pPr lvl="1"/>
            <a:r>
              <a:rPr lang="en-US" dirty="0" smtClean="0"/>
              <a:t>HOG </a:t>
            </a:r>
            <a:r>
              <a:rPr lang="en-US" dirty="0" smtClean="0">
                <a:sym typeface="Wingdings"/>
              </a:rPr>
              <a:t> 8x8 block size, 4 pixel step size, 2 scales per octave, clustered to k=1000</a:t>
            </a:r>
          </a:p>
          <a:p>
            <a:pPr lvl="1"/>
            <a:r>
              <a:rPr lang="en-US" dirty="0" smtClean="0">
                <a:sym typeface="Wingdings"/>
              </a:rPr>
              <a:t>LAB  densely sampled for each pixel, clustered to k=128.</a:t>
            </a:r>
          </a:p>
          <a:p>
            <a:pPr lvl="1"/>
            <a:r>
              <a:rPr lang="en-US" dirty="0" smtClean="0">
                <a:sym typeface="Wingdings"/>
              </a:rPr>
              <a:t>Texture  A </a:t>
            </a:r>
            <a:r>
              <a:rPr lang="en-US" dirty="0" err="1" smtClean="0">
                <a:sym typeface="Wingdings"/>
              </a:rPr>
              <a:t>texton</a:t>
            </a:r>
            <a:r>
              <a:rPr lang="en-US" dirty="0" smtClean="0">
                <a:sym typeface="Wingdings"/>
              </a:rPr>
              <a:t> </a:t>
            </a:r>
            <a:r>
              <a:rPr lang="en-US" dirty="0" err="1" smtClean="0">
                <a:sym typeface="Wingdings"/>
              </a:rPr>
              <a:t>filterbank</a:t>
            </a:r>
            <a:r>
              <a:rPr lang="en-US" dirty="0" smtClean="0">
                <a:sym typeface="Wingdings"/>
              </a:rPr>
              <a:t> is used, clustered  to k=256.</a:t>
            </a:r>
          </a:p>
          <a:p>
            <a:r>
              <a:rPr lang="en-US" dirty="0" smtClean="0">
                <a:sym typeface="Wingdings"/>
              </a:rPr>
              <a:t>Once having the cluster centers (code words), each image’s HOG, LAB and Texture descriptors are assigned to one of the code words.</a:t>
            </a:r>
          </a:p>
          <a:p>
            <a:r>
              <a:rPr lang="en-US" dirty="0" smtClean="0">
                <a:sym typeface="Wingdings"/>
              </a:rPr>
              <a:t>Histogram of cluster assignments are calculated for each image within each bounding box along with a 3x2 cell. </a:t>
            </a:r>
          </a:p>
          <a:p>
            <a:r>
              <a:rPr lang="en-US" dirty="0" smtClean="0">
                <a:sym typeface="Wingdings"/>
              </a:rPr>
              <a:t>At the end feature vectors are obtained:</a:t>
            </a:r>
          </a:p>
          <a:p>
            <a:pPr lvl="1"/>
            <a:r>
              <a:rPr lang="en-US" dirty="0" smtClean="0">
                <a:sym typeface="Wingdings"/>
              </a:rPr>
              <a:t>HOG = [ ]</a:t>
            </a:r>
            <a:r>
              <a:rPr lang="en-US" baseline="-25000" dirty="0" smtClean="0">
                <a:sym typeface="Wingdings"/>
              </a:rPr>
              <a:t>1x7000</a:t>
            </a:r>
          </a:p>
          <a:p>
            <a:pPr lvl="1"/>
            <a:r>
              <a:rPr lang="en-US" dirty="0" smtClean="0">
                <a:sym typeface="Wingdings"/>
              </a:rPr>
              <a:t>LAB = [ ]</a:t>
            </a:r>
            <a:r>
              <a:rPr lang="en-US" baseline="-25000" dirty="0" smtClean="0">
                <a:sym typeface="Wingdings"/>
              </a:rPr>
              <a:t>1x896</a:t>
            </a:r>
            <a:endParaRPr lang="en-US" dirty="0" smtClean="0">
              <a:sym typeface="Wingdings"/>
            </a:endParaRPr>
          </a:p>
          <a:p>
            <a:pPr lvl="1"/>
            <a:r>
              <a:rPr lang="en-US" dirty="0" err="1" smtClean="0">
                <a:sym typeface="Wingdings"/>
              </a:rPr>
              <a:t>Texton</a:t>
            </a:r>
            <a:r>
              <a:rPr lang="en-US" dirty="0" smtClean="0">
                <a:sym typeface="Wingdings"/>
              </a:rPr>
              <a:t> = [ ]</a:t>
            </a:r>
            <a:r>
              <a:rPr lang="en-US" baseline="-25000" dirty="0" smtClean="0">
                <a:sym typeface="Wingdings"/>
              </a:rPr>
              <a:t>1x1792</a:t>
            </a:r>
            <a:endParaRPr lang="en-US" baseline="-25000" dirty="0">
              <a:sym typeface="Wingding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496" y="106302"/>
            <a:ext cx="1758046" cy="1719323"/>
          </a:xfrm>
          <a:prstGeom prst="rect">
            <a:avLst/>
          </a:prstGeom>
        </p:spPr>
      </p:pic>
    </p:spTree>
    <p:extLst>
      <p:ext uri="{BB962C8B-B14F-4D97-AF65-F5344CB8AC3E}">
        <p14:creationId xmlns:p14="http://schemas.microsoft.com/office/powerpoint/2010/main" val="1407269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6317</TotalTime>
  <Words>1322</Words>
  <Application>Microsoft Macintosh PowerPoint</Application>
  <PresentationFormat>Widescreen</PresentationFormat>
  <Paragraphs>142</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Calibri Light</vt:lpstr>
      <vt:lpstr>Cambria Math</vt:lpstr>
      <vt:lpstr>Mangal</vt:lpstr>
      <vt:lpstr>Wingdings</vt:lpstr>
      <vt:lpstr>Arial</vt:lpstr>
      <vt:lpstr>Office Theme</vt:lpstr>
      <vt:lpstr>Low Level Features for Visual Attribute Recognition</vt:lpstr>
      <vt:lpstr>Problem Statement</vt:lpstr>
      <vt:lpstr>Problem Statement (cont.)</vt:lpstr>
      <vt:lpstr>Data Set aPascal</vt:lpstr>
      <vt:lpstr>aPascal Examples</vt:lpstr>
      <vt:lpstr>aPascal Examples</vt:lpstr>
      <vt:lpstr>Classes and Attributes</vt:lpstr>
      <vt:lpstr>Methodology</vt:lpstr>
      <vt:lpstr>Feature Extraction</vt:lpstr>
      <vt:lpstr>Feature Selection</vt:lpstr>
      <vt:lpstr>Classifier Training</vt:lpstr>
      <vt:lpstr>Performance evaluation</vt:lpstr>
      <vt:lpstr>PowerPoint Presentation</vt:lpstr>
      <vt:lpstr>PowerPoint Presentation</vt:lpstr>
      <vt:lpstr>Results – (Mean) AUC</vt:lpstr>
      <vt:lpstr>Results – (Mean) Number of Features</vt:lpstr>
      <vt:lpstr>Conclusion</vt:lpstr>
      <vt:lpstr>Technical Details</vt:lpstr>
      <vt:lpstr>References</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Burak Önal</dc:creator>
  <cp:lastModifiedBy>Burak Onal</cp:lastModifiedBy>
  <cp:revision>39</cp:revision>
  <dcterms:created xsi:type="dcterms:W3CDTF">2017-04-24T17:10:01Z</dcterms:created>
  <dcterms:modified xsi:type="dcterms:W3CDTF">2017-06-02T10:54:08Z</dcterms:modified>
</cp:coreProperties>
</file>