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94" r:id="rId3"/>
    <p:sldId id="292" r:id="rId4"/>
    <p:sldId id="293" r:id="rId5"/>
    <p:sldId id="29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B1C596A4-4935-4C1D-A459-5B8720D86E47}"/>
    <pc:docChg chg="addSld delSld modSld">
      <pc:chgData name="Braden Kronheim" userId="4eca96a34860634b" providerId="LiveId" clId="{B1C596A4-4935-4C1D-A459-5B8720D86E47}" dt="2020-10-16T18:49:13.788" v="904" actId="20577"/>
      <pc:docMkLst>
        <pc:docMk/>
      </pc:docMkLst>
      <pc:sldChg chg="modSp mod">
        <pc:chgData name="Braden Kronheim" userId="4eca96a34860634b" providerId="LiveId" clId="{B1C596A4-4935-4C1D-A459-5B8720D86E47}" dt="2020-10-16T18:47:35.055" v="666" actId="20577"/>
        <pc:sldMkLst>
          <pc:docMk/>
          <pc:sldMk cId="3863350844" sldId="256"/>
        </pc:sldMkLst>
        <pc:spChg chg="mod">
          <ac:chgData name="Braden Kronheim" userId="4eca96a34860634b" providerId="LiveId" clId="{B1C596A4-4935-4C1D-A459-5B8720D86E47}" dt="2020-10-16T18:47:35.055" v="666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del">
        <pc:chgData name="Braden Kronheim" userId="4eca96a34860634b" providerId="LiveId" clId="{B1C596A4-4935-4C1D-A459-5B8720D86E47}" dt="2020-10-16T18:38:07.966" v="0" actId="47"/>
        <pc:sldMkLst>
          <pc:docMk/>
          <pc:sldMk cId="1703904348" sldId="285"/>
        </pc:sldMkLst>
      </pc:sldChg>
      <pc:sldChg chg="del">
        <pc:chgData name="Braden Kronheim" userId="4eca96a34860634b" providerId="LiveId" clId="{B1C596A4-4935-4C1D-A459-5B8720D86E47}" dt="2020-10-16T18:38:08.970" v="1" actId="47"/>
        <pc:sldMkLst>
          <pc:docMk/>
          <pc:sldMk cId="2450131798" sldId="286"/>
        </pc:sldMkLst>
      </pc:sldChg>
      <pc:sldChg chg="del">
        <pc:chgData name="Braden Kronheim" userId="4eca96a34860634b" providerId="LiveId" clId="{B1C596A4-4935-4C1D-A459-5B8720D86E47}" dt="2020-10-16T18:38:09.695" v="2" actId="47"/>
        <pc:sldMkLst>
          <pc:docMk/>
          <pc:sldMk cId="2324810636" sldId="287"/>
        </pc:sldMkLst>
      </pc:sldChg>
      <pc:sldChg chg="del">
        <pc:chgData name="Braden Kronheim" userId="4eca96a34860634b" providerId="LiveId" clId="{B1C596A4-4935-4C1D-A459-5B8720D86E47}" dt="2020-10-16T18:38:10.352" v="3" actId="47"/>
        <pc:sldMkLst>
          <pc:docMk/>
          <pc:sldMk cId="2825685302" sldId="289"/>
        </pc:sldMkLst>
      </pc:sldChg>
      <pc:sldChg chg="del">
        <pc:chgData name="Braden Kronheim" userId="4eca96a34860634b" providerId="LiveId" clId="{B1C596A4-4935-4C1D-A459-5B8720D86E47}" dt="2020-10-16T18:38:11.690" v="4" actId="47"/>
        <pc:sldMkLst>
          <pc:docMk/>
          <pc:sldMk cId="2742499696" sldId="290"/>
        </pc:sldMkLst>
      </pc:sldChg>
      <pc:sldChg chg="del">
        <pc:chgData name="Braden Kronheim" userId="4eca96a34860634b" providerId="LiveId" clId="{B1C596A4-4935-4C1D-A459-5B8720D86E47}" dt="2020-10-16T18:38:12.254" v="5" actId="47"/>
        <pc:sldMkLst>
          <pc:docMk/>
          <pc:sldMk cId="3469019231" sldId="291"/>
        </pc:sldMkLst>
      </pc:sldChg>
      <pc:sldChg chg="modSp mod">
        <pc:chgData name="Braden Kronheim" userId="4eca96a34860634b" providerId="LiveId" clId="{B1C596A4-4935-4C1D-A459-5B8720D86E47}" dt="2020-10-16T18:40:16.517" v="93" actId="20577"/>
        <pc:sldMkLst>
          <pc:docMk/>
          <pc:sldMk cId="2427560870" sldId="293"/>
        </pc:sldMkLst>
        <pc:spChg chg="mod">
          <ac:chgData name="Braden Kronheim" userId="4eca96a34860634b" providerId="LiveId" clId="{B1C596A4-4935-4C1D-A459-5B8720D86E47}" dt="2020-10-16T18:40:16.517" v="93" actId="20577"/>
          <ac:spMkLst>
            <pc:docMk/>
            <pc:sldMk cId="2427560870" sldId="293"/>
            <ac:spMk id="3" creationId="{46B18454-8FF6-45EA-912D-5635B419A1D1}"/>
          </ac:spMkLst>
        </pc:spChg>
      </pc:sldChg>
      <pc:sldChg chg="modSp new mod">
        <pc:chgData name="Braden Kronheim" userId="4eca96a34860634b" providerId="LiveId" clId="{B1C596A4-4935-4C1D-A459-5B8720D86E47}" dt="2020-10-16T18:47:15.160" v="642" actId="20577"/>
        <pc:sldMkLst>
          <pc:docMk/>
          <pc:sldMk cId="178026755" sldId="294"/>
        </pc:sldMkLst>
        <pc:spChg chg="mod">
          <ac:chgData name="Braden Kronheim" userId="4eca96a34860634b" providerId="LiveId" clId="{B1C596A4-4935-4C1D-A459-5B8720D86E47}" dt="2020-10-16T18:41:03.923" v="101" actId="20577"/>
          <ac:spMkLst>
            <pc:docMk/>
            <pc:sldMk cId="178026755" sldId="294"/>
            <ac:spMk id="2" creationId="{1ADFBA8E-8198-4E50-996A-914D32536BB1}"/>
          </ac:spMkLst>
        </pc:spChg>
        <pc:spChg chg="mod">
          <ac:chgData name="Braden Kronheim" userId="4eca96a34860634b" providerId="LiveId" clId="{B1C596A4-4935-4C1D-A459-5B8720D86E47}" dt="2020-10-16T18:47:15.160" v="642" actId="20577"/>
          <ac:spMkLst>
            <pc:docMk/>
            <pc:sldMk cId="178026755" sldId="294"/>
            <ac:spMk id="3" creationId="{1D233F60-C0E9-4EBD-B2BA-54F33E30A3DE}"/>
          </ac:spMkLst>
        </pc:spChg>
      </pc:sldChg>
      <pc:sldChg chg="modSp new mod">
        <pc:chgData name="Braden Kronheim" userId="4eca96a34860634b" providerId="LiveId" clId="{B1C596A4-4935-4C1D-A459-5B8720D86E47}" dt="2020-10-16T18:49:13.788" v="904" actId="20577"/>
        <pc:sldMkLst>
          <pc:docMk/>
          <pc:sldMk cId="1562476721" sldId="295"/>
        </pc:sldMkLst>
        <pc:spChg chg="mod">
          <ac:chgData name="Braden Kronheim" userId="4eca96a34860634b" providerId="LiveId" clId="{B1C596A4-4935-4C1D-A459-5B8720D86E47}" dt="2020-10-16T18:47:30.756" v="664" actId="20577"/>
          <ac:spMkLst>
            <pc:docMk/>
            <pc:sldMk cId="1562476721" sldId="295"/>
            <ac:spMk id="2" creationId="{72E28793-3C20-402F-9672-F3B0F6DC5844}"/>
          </ac:spMkLst>
        </pc:spChg>
        <pc:spChg chg="mod">
          <ac:chgData name="Braden Kronheim" userId="4eca96a34860634b" providerId="LiveId" clId="{B1C596A4-4935-4C1D-A459-5B8720D86E47}" dt="2020-10-16T18:49:13.788" v="904" actId="20577"/>
          <ac:spMkLst>
            <pc:docMk/>
            <pc:sldMk cId="1562476721" sldId="295"/>
            <ac:spMk id="3" creationId="{ED05AE2C-86FF-4EED-AC2F-0882E71A89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Fall 2020 Week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October 16, 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F3130-C9F3-4A79-AF7C-43DBF01D4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054600"/>
            <a:ext cx="671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BA8E-8198-4E50-996A-914D3253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3F60-C0E9-4EBD-B2BA-54F33E30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Python code to combine regression and classification networks, tested on test data</a:t>
            </a:r>
          </a:p>
          <a:p>
            <a:r>
              <a:rPr lang="en-US" dirty="0"/>
              <a:t>Started writing C++ code for a general jet algorithm using the networks</a:t>
            </a:r>
          </a:p>
          <a:p>
            <a:pPr lvl="1"/>
            <a:r>
              <a:rPr lang="en-US" dirty="0"/>
              <a:t>The iterative nature of the algorithm does not parallelize well within a single event, at most allowing parallel execution for each pre-clustered jet, making this better suited for languages like C++ than python</a:t>
            </a:r>
          </a:p>
          <a:p>
            <a:pPr lvl="1"/>
            <a:r>
              <a:rPr lang="en-US" dirty="0"/>
              <a:t>The C++ will also interface easily with Root</a:t>
            </a:r>
          </a:p>
        </p:txBody>
      </p:sp>
    </p:spTree>
    <p:extLst>
      <p:ext uri="{BB962C8B-B14F-4D97-AF65-F5344CB8AC3E}">
        <p14:creationId xmlns:p14="http://schemas.microsoft.com/office/powerpoint/2010/main" val="1780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E54E-6CD2-4ABB-A471-B5A79D4C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Classifier and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EE1C-F9FA-461C-9C1C-82375D9A2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250" y="2205318"/>
            <a:ext cx="4095866" cy="4195481"/>
          </a:xfrm>
        </p:spPr>
        <p:txBody>
          <a:bodyPr/>
          <a:lstStyle/>
          <a:p>
            <a:r>
              <a:rPr lang="en-US" dirty="0"/>
              <a:t>Plain addition without extra points: (for final jets):</a:t>
            </a:r>
          </a:p>
          <a:p>
            <a:pPr lvl="1"/>
            <a:r>
              <a:rPr lang="en-US" dirty="0" err="1"/>
              <a:t>dR</a:t>
            </a:r>
            <a:r>
              <a:rPr lang="en-US" dirty="0"/>
              <a:t> mean: 0.014</a:t>
            </a:r>
          </a:p>
          <a:p>
            <a:pPr lvl="1"/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sd</a:t>
            </a:r>
            <a:r>
              <a:rPr lang="en-US" dirty="0"/>
              <a:t>: 0.0195</a:t>
            </a:r>
          </a:p>
          <a:p>
            <a:pPr lvl="1"/>
            <a:r>
              <a:rPr lang="en-US" dirty="0" err="1"/>
              <a:t>pT</a:t>
            </a:r>
            <a:r>
              <a:rPr lang="en-US" dirty="0"/>
              <a:t> Ratio mean: 0.964</a:t>
            </a:r>
          </a:p>
          <a:p>
            <a:pPr lvl="1"/>
            <a:r>
              <a:rPr lang="en-US" dirty="0" err="1"/>
              <a:t>pT</a:t>
            </a:r>
            <a:r>
              <a:rPr lang="en-US" dirty="0"/>
              <a:t> Ratio </a:t>
            </a:r>
            <a:r>
              <a:rPr lang="en-US" dirty="0" err="1"/>
              <a:t>sd</a:t>
            </a:r>
            <a:r>
              <a:rPr lang="en-US" dirty="0"/>
              <a:t>: 0.109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DDDDCE-4A16-4462-9660-2F2FD78564B2}"/>
              </a:ext>
            </a:extLst>
          </p:cNvPr>
          <p:cNvSpPr txBox="1">
            <a:spLocks/>
          </p:cNvSpPr>
          <p:nvPr/>
        </p:nvSpPr>
        <p:spPr>
          <a:xfrm>
            <a:off x="1255712" y="22053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Classifier + Regression Realistic Case: (for final jets)</a:t>
            </a:r>
          </a:p>
          <a:p>
            <a:pPr lvl="1"/>
            <a:r>
              <a:rPr lang="en-US"/>
              <a:t>dR mean: 0.053</a:t>
            </a:r>
          </a:p>
          <a:p>
            <a:pPr lvl="1"/>
            <a:r>
              <a:rPr lang="en-US"/>
              <a:t>dR sd: 0.053</a:t>
            </a:r>
          </a:p>
          <a:p>
            <a:pPr lvl="1"/>
            <a:r>
              <a:rPr lang="en-US"/>
              <a:t>pT Ratio mean: 1.063</a:t>
            </a:r>
          </a:p>
          <a:p>
            <a:pPr lvl="1"/>
            <a:r>
              <a:rPr lang="en-US"/>
              <a:t>pT Ratio sd: 0.323</a:t>
            </a:r>
          </a:p>
          <a:p>
            <a:r>
              <a:rPr lang="en-US"/>
              <a:t>Regression without extra points: (for final jets):</a:t>
            </a:r>
          </a:p>
          <a:p>
            <a:pPr lvl="1"/>
            <a:r>
              <a:rPr lang="en-US"/>
              <a:t>dR mean: 0.047</a:t>
            </a:r>
          </a:p>
          <a:p>
            <a:pPr lvl="1"/>
            <a:r>
              <a:rPr lang="en-US"/>
              <a:t>dR sd: 0.051</a:t>
            </a:r>
          </a:p>
          <a:p>
            <a:pPr lvl="1"/>
            <a:r>
              <a:rPr lang="en-US"/>
              <a:t>pT Ratio mean: 1.088</a:t>
            </a:r>
          </a:p>
          <a:p>
            <a:pPr lvl="1"/>
            <a:r>
              <a:rPr lang="en-US"/>
              <a:t>pT Ratio sd: 0.313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8B30-72CE-463B-AEB7-3839CA6D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8454-8FF6-45EA-912D-5635B419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N particle flow particles (either from the whole event or a previously reconstructed jet)</a:t>
            </a:r>
          </a:p>
          <a:p>
            <a:r>
              <a:rPr lang="en-US" dirty="0"/>
              <a:t>Sort particles by </a:t>
            </a:r>
            <a:r>
              <a:rPr lang="en-US" dirty="0" err="1"/>
              <a:t>pt</a:t>
            </a:r>
            <a:r>
              <a:rPr lang="en-US" dirty="0"/>
              <a:t> O(</a:t>
            </a:r>
            <a:r>
              <a:rPr lang="en-US" dirty="0" err="1"/>
              <a:t>Nlog</a:t>
            </a:r>
            <a:r>
              <a:rPr lang="en-US" dirty="0"/>
              <a:t>(N))</a:t>
            </a:r>
          </a:p>
          <a:p>
            <a:r>
              <a:rPr lang="en-US" dirty="0"/>
              <a:t>For each particle: O(M) (M number of jets)</a:t>
            </a:r>
          </a:p>
          <a:p>
            <a:pPr lvl="1"/>
            <a:r>
              <a:rPr lang="en-US" dirty="0"/>
              <a:t>For each other particle: O(N)</a:t>
            </a:r>
          </a:p>
          <a:p>
            <a:pPr lvl="2"/>
            <a:r>
              <a:rPr lang="en-US" dirty="0"/>
              <a:t> If </a:t>
            </a:r>
            <a:r>
              <a:rPr lang="en-US" dirty="0" err="1"/>
              <a:t>dR</a:t>
            </a:r>
            <a:r>
              <a:rPr lang="en-US" dirty="0"/>
              <a:t> &lt; 1, use classification algorithm to determine whether to add particle</a:t>
            </a:r>
          </a:p>
          <a:p>
            <a:pPr lvl="3"/>
            <a:r>
              <a:rPr lang="en-US" dirty="0"/>
              <a:t>Use regression algorithm to update jet</a:t>
            </a:r>
          </a:p>
          <a:p>
            <a:pPr lvl="3"/>
            <a:r>
              <a:rPr lang="en-US" dirty="0"/>
              <a:t>Remove added particle</a:t>
            </a:r>
          </a:p>
          <a:p>
            <a:r>
              <a:rPr lang="en-US" dirty="0"/>
              <a:t>Overall: O(NM)</a:t>
            </a:r>
          </a:p>
          <a:p>
            <a:r>
              <a:rPr lang="en-US" dirty="0" err="1"/>
              <a:t>Fastjet</a:t>
            </a:r>
            <a:r>
              <a:rPr lang="en-US" dirty="0"/>
              <a:t>: O(</a:t>
            </a:r>
            <a:r>
              <a:rPr lang="en-US" dirty="0" err="1"/>
              <a:t>Nlog</a:t>
            </a:r>
            <a:r>
              <a:rPr lang="en-US" dirty="0"/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242756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8793-3C20-402F-9672-F3B0F6DC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AE2C-86FF-4EED-AC2F-0882E71A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algorithm and test it on the dataset</a:t>
            </a:r>
          </a:p>
          <a:p>
            <a:pPr lvl="1"/>
            <a:r>
              <a:rPr lang="en-US" dirty="0"/>
              <a:t>In particular, look at its performance in high eta areas</a:t>
            </a:r>
          </a:p>
          <a:p>
            <a:pPr lvl="1"/>
            <a:r>
              <a:rPr lang="en-US" dirty="0"/>
              <a:t>Potentially investigate using a third network as a final correction factor on the jet based on its </a:t>
            </a:r>
            <a:r>
              <a:rPr lang="en-US" dirty="0" err="1"/>
              <a:t>pt</a:t>
            </a:r>
            <a:r>
              <a:rPr lang="en-US" dirty="0"/>
              <a:t> and eta values</a:t>
            </a:r>
          </a:p>
        </p:txBody>
      </p:sp>
    </p:spTree>
    <p:extLst>
      <p:ext uri="{BB962C8B-B14F-4D97-AF65-F5344CB8AC3E}">
        <p14:creationId xmlns:p14="http://schemas.microsoft.com/office/powerpoint/2010/main" val="1562476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4286</TotalTime>
  <Words>310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ALPhA Fall 2020 Week 9</vt:lpstr>
      <vt:lpstr>Summary</vt:lpstr>
      <vt:lpstr>Combined Classifier and Regression</vt:lpstr>
      <vt:lpstr>Algorithm</vt:lpstr>
      <vt:lpstr>Goals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11</cp:revision>
  <dcterms:created xsi:type="dcterms:W3CDTF">2019-02-19T14:12:45Z</dcterms:created>
  <dcterms:modified xsi:type="dcterms:W3CDTF">2020-10-16T18:49:36Z</dcterms:modified>
</cp:coreProperties>
</file>