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85" r:id="rId3"/>
    <p:sldId id="286" r:id="rId4"/>
    <p:sldId id="287" r:id="rId5"/>
    <p:sldId id="289" r:id="rId6"/>
    <p:sldId id="290" r:id="rId7"/>
    <p:sldId id="291" r:id="rId8"/>
    <p:sldId id="292" r:id="rId9"/>
    <p:sldId id="29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463D17-B5DD-4157-8E66-E8F2A3A52538}" v="1" dt="2020-10-13T16:59:55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D8463D17-B5DD-4157-8E66-E8F2A3A52538}"/>
    <pc:docChg chg="undo custSel addSld modSld">
      <pc:chgData name="Braden Kronheim" userId="4eca96a34860634b" providerId="LiveId" clId="{D8463D17-B5DD-4157-8E66-E8F2A3A52538}" dt="2020-10-13T20:01:01.266" v="888" actId="20577"/>
      <pc:docMkLst>
        <pc:docMk/>
      </pc:docMkLst>
      <pc:sldChg chg="modSp mod">
        <pc:chgData name="Braden Kronheim" userId="4eca96a34860634b" providerId="LiveId" clId="{D8463D17-B5DD-4157-8E66-E8F2A3A52538}" dt="2020-10-13T16:55:00.572" v="4" actId="20577"/>
        <pc:sldMkLst>
          <pc:docMk/>
          <pc:sldMk cId="3863350844" sldId="256"/>
        </pc:sldMkLst>
        <pc:spChg chg="mod">
          <ac:chgData name="Braden Kronheim" userId="4eca96a34860634b" providerId="LiveId" clId="{D8463D17-B5DD-4157-8E66-E8F2A3A52538}" dt="2020-10-13T16:54:57.352" v="1" actId="20577"/>
          <ac:spMkLst>
            <pc:docMk/>
            <pc:sldMk cId="3863350844" sldId="256"/>
            <ac:spMk id="2" creationId="{31BD39D2-A912-4FFF-B27D-EEBD8C264241}"/>
          </ac:spMkLst>
        </pc:spChg>
        <pc:spChg chg="mod">
          <ac:chgData name="Braden Kronheim" userId="4eca96a34860634b" providerId="LiveId" clId="{D8463D17-B5DD-4157-8E66-E8F2A3A52538}" dt="2020-10-13T16:55:00.572" v="4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addSp delSp modSp new mod">
        <pc:chgData name="Braden Kronheim" userId="4eca96a34860634b" providerId="LiveId" clId="{D8463D17-B5DD-4157-8E66-E8F2A3A52538}" dt="2020-10-13T17:01:20.387" v="403" actId="14100"/>
        <pc:sldMkLst>
          <pc:docMk/>
          <pc:sldMk cId="156373975" sldId="292"/>
        </pc:sldMkLst>
        <pc:spChg chg="mod">
          <ac:chgData name="Braden Kronheim" userId="4eca96a34860634b" providerId="LiveId" clId="{D8463D17-B5DD-4157-8E66-E8F2A3A52538}" dt="2020-10-13T16:55:35.269" v="45" actId="20577"/>
          <ac:spMkLst>
            <pc:docMk/>
            <pc:sldMk cId="156373975" sldId="292"/>
            <ac:spMk id="2" creationId="{E632E54E-6CD2-4ABB-A471-B5A79D4C5BF4}"/>
          </ac:spMkLst>
        </pc:spChg>
        <pc:spChg chg="mod">
          <ac:chgData name="Braden Kronheim" userId="4eca96a34860634b" providerId="LiveId" clId="{D8463D17-B5DD-4157-8E66-E8F2A3A52538}" dt="2020-10-13T17:01:20.387" v="403" actId="14100"/>
          <ac:spMkLst>
            <pc:docMk/>
            <pc:sldMk cId="156373975" sldId="292"/>
            <ac:spMk id="3" creationId="{485CEE1C-F9FA-461C-9C1C-82375D9A22D0}"/>
          </ac:spMkLst>
        </pc:spChg>
        <pc:spChg chg="add del">
          <ac:chgData name="Braden Kronheim" userId="4eca96a34860634b" providerId="LiveId" clId="{D8463D17-B5DD-4157-8E66-E8F2A3A52538}" dt="2020-10-13T16:59:53.204" v="347" actId="22"/>
          <ac:spMkLst>
            <pc:docMk/>
            <pc:sldMk cId="156373975" sldId="292"/>
            <ac:spMk id="5" creationId="{65BF04B8-0030-4B40-BC81-A50D5CB9C180}"/>
          </ac:spMkLst>
        </pc:spChg>
        <pc:spChg chg="add mod">
          <ac:chgData name="Braden Kronheim" userId="4eca96a34860634b" providerId="LiveId" clId="{D8463D17-B5DD-4157-8E66-E8F2A3A52538}" dt="2020-10-13T16:59:55.965" v="348"/>
          <ac:spMkLst>
            <pc:docMk/>
            <pc:sldMk cId="156373975" sldId="292"/>
            <ac:spMk id="6" creationId="{F3DDDDCE-4A16-4462-9660-2F2FD78564B2}"/>
          </ac:spMkLst>
        </pc:spChg>
      </pc:sldChg>
      <pc:sldChg chg="modSp new mod">
        <pc:chgData name="Braden Kronheim" userId="4eca96a34860634b" providerId="LiveId" clId="{D8463D17-B5DD-4157-8E66-E8F2A3A52538}" dt="2020-10-13T20:01:01.266" v="888" actId="20577"/>
        <pc:sldMkLst>
          <pc:docMk/>
          <pc:sldMk cId="2427560870" sldId="293"/>
        </pc:sldMkLst>
        <pc:spChg chg="mod">
          <ac:chgData name="Braden Kronheim" userId="4eca96a34860634b" providerId="LiveId" clId="{D8463D17-B5DD-4157-8E66-E8F2A3A52538}" dt="2020-10-13T17:12:46.362" v="457" actId="20577"/>
          <ac:spMkLst>
            <pc:docMk/>
            <pc:sldMk cId="2427560870" sldId="293"/>
            <ac:spMk id="2" creationId="{D9D78B30-72CE-463B-AEB7-3839CA6D8F78}"/>
          </ac:spMkLst>
        </pc:spChg>
        <pc:spChg chg="mod">
          <ac:chgData name="Braden Kronheim" userId="4eca96a34860634b" providerId="LiveId" clId="{D8463D17-B5DD-4157-8E66-E8F2A3A52538}" dt="2020-10-13T20:01:01.266" v="888" actId="20577"/>
          <ac:spMkLst>
            <pc:docMk/>
            <pc:sldMk cId="2427560870" sldId="293"/>
            <ac:spMk id="3" creationId="{46B18454-8FF6-45EA-912D-5635B419A1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22CEB6-BAAF-40A1-B199-C3328F2F56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Fall 2020 Week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October 13, 2020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AF3130-C9F3-4A79-AF7C-43DBF01D4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5054600"/>
            <a:ext cx="67183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2A55-A413-43FD-AA1F-6EEAAE4E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6BEBE-FE8D-4DA2-B444-F15D3C25A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04" y="1331259"/>
            <a:ext cx="4317099" cy="52203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Trained on balanced set, evaluated on balanced:</a:t>
            </a:r>
          </a:p>
          <a:p>
            <a:pPr lvl="1"/>
            <a:r>
              <a:rPr lang="en-US" dirty="0"/>
              <a:t>Recall: 0.92	</a:t>
            </a:r>
          </a:p>
          <a:p>
            <a:pPr lvl="1"/>
            <a:r>
              <a:rPr lang="en-US" dirty="0"/>
              <a:t>Precision: 0.89</a:t>
            </a:r>
          </a:p>
          <a:p>
            <a:pPr lvl="1"/>
            <a:r>
              <a:rPr lang="en-US" dirty="0"/>
              <a:t>F1: 0.90</a:t>
            </a:r>
          </a:p>
          <a:p>
            <a:r>
              <a:rPr lang="en-US" dirty="0"/>
              <a:t>Trained on balanced set, evaluated on unbalanced set:</a:t>
            </a:r>
          </a:p>
          <a:p>
            <a:pPr lvl="1"/>
            <a:r>
              <a:rPr lang="en-US" dirty="0"/>
              <a:t>Recall: 0.94</a:t>
            </a:r>
          </a:p>
          <a:p>
            <a:pPr lvl="1"/>
            <a:r>
              <a:rPr lang="en-US" dirty="0"/>
              <a:t>Precision: 0.62</a:t>
            </a:r>
          </a:p>
          <a:p>
            <a:pPr lvl="1"/>
            <a:r>
              <a:rPr lang="en-US" dirty="0"/>
              <a:t>F1: 0.75</a:t>
            </a:r>
          </a:p>
          <a:p>
            <a:r>
              <a:rPr lang="en-US" dirty="0"/>
              <a:t>Ak4-jets:</a:t>
            </a:r>
          </a:p>
          <a:p>
            <a:pPr lvl="1"/>
            <a:r>
              <a:rPr lang="en-US" dirty="0"/>
              <a:t>Recall: 0.83</a:t>
            </a:r>
          </a:p>
          <a:p>
            <a:pPr lvl="1"/>
            <a:r>
              <a:rPr lang="en-US" dirty="0"/>
              <a:t>Precision: 0.62</a:t>
            </a:r>
          </a:p>
          <a:p>
            <a:pPr lvl="1"/>
            <a:r>
              <a:rPr lang="en-US" dirty="0"/>
              <a:t>F1: 0.71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C0804-7F27-4EFB-8F8E-49E2B1F01B8D}"/>
              </a:ext>
            </a:extLst>
          </p:cNvPr>
          <p:cNvSpPr txBox="1"/>
          <p:nvPr/>
        </p:nvSpPr>
        <p:spPr>
          <a:xfrm>
            <a:off x="5215278" y="430599"/>
            <a:ext cx="4452597" cy="6427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Trained on unbalanced set with weights, evaluated on unbalanced set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Recall: 0.94	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Precision: 0.62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F1: 0.75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Trained on unbalanced set without weights, evaluated on unbalanced set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Recall: 0.74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Precision: 0.87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F1: 0.80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Quantile at median: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Recall: 0.67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Precision: 0.89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F1: 0.76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223A16-19E7-411F-A64C-188D13216AD8}"/>
              </a:ext>
            </a:extLst>
          </p:cNvPr>
          <p:cNvSpPr txBox="1"/>
          <p:nvPr/>
        </p:nvSpPr>
        <p:spPr>
          <a:xfrm>
            <a:off x="8797566" y="4843469"/>
            <a:ext cx="609442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Quantile at 0.7: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Recall: 0.84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Precision: 0.73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F1: 0.78</a:t>
            </a:r>
          </a:p>
        </p:txBody>
      </p:sp>
    </p:spTree>
    <p:extLst>
      <p:ext uri="{BB962C8B-B14F-4D97-AF65-F5344CB8AC3E}">
        <p14:creationId xmlns:p14="http://schemas.microsoft.com/office/powerpoint/2010/main" val="170390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8379-81D0-4D9C-9D64-1A0F187A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curves, precision-recall curves</a:t>
            </a:r>
            <a:br>
              <a:rPr lang="en-US" dirty="0"/>
            </a:br>
            <a:r>
              <a:rPr lang="en-US" dirty="0"/>
              <a:t>(balanced, very similar to unbalanced with weights)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A97A824-CC2C-4113-B7E1-D94C8FE7C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57" y="2728447"/>
            <a:ext cx="5239198" cy="352436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4BE90B3-D1DE-488B-BBCB-2FD09BAE3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92" y="2716425"/>
            <a:ext cx="5013157" cy="35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3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3CE3-7729-4943-A758-595BAACE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vs. threshold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98F6CC2-475E-49AA-ABCF-979512BE8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95" y="1152983"/>
            <a:ext cx="4145639" cy="5121084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9043D4AE-6CA9-48E0-A46E-43CC778A4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54"/>
          <a:stretch/>
        </p:blipFill>
        <p:spPr>
          <a:xfrm>
            <a:off x="6118573" y="2439735"/>
            <a:ext cx="3932261" cy="254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1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8379-81D0-4D9C-9D64-1A0F187A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curves, precision-recall curves (not balanced, no weights)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26FAB82-72B7-4C95-8F32-9AF1EF52F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332" y="2554489"/>
            <a:ext cx="5046726" cy="3341485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2FD1BBA-2110-4E38-B56F-9EF1AD086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8" y="2554490"/>
            <a:ext cx="5305932" cy="334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8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869F-4812-475B-9FD0-648608C7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vs. threshold</a:t>
            </a:r>
          </a:p>
        </p:txBody>
      </p:sp>
      <p:pic>
        <p:nvPicPr>
          <p:cNvPr id="5" name="Content Placeholder 4" descr="Chart, diagram&#10;&#10;Description automatically generated">
            <a:extLst>
              <a:ext uri="{FF2B5EF4-FFF2-40B4-BE49-F238E27FC236}">
                <a16:creationId xmlns:a16="http://schemas.microsoft.com/office/drawing/2014/main" id="{D62F991B-7B25-4809-AD1D-4EF1FFD8A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776" y="1498733"/>
            <a:ext cx="3548234" cy="4814947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92FE7DA-216E-44F5-BF5D-3479052A06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95"/>
          <a:stretch/>
        </p:blipFill>
        <p:spPr>
          <a:xfrm>
            <a:off x="5968295" y="2693660"/>
            <a:ext cx="3745402" cy="242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9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EA24-C715-4B1B-986D-307B90ED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 Loss CDFs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16CA6-C7BA-4AC3-A210-8D8C491580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27" b="16166"/>
          <a:stretch/>
        </p:blipFill>
        <p:spPr>
          <a:xfrm>
            <a:off x="646111" y="1206672"/>
            <a:ext cx="3963989" cy="24643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517FF7-6A0E-4FBE-9378-E2225597E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928" y="1052928"/>
            <a:ext cx="4078796" cy="26180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EB054F-57DE-474E-8E99-3F9D2FB73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756" y="3827025"/>
            <a:ext cx="4633362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1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E54E-6CD2-4ABB-A471-B5A79D4C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Classifier and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EE1C-F9FA-461C-9C1C-82375D9A2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250" y="2205318"/>
            <a:ext cx="4095866" cy="4195481"/>
          </a:xfrm>
        </p:spPr>
        <p:txBody>
          <a:bodyPr/>
          <a:lstStyle/>
          <a:p>
            <a:r>
              <a:rPr lang="en-US" dirty="0"/>
              <a:t>Plain addition without extra points: (for final jets):</a:t>
            </a:r>
          </a:p>
          <a:p>
            <a:pPr lvl="1"/>
            <a:r>
              <a:rPr lang="en-US" dirty="0" err="1"/>
              <a:t>dR</a:t>
            </a:r>
            <a:r>
              <a:rPr lang="en-US" dirty="0"/>
              <a:t> mean: 0.014</a:t>
            </a:r>
          </a:p>
          <a:p>
            <a:pPr lvl="1"/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sd</a:t>
            </a:r>
            <a:r>
              <a:rPr lang="en-US" dirty="0"/>
              <a:t>: 0.0195</a:t>
            </a:r>
          </a:p>
          <a:p>
            <a:pPr lvl="1"/>
            <a:r>
              <a:rPr lang="en-US" dirty="0" err="1"/>
              <a:t>pT</a:t>
            </a:r>
            <a:r>
              <a:rPr lang="en-US" dirty="0"/>
              <a:t> Ratio mean: 0.964</a:t>
            </a:r>
          </a:p>
          <a:p>
            <a:pPr lvl="1"/>
            <a:r>
              <a:rPr lang="en-US" dirty="0" err="1"/>
              <a:t>pT</a:t>
            </a:r>
            <a:r>
              <a:rPr lang="en-US" dirty="0"/>
              <a:t> Ratio </a:t>
            </a:r>
            <a:r>
              <a:rPr lang="en-US" dirty="0" err="1"/>
              <a:t>sd</a:t>
            </a:r>
            <a:r>
              <a:rPr lang="en-US" dirty="0"/>
              <a:t>: 0.109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DDDDCE-4A16-4462-9660-2F2FD78564B2}"/>
              </a:ext>
            </a:extLst>
          </p:cNvPr>
          <p:cNvSpPr txBox="1">
            <a:spLocks/>
          </p:cNvSpPr>
          <p:nvPr/>
        </p:nvSpPr>
        <p:spPr>
          <a:xfrm>
            <a:off x="1255712" y="22053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Classifier + Regression Realistic Case: (for final jets)</a:t>
            </a:r>
          </a:p>
          <a:p>
            <a:pPr lvl="1"/>
            <a:r>
              <a:rPr lang="en-US"/>
              <a:t>dR mean: 0.053</a:t>
            </a:r>
          </a:p>
          <a:p>
            <a:pPr lvl="1"/>
            <a:r>
              <a:rPr lang="en-US"/>
              <a:t>dR sd: 0.053</a:t>
            </a:r>
          </a:p>
          <a:p>
            <a:pPr lvl="1"/>
            <a:r>
              <a:rPr lang="en-US"/>
              <a:t>pT Ratio mean: 1.063</a:t>
            </a:r>
          </a:p>
          <a:p>
            <a:pPr lvl="1"/>
            <a:r>
              <a:rPr lang="en-US"/>
              <a:t>pT Ratio sd: 0.323</a:t>
            </a:r>
          </a:p>
          <a:p>
            <a:r>
              <a:rPr lang="en-US"/>
              <a:t>Regression without extra points: (for final jets):</a:t>
            </a:r>
          </a:p>
          <a:p>
            <a:pPr lvl="1"/>
            <a:r>
              <a:rPr lang="en-US"/>
              <a:t>dR mean: 0.047</a:t>
            </a:r>
          </a:p>
          <a:p>
            <a:pPr lvl="1"/>
            <a:r>
              <a:rPr lang="en-US"/>
              <a:t>dR sd: 0.051</a:t>
            </a:r>
          </a:p>
          <a:p>
            <a:pPr lvl="1"/>
            <a:r>
              <a:rPr lang="en-US"/>
              <a:t>pT Ratio mean: 1.088</a:t>
            </a:r>
          </a:p>
          <a:p>
            <a:pPr lvl="1"/>
            <a:r>
              <a:rPr lang="en-US"/>
              <a:t>pT Ratio sd: 0.313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8B30-72CE-463B-AEB7-3839CA6D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8454-8FF6-45EA-912D-5635B419A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N particle flow particles</a:t>
            </a:r>
          </a:p>
          <a:p>
            <a:r>
              <a:rPr lang="en-US" dirty="0"/>
              <a:t>Sort particles by </a:t>
            </a:r>
            <a:r>
              <a:rPr lang="en-US" dirty="0" err="1"/>
              <a:t>pt</a:t>
            </a:r>
            <a:r>
              <a:rPr lang="en-US" dirty="0"/>
              <a:t> O(</a:t>
            </a:r>
            <a:r>
              <a:rPr lang="en-US" dirty="0" err="1"/>
              <a:t>Nlog</a:t>
            </a:r>
            <a:r>
              <a:rPr lang="en-US" dirty="0"/>
              <a:t>(N))</a:t>
            </a:r>
          </a:p>
          <a:p>
            <a:r>
              <a:rPr lang="en-US" dirty="0"/>
              <a:t>For each particle: O(N)</a:t>
            </a:r>
          </a:p>
          <a:p>
            <a:pPr lvl="1"/>
            <a:r>
              <a:rPr lang="en-US" dirty="0"/>
              <a:t>For each other particle: O(N)</a:t>
            </a:r>
          </a:p>
          <a:p>
            <a:pPr lvl="2"/>
            <a:r>
              <a:rPr lang="en-US" dirty="0"/>
              <a:t> If </a:t>
            </a:r>
            <a:r>
              <a:rPr lang="en-US" dirty="0" err="1"/>
              <a:t>dR</a:t>
            </a:r>
            <a:r>
              <a:rPr lang="en-US" dirty="0"/>
              <a:t> &lt; 1, use classification algorithm to determine whether to add particle</a:t>
            </a:r>
          </a:p>
          <a:p>
            <a:pPr lvl="3"/>
            <a:r>
              <a:rPr lang="en-US" dirty="0"/>
              <a:t>Use regression algorithm to update jet</a:t>
            </a:r>
          </a:p>
          <a:p>
            <a:pPr lvl="3"/>
            <a:r>
              <a:rPr lang="en-US" dirty="0"/>
              <a:t>Remove added particle</a:t>
            </a:r>
          </a:p>
          <a:p>
            <a:r>
              <a:rPr lang="en-US" dirty="0"/>
              <a:t>Overall: O(N^2)</a:t>
            </a:r>
          </a:p>
          <a:p>
            <a:r>
              <a:rPr lang="en-US" dirty="0" err="1"/>
              <a:t>Fastjet</a:t>
            </a:r>
            <a:r>
              <a:rPr lang="en-US" dirty="0"/>
              <a:t>: O(</a:t>
            </a:r>
            <a:r>
              <a:rPr lang="en-US" dirty="0" err="1"/>
              <a:t>Nlog</a:t>
            </a:r>
            <a:r>
              <a:rPr lang="en-US"/>
              <a:t>(N))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60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4274</TotalTime>
  <Words>332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ALPhA Fall 2020 Week 9</vt:lpstr>
      <vt:lpstr>Performance</vt:lpstr>
      <vt:lpstr>Roc curves, precision-recall curves (balanced, very similar to unbalanced with weights)</vt:lpstr>
      <vt:lpstr>Metrics vs. threshold</vt:lpstr>
      <vt:lpstr>Roc curves, precision-recall curves (not balanced, no weights)</vt:lpstr>
      <vt:lpstr>Metrics vs. threshold</vt:lpstr>
      <vt:lpstr>Quantile Loss CDFs</vt:lpstr>
      <vt:lpstr>Combined Classifier and Regression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10</cp:revision>
  <dcterms:created xsi:type="dcterms:W3CDTF">2019-02-19T14:12:45Z</dcterms:created>
  <dcterms:modified xsi:type="dcterms:W3CDTF">2020-10-13T20:01:03Z</dcterms:modified>
</cp:coreProperties>
</file>