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2" r:id="rId5"/>
    <p:sldId id="259" r:id="rId6"/>
    <p:sldId id="263" r:id="rId7"/>
    <p:sldId id="264" r:id="rId8"/>
    <p:sldId id="266" r:id="rId9"/>
    <p:sldId id="267" r:id="rId10"/>
    <p:sldId id="273" r:id="rId11"/>
    <p:sldId id="275" r:id="rId12"/>
    <p:sldId id="276" r:id="rId13"/>
    <p:sldId id="274" r:id="rId14"/>
    <p:sldId id="277" r:id="rId15"/>
    <p:sldId id="265" r:id="rId16"/>
    <p:sldId id="268" r:id="rId17"/>
    <p:sldId id="269" r:id="rId18"/>
    <p:sldId id="270" r:id="rId19"/>
    <p:sldId id="271" r:id="rId20"/>
    <p:sldId id="272" r:id="rId21"/>
    <p:sldId id="278" r:id="rId22"/>
    <p:sldId id="279" r:id="rId2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946" y="-6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dirty="0"/>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1/12/2020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dirty="0"/>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0" y="3573016"/>
            <a:ext cx="9144000" cy="830997"/>
          </a:xfrm>
          <a:prstGeom prst="rect">
            <a:avLst/>
          </a:prstGeom>
          <a:noFill/>
          <a:ln w="9525">
            <a:noFill/>
            <a:miter lim="800000"/>
            <a:headEnd/>
            <a:tailEnd/>
          </a:ln>
        </p:spPr>
        <p:txBody>
          <a:bodyPr wrap="square">
            <a:spAutoFit/>
          </a:bodyPr>
          <a:lstStyle/>
          <a:p>
            <a:pPr algn="ctr"/>
            <a:r>
              <a:rPr lang="tr-TR" altLang="ko-KR" sz="4800" b="1" dirty="0">
                <a:latin typeface="+mj-lt"/>
                <a:ea typeface="맑은 고딕" pitchFamily="50" charset="-127"/>
                <a:cs typeface="Arial" pitchFamily="34" charset="0"/>
              </a:rPr>
              <a:t>FB-CPU</a:t>
            </a:r>
            <a:endParaRPr lang="en-US" altLang="ko-KR" sz="4800" b="1" dirty="0">
              <a:latin typeface="+mj-lt"/>
              <a:ea typeface="맑은 고딕" pitchFamily="50" charset="-127"/>
              <a:cs typeface="Arial" pitchFamily="34" charset="0"/>
            </a:endParaRPr>
          </a:p>
        </p:txBody>
      </p:sp>
      <p:sp>
        <p:nvSpPr>
          <p:cNvPr id="3" name="TextBox 1">
            <a:extLst>
              <a:ext uri="{FF2B5EF4-FFF2-40B4-BE49-F238E27FC236}">
                <a16:creationId xmlns:a16="http://schemas.microsoft.com/office/drawing/2014/main" id="{E99BADD6-C896-4CBA-941B-C20AEAD24747}"/>
              </a:ext>
            </a:extLst>
          </p:cNvPr>
          <p:cNvSpPr txBox="1">
            <a:spLocks noChangeArrowheads="1"/>
          </p:cNvSpPr>
          <p:nvPr/>
        </p:nvSpPr>
        <p:spPr bwMode="auto">
          <a:xfrm>
            <a:off x="34300" y="4725144"/>
            <a:ext cx="9144000" cy="1815882"/>
          </a:xfrm>
          <a:prstGeom prst="rect">
            <a:avLst/>
          </a:prstGeom>
          <a:noFill/>
          <a:ln w="9525">
            <a:noFill/>
            <a:miter lim="800000"/>
            <a:headEnd/>
            <a:tailEnd/>
          </a:ln>
        </p:spPr>
        <p:txBody>
          <a:bodyPr wrap="square">
            <a:spAutoFit/>
          </a:bodyPr>
          <a:lstStyle/>
          <a:p>
            <a:pPr algn="ctr"/>
            <a:r>
              <a:rPr lang="tr-TR" altLang="ko-KR" sz="2800" b="1" dirty="0">
                <a:latin typeface="+mj-lt"/>
                <a:ea typeface="맑은 고딕" pitchFamily="50" charset="-127"/>
                <a:cs typeface="Arial" pitchFamily="34" charset="0"/>
              </a:rPr>
              <a:t>Berk TUNÇ</a:t>
            </a:r>
          </a:p>
          <a:p>
            <a:pPr algn="ctr"/>
            <a:r>
              <a:rPr lang="tr-TR" altLang="ko-KR" sz="2800" b="1" dirty="0">
                <a:latin typeface="+mj-lt"/>
                <a:ea typeface="맑은 고딕" pitchFamily="50" charset="-127"/>
                <a:cs typeface="Arial" pitchFamily="34" charset="0"/>
              </a:rPr>
              <a:t>Arda ALHAN</a:t>
            </a:r>
          </a:p>
          <a:p>
            <a:pPr algn="ctr"/>
            <a:r>
              <a:rPr lang="tr-TR" altLang="ko-KR" sz="2800" b="1" dirty="0">
                <a:latin typeface="+mj-lt"/>
                <a:ea typeface="맑은 고딕" pitchFamily="50" charset="-127"/>
                <a:cs typeface="Arial" pitchFamily="34" charset="0"/>
              </a:rPr>
              <a:t>Evrim Arda Kalafat</a:t>
            </a:r>
          </a:p>
          <a:p>
            <a:pPr algn="ctr"/>
            <a:r>
              <a:rPr lang="tr-TR" altLang="ko-KR" sz="2800" b="1" dirty="0">
                <a:latin typeface="+mj-lt"/>
                <a:ea typeface="맑은 고딕" pitchFamily="50" charset="-127"/>
                <a:cs typeface="Arial" pitchFamily="34" charset="0"/>
              </a:rPr>
              <a:t>Ogün Berat Gürses</a:t>
            </a:r>
            <a:endParaRPr lang="en-US" altLang="ko-KR" sz="2800" b="1" dirty="0">
              <a:latin typeface="+mj-lt"/>
              <a:ea typeface="맑은 고딕" pitchFamily="50" charset="-127"/>
              <a:cs typeface="Arial" pitchFamily="34" charset="0"/>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E9A7D6-4C94-49D9-8F17-88EB7FE7B0D6}"/>
              </a:ext>
            </a:extLst>
          </p:cNvPr>
          <p:cNvSpPr>
            <a:spLocks noGrp="1"/>
          </p:cNvSpPr>
          <p:nvPr>
            <p:ph type="title"/>
          </p:nvPr>
        </p:nvSpPr>
        <p:spPr>
          <a:xfrm>
            <a:off x="1584256" y="199246"/>
            <a:ext cx="7524328" cy="1069514"/>
          </a:xfrm>
        </p:spPr>
        <p:txBody>
          <a:bodyPr/>
          <a:lstStyle/>
          <a:p>
            <a:r>
              <a:rPr lang="tr-TR" dirty="0"/>
              <a:t>Durum == 1</a:t>
            </a:r>
          </a:p>
        </p:txBody>
      </p:sp>
      <p:pic>
        <p:nvPicPr>
          <p:cNvPr id="6" name="İçerik Yer Tutucusu 5" descr="saat içeren bir resim&#10;&#10;Açıklama otomatik olarak oluşturuldu">
            <a:extLst>
              <a:ext uri="{FF2B5EF4-FFF2-40B4-BE49-F238E27FC236}">
                <a16:creationId xmlns:a16="http://schemas.microsoft.com/office/drawing/2014/main" id="{07787493-761B-4749-A19E-6D85F1B07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481" y="1267232"/>
            <a:ext cx="5069878" cy="5590768"/>
          </a:xfrm>
        </p:spPr>
      </p:pic>
    </p:spTree>
    <p:extLst>
      <p:ext uri="{BB962C8B-B14F-4D97-AF65-F5344CB8AC3E}">
        <p14:creationId xmlns:p14="http://schemas.microsoft.com/office/powerpoint/2010/main" val="346844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147705-DDF8-4EAC-96C2-DD28C61D4265}"/>
              </a:ext>
            </a:extLst>
          </p:cNvPr>
          <p:cNvSpPr>
            <a:spLocks noGrp="1"/>
          </p:cNvSpPr>
          <p:nvPr>
            <p:ph type="title"/>
          </p:nvPr>
        </p:nvSpPr>
        <p:spPr>
          <a:xfrm>
            <a:off x="1619672" y="199246"/>
            <a:ext cx="7524328" cy="1069514"/>
          </a:xfrm>
        </p:spPr>
        <p:txBody>
          <a:bodyPr/>
          <a:lstStyle/>
          <a:p>
            <a:r>
              <a:rPr lang="tr-TR" dirty="0"/>
              <a:t>Durum == 2</a:t>
            </a:r>
          </a:p>
        </p:txBody>
      </p:sp>
      <p:pic>
        <p:nvPicPr>
          <p:cNvPr id="6" name="Resim 5" descr="metin, harita içeren bir resim&#10;&#10;Açıklama otomatik olarak oluşturuldu">
            <a:extLst>
              <a:ext uri="{FF2B5EF4-FFF2-40B4-BE49-F238E27FC236}">
                <a16:creationId xmlns:a16="http://schemas.microsoft.com/office/drawing/2014/main" id="{37079152-792D-4C1C-9FF0-3CC84173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63" y="2132856"/>
            <a:ext cx="7529623" cy="3479075"/>
          </a:xfrm>
          <a:prstGeom prst="rect">
            <a:avLst/>
          </a:prstGeom>
        </p:spPr>
      </p:pic>
    </p:spTree>
    <p:extLst>
      <p:ext uri="{BB962C8B-B14F-4D97-AF65-F5344CB8AC3E}">
        <p14:creationId xmlns:p14="http://schemas.microsoft.com/office/powerpoint/2010/main" val="290484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1AFA7F-C349-443C-8C29-F29BD8CD1CFE}"/>
              </a:ext>
            </a:extLst>
          </p:cNvPr>
          <p:cNvSpPr>
            <a:spLocks noGrp="1"/>
          </p:cNvSpPr>
          <p:nvPr>
            <p:ph type="title"/>
          </p:nvPr>
        </p:nvSpPr>
        <p:spPr>
          <a:xfrm>
            <a:off x="1596703" y="199246"/>
            <a:ext cx="7524328" cy="1069514"/>
          </a:xfrm>
        </p:spPr>
        <p:txBody>
          <a:bodyPr/>
          <a:lstStyle/>
          <a:p>
            <a:r>
              <a:rPr lang="tr-TR" dirty="0"/>
              <a:t>Durum == 3</a:t>
            </a:r>
          </a:p>
        </p:txBody>
      </p:sp>
      <p:pic>
        <p:nvPicPr>
          <p:cNvPr id="7" name="İçerik Yer Tutucusu 6" descr="metin, harita içeren bir resim&#10;&#10;Açıklama otomatik olarak oluşturuldu">
            <a:extLst>
              <a:ext uri="{FF2B5EF4-FFF2-40B4-BE49-F238E27FC236}">
                <a16:creationId xmlns:a16="http://schemas.microsoft.com/office/drawing/2014/main" id="{DA5161BA-C429-484B-B935-82B044FB7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826" y="1268760"/>
            <a:ext cx="7508539" cy="4248472"/>
          </a:xfrm>
        </p:spPr>
      </p:pic>
    </p:spTree>
    <p:extLst>
      <p:ext uri="{BB962C8B-B14F-4D97-AF65-F5344CB8AC3E}">
        <p14:creationId xmlns:p14="http://schemas.microsoft.com/office/powerpoint/2010/main" val="11176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0C7AA-C819-45D2-9A48-B4C36146CBCE}"/>
              </a:ext>
            </a:extLst>
          </p:cNvPr>
          <p:cNvSpPr>
            <a:spLocks noGrp="1"/>
          </p:cNvSpPr>
          <p:nvPr>
            <p:ph type="title"/>
          </p:nvPr>
        </p:nvSpPr>
        <p:spPr>
          <a:xfrm>
            <a:off x="1619672" y="179779"/>
            <a:ext cx="7524328" cy="1069514"/>
          </a:xfrm>
        </p:spPr>
        <p:txBody>
          <a:bodyPr/>
          <a:lstStyle/>
          <a:p>
            <a:r>
              <a:rPr lang="tr-TR" dirty="0"/>
              <a:t>Durum == 4</a:t>
            </a:r>
          </a:p>
        </p:txBody>
      </p:sp>
      <p:pic>
        <p:nvPicPr>
          <p:cNvPr id="6" name="İçerik Yer Tutucusu 5" descr="saat içeren bir resim&#10;&#10;Açıklama otomatik olarak oluşturuldu">
            <a:extLst>
              <a:ext uri="{FF2B5EF4-FFF2-40B4-BE49-F238E27FC236}">
                <a16:creationId xmlns:a16="http://schemas.microsoft.com/office/drawing/2014/main" id="{E87DF168-E276-4CCD-8DEB-C52E1C7FE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784" y="1249293"/>
            <a:ext cx="5395126" cy="4886476"/>
          </a:xfrm>
        </p:spPr>
      </p:pic>
    </p:spTree>
    <p:extLst>
      <p:ext uri="{BB962C8B-B14F-4D97-AF65-F5344CB8AC3E}">
        <p14:creationId xmlns:p14="http://schemas.microsoft.com/office/powerpoint/2010/main" val="8954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CD9578-CBF6-427F-B6A1-D3E0FA8D38E0}"/>
              </a:ext>
            </a:extLst>
          </p:cNvPr>
          <p:cNvSpPr>
            <a:spLocks noGrp="1"/>
          </p:cNvSpPr>
          <p:nvPr>
            <p:ph type="title"/>
          </p:nvPr>
        </p:nvSpPr>
        <p:spPr>
          <a:xfrm>
            <a:off x="1619672" y="195342"/>
            <a:ext cx="7524328" cy="1069514"/>
          </a:xfrm>
        </p:spPr>
        <p:txBody>
          <a:bodyPr/>
          <a:lstStyle/>
          <a:p>
            <a:r>
              <a:rPr lang="tr-TR" dirty="0"/>
              <a:t>PC ve MAR Saklayıcıları</a:t>
            </a:r>
          </a:p>
        </p:txBody>
      </p:sp>
      <p:sp>
        <p:nvSpPr>
          <p:cNvPr id="4" name="İçerik Yer Tutucusu 3">
            <a:extLst>
              <a:ext uri="{FF2B5EF4-FFF2-40B4-BE49-F238E27FC236}">
                <a16:creationId xmlns:a16="http://schemas.microsoft.com/office/drawing/2014/main" id="{C5891B0C-B878-4686-AFE6-7CC5B4BB8941}"/>
              </a:ext>
            </a:extLst>
          </p:cNvPr>
          <p:cNvSpPr>
            <a:spLocks noGrp="1"/>
          </p:cNvSpPr>
          <p:nvPr>
            <p:ph idx="10"/>
          </p:nvPr>
        </p:nvSpPr>
        <p:spPr>
          <a:xfrm>
            <a:off x="1619672" y="1916832"/>
            <a:ext cx="7344816" cy="4248472"/>
          </a:xfrm>
        </p:spPr>
        <p:txBody>
          <a:bodyPr/>
          <a:lstStyle/>
          <a:p>
            <a:r>
              <a:rPr lang="tr-TR" sz="2000" b="1" dirty="0">
                <a:latin typeface="Calibri" panose="020F0502020204030204" pitchFamily="34" charset="0"/>
                <a:cs typeface="Calibri" panose="020F0502020204030204" pitchFamily="34" charset="0"/>
              </a:rPr>
              <a:t>PC (6 Bit):</a:t>
            </a:r>
            <a:r>
              <a:rPr lang="tr-TR" sz="2000" dirty="0">
                <a:latin typeface="Calibri" panose="020F0502020204030204" pitchFamily="34" charset="0"/>
                <a:cs typeface="Calibri" panose="020F0502020204030204" pitchFamily="34" charset="0"/>
              </a:rPr>
              <a:t> RAM üzerinde hangi satırdaki komutun alınacağını         belirler. 6 bit olmasının nedeni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2^6 </a:t>
            </a:r>
            <a:r>
              <a:rPr lang="tr-TR" sz="2000" dirty="0" err="1">
                <a:latin typeface="Calibri" panose="020F0502020204030204" pitchFamily="34" charset="0"/>
                <a:cs typeface="Calibri" panose="020F0502020204030204" pitchFamily="34" charset="0"/>
              </a:rPr>
              <a:t>lokasyonu</a:t>
            </a:r>
            <a:r>
              <a:rPr lang="tr-TR" sz="2000" dirty="0">
                <a:latin typeface="Calibri" panose="020F0502020204030204" pitchFamily="34" charset="0"/>
                <a:cs typeface="Calibri" panose="020F0502020204030204" pitchFamily="34" charset="0"/>
              </a:rPr>
              <a:t> olmasındandır. Dolayısıyla PC değeri </a:t>
            </a:r>
            <a:r>
              <a:rPr lang="tr-TR" sz="2000" dirty="0" err="1">
                <a:latin typeface="Calibri" panose="020F0502020204030204" pitchFamily="34" charset="0"/>
                <a:cs typeface="Calibri" panose="020F0502020204030204" pitchFamily="34" charset="0"/>
              </a:rPr>
              <a:t>RAM’deki</a:t>
            </a:r>
            <a:r>
              <a:rPr lang="tr-TR" sz="2000" dirty="0">
                <a:latin typeface="Calibri" panose="020F0502020204030204" pitchFamily="34" charset="0"/>
                <a:cs typeface="Calibri" panose="020F0502020204030204" pitchFamily="34" charset="0"/>
              </a:rPr>
              <a:t> her yeri g</a:t>
            </a:r>
            <a:r>
              <a:rPr lang="tr-TR" sz="2000" dirty="0"/>
              <a:t>österebilmektedir. </a:t>
            </a:r>
          </a:p>
          <a:p>
            <a:endParaRPr lang="tr-TR" sz="2000" b="1" dirty="0">
              <a:latin typeface="Calibri" panose="020F0502020204030204" pitchFamily="34" charset="0"/>
              <a:cs typeface="Calibri" panose="020F0502020204030204" pitchFamily="34" charset="0"/>
            </a:endParaRPr>
          </a:p>
          <a:p>
            <a:r>
              <a:rPr lang="tr-TR" sz="2000" b="1" dirty="0">
                <a:latin typeface="Calibri" panose="020F0502020204030204" pitchFamily="34" charset="0"/>
                <a:cs typeface="Calibri" panose="020F0502020204030204" pitchFamily="34" charset="0"/>
              </a:rPr>
              <a:t>MAR (6 Bit): </a:t>
            </a:r>
            <a:r>
              <a:rPr lang="tr-TR" sz="2000" dirty="0">
                <a:latin typeface="Calibri" panose="020F0502020204030204" pitchFamily="34" charset="0"/>
                <a:cs typeface="Calibri" panose="020F0502020204030204" pitchFamily="34" charset="0"/>
              </a:rPr>
              <a:t>Memory </a:t>
            </a:r>
            <a:r>
              <a:rPr lang="tr-TR" sz="2000" dirty="0" err="1">
                <a:latin typeface="Calibri" panose="020F0502020204030204" pitchFamily="34" charset="0"/>
                <a:cs typeface="Calibri" panose="020F0502020204030204" pitchFamily="34" charset="0"/>
              </a:rPr>
              <a:t>Address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Register</a:t>
            </a:r>
            <a:r>
              <a:rPr lang="tr-TR" sz="2000" dirty="0">
                <a:latin typeface="Calibri" panose="020F0502020204030204" pitchFamily="34" charset="0"/>
                <a:cs typeface="Calibri" panose="020F0502020204030204" pitchFamily="34" charset="0"/>
              </a:rPr>
              <a:t> isminde bir saklayıcıdır. Bu saklayıcı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adres girişine bağlanmıştır.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2^6 </a:t>
            </a:r>
            <a:r>
              <a:rPr lang="tr-TR" sz="2000" dirty="0" err="1">
                <a:latin typeface="Calibri" panose="020F0502020204030204" pitchFamily="34" charset="0"/>
                <a:cs typeface="Calibri" panose="020F0502020204030204" pitchFamily="34" charset="0"/>
              </a:rPr>
              <a:t>lokasyonu</a:t>
            </a:r>
            <a:r>
              <a:rPr lang="tr-TR" sz="2000" dirty="0">
                <a:latin typeface="Calibri" panose="020F0502020204030204" pitchFamily="34" charset="0"/>
                <a:cs typeface="Calibri" panose="020F0502020204030204" pitchFamily="34" charset="0"/>
              </a:rPr>
              <a:t> olduğu için MAR 6 bitliktir. Saklayıcı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içerisindedir.</a:t>
            </a:r>
          </a:p>
        </p:txBody>
      </p:sp>
    </p:spTree>
    <p:extLst>
      <p:ext uri="{BB962C8B-B14F-4D97-AF65-F5344CB8AC3E}">
        <p14:creationId xmlns:p14="http://schemas.microsoft.com/office/powerpoint/2010/main" val="2279300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9FC4F6-2E16-4E38-B2CD-74DBB1A576E6}"/>
              </a:ext>
            </a:extLst>
          </p:cNvPr>
          <p:cNvSpPr>
            <a:spLocks noGrp="1"/>
          </p:cNvSpPr>
          <p:nvPr>
            <p:ph type="title"/>
          </p:nvPr>
        </p:nvSpPr>
        <p:spPr>
          <a:xfrm>
            <a:off x="1547664" y="332656"/>
            <a:ext cx="7596336" cy="1069514"/>
          </a:xfrm>
        </p:spPr>
        <p:txBody>
          <a:bodyPr/>
          <a:lstStyle/>
          <a:p>
            <a:r>
              <a:rPr lang="tr-TR" dirty="0" err="1"/>
              <a:t>MDRIn</a:t>
            </a:r>
            <a:r>
              <a:rPr lang="tr-TR" dirty="0"/>
              <a:t> ve </a:t>
            </a:r>
            <a:r>
              <a:rPr lang="tr-TR" dirty="0" err="1"/>
              <a:t>RAMWr</a:t>
            </a:r>
            <a:r>
              <a:rPr lang="tr-TR" dirty="0"/>
              <a:t> Saklayıcıları</a:t>
            </a:r>
          </a:p>
        </p:txBody>
      </p:sp>
      <p:sp>
        <p:nvSpPr>
          <p:cNvPr id="4" name="İçerik Yer Tutucusu 3">
            <a:extLst>
              <a:ext uri="{FF2B5EF4-FFF2-40B4-BE49-F238E27FC236}">
                <a16:creationId xmlns:a16="http://schemas.microsoft.com/office/drawing/2014/main" id="{0352F3F8-F667-4844-956C-8A2890469B5C}"/>
              </a:ext>
            </a:extLst>
          </p:cNvPr>
          <p:cNvSpPr>
            <a:spLocks noGrp="1"/>
          </p:cNvSpPr>
          <p:nvPr>
            <p:ph idx="10"/>
          </p:nvPr>
        </p:nvSpPr>
        <p:spPr>
          <a:xfrm>
            <a:off x="1547664" y="1988840"/>
            <a:ext cx="7596336" cy="4075857"/>
          </a:xfrm>
        </p:spPr>
        <p:txBody>
          <a:bodyPr/>
          <a:lstStyle/>
          <a:p>
            <a:r>
              <a:rPr lang="tr-TR" sz="2000" b="1" dirty="0" err="1">
                <a:latin typeface="Calibri" panose="020F0502020204030204" pitchFamily="34" charset="0"/>
                <a:cs typeface="Calibri" panose="020F0502020204030204" pitchFamily="34" charset="0"/>
              </a:rPr>
              <a:t>MDRIn</a:t>
            </a:r>
            <a:r>
              <a:rPr lang="tr-TR" sz="2000" b="1" dirty="0">
                <a:latin typeface="Calibri" panose="020F0502020204030204" pitchFamily="34" charset="0"/>
                <a:cs typeface="Calibri" panose="020F0502020204030204" pitchFamily="34" charset="0"/>
              </a:rPr>
              <a:t> (10 Bit): </a:t>
            </a:r>
            <a:r>
              <a:rPr lang="tr-TR" sz="2000" dirty="0">
                <a:latin typeface="Calibri" panose="020F0502020204030204" pitchFamily="34" charset="0"/>
                <a:cs typeface="Calibri" panose="020F0502020204030204" pitchFamily="34" charset="0"/>
              </a:rPr>
              <a:t>Memory Data </a:t>
            </a:r>
            <a:r>
              <a:rPr lang="tr-TR" sz="2000" dirty="0" err="1">
                <a:latin typeface="Calibri" panose="020F0502020204030204" pitchFamily="34" charset="0"/>
                <a:cs typeface="Calibri" panose="020F0502020204030204" pitchFamily="34" charset="0"/>
              </a:rPr>
              <a:t>Register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In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RAM’e</a:t>
            </a:r>
            <a:r>
              <a:rPr lang="tr-TR" sz="2000" dirty="0">
                <a:latin typeface="Calibri" panose="020F0502020204030204" pitchFamily="34" charset="0"/>
                <a:cs typeface="Calibri" panose="020F0502020204030204" pitchFamily="34" charset="0"/>
              </a:rPr>
              <a:t> bir veri yazılacağı   zaman kullanılan saklayıcıdır.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bir </a:t>
            </a:r>
            <a:r>
              <a:rPr lang="tr-TR" sz="2000" dirty="0" err="1">
                <a:latin typeface="Calibri" panose="020F0502020204030204" pitchFamily="34" charset="0"/>
                <a:cs typeface="Calibri" panose="020F0502020204030204" pitchFamily="34" charset="0"/>
              </a:rPr>
              <a:t>lokasyonu</a:t>
            </a:r>
            <a:r>
              <a:rPr lang="tr-TR" sz="2000" dirty="0">
                <a:latin typeface="Calibri" panose="020F0502020204030204" pitchFamily="34" charset="0"/>
                <a:cs typeface="Calibri" panose="020F0502020204030204" pitchFamily="34" charset="0"/>
              </a:rPr>
              <a:t> 10 bitlik olmasın dan ötürü, saklayıcı 10 bittir. Saklayıcı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içerisindedir.</a:t>
            </a:r>
          </a:p>
          <a:p>
            <a:endParaRPr lang="tr-TR" sz="2000" dirty="0">
              <a:latin typeface="Calibri" panose="020F0502020204030204" pitchFamily="34" charset="0"/>
              <a:cs typeface="Calibri" panose="020F0502020204030204" pitchFamily="34" charset="0"/>
            </a:endParaRPr>
          </a:p>
          <a:p>
            <a:r>
              <a:rPr lang="tr-TR" sz="2000" b="1" dirty="0" err="1">
                <a:latin typeface="Calibri" panose="020F0502020204030204" pitchFamily="34" charset="0"/>
                <a:cs typeface="Calibri" panose="020F0502020204030204" pitchFamily="34" charset="0"/>
              </a:rPr>
              <a:t>RAMWr</a:t>
            </a:r>
            <a:r>
              <a:rPr lang="tr-TR" sz="2000" b="1" dirty="0">
                <a:latin typeface="Calibri" panose="020F0502020204030204" pitchFamily="34" charset="0"/>
                <a:cs typeface="Calibri" panose="020F0502020204030204" pitchFamily="34" charset="0"/>
              </a:rPr>
              <a:t> (1 Bit): </a:t>
            </a:r>
            <a:r>
              <a:rPr lang="tr-TR" sz="2000" dirty="0" err="1">
                <a:latin typeface="Calibri" panose="020F0502020204030204" pitchFamily="34" charset="0"/>
                <a:cs typeface="Calibri" panose="020F0502020204030204" pitchFamily="34" charset="0"/>
              </a:rPr>
              <a:t>RAM’e</a:t>
            </a:r>
            <a:r>
              <a:rPr lang="tr-TR" sz="2000" dirty="0">
                <a:latin typeface="Calibri" panose="020F0502020204030204" pitchFamily="34" charset="0"/>
                <a:cs typeface="Calibri" panose="020F0502020204030204" pitchFamily="34" charset="0"/>
              </a:rPr>
              <a:t> veri yazılacağı durumlarda aktif edilmektedir. 1 olmadığı durumlarda </a:t>
            </a:r>
            <a:r>
              <a:rPr lang="tr-TR" sz="2000" dirty="0" err="1">
                <a:latin typeface="Calibri" panose="020F0502020204030204" pitchFamily="34" charset="0"/>
                <a:cs typeface="Calibri" panose="020F0502020204030204" pitchFamily="34" charset="0"/>
              </a:rPr>
              <a:t>RAM’e</a:t>
            </a:r>
            <a:r>
              <a:rPr lang="tr-TR" sz="2000" dirty="0">
                <a:latin typeface="Calibri" panose="020F0502020204030204" pitchFamily="34" charset="0"/>
                <a:cs typeface="Calibri" panose="020F0502020204030204" pitchFamily="34" charset="0"/>
              </a:rPr>
              <a:t> veri yazılmaz. Saklayıcı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içerisindedir.</a:t>
            </a:r>
          </a:p>
        </p:txBody>
      </p:sp>
    </p:spTree>
    <p:extLst>
      <p:ext uri="{BB962C8B-B14F-4D97-AF65-F5344CB8AC3E}">
        <p14:creationId xmlns:p14="http://schemas.microsoft.com/office/powerpoint/2010/main" val="3117762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EF940-1D27-44D6-8670-EF1EAC65CDB9}"/>
              </a:ext>
            </a:extLst>
          </p:cNvPr>
          <p:cNvSpPr>
            <a:spLocks noGrp="1"/>
          </p:cNvSpPr>
          <p:nvPr>
            <p:ph type="title"/>
          </p:nvPr>
        </p:nvSpPr>
        <p:spPr>
          <a:xfrm>
            <a:off x="1619672" y="168781"/>
            <a:ext cx="7524328" cy="1069514"/>
          </a:xfrm>
        </p:spPr>
        <p:txBody>
          <a:bodyPr/>
          <a:lstStyle/>
          <a:p>
            <a:r>
              <a:rPr lang="tr-TR" dirty="0" err="1"/>
              <a:t>MDROut</a:t>
            </a:r>
            <a:r>
              <a:rPr lang="tr-TR" dirty="0"/>
              <a:t> IR ACC Saklayıcıları</a:t>
            </a:r>
          </a:p>
        </p:txBody>
      </p:sp>
      <p:sp>
        <p:nvSpPr>
          <p:cNvPr id="3" name="İçerik Yer Tutucusu 2">
            <a:extLst>
              <a:ext uri="{FF2B5EF4-FFF2-40B4-BE49-F238E27FC236}">
                <a16:creationId xmlns:a16="http://schemas.microsoft.com/office/drawing/2014/main" id="{56A37BF3-E7F3-4647-A095-1C55F6BAE6C4}"/>
              </a:ext>
            </a:extLst>
          </p:cNvPr>
          <p:cNvSpPr>
            <a:spLocks noGrp="1"/>
          </p:cNvSpPr>
          <p:nvPr>
            <p:ph idx="1"/>
          </p:nvPr>
        </p:nvSpPr>
        <p:spPr/>
        <p:txBody>
          <a:bodyPr/>
          <a:lstStyle/>
          <a:p>
            <a:endParaRPr lang="tr-TR"/>
          </a:p>
        </p:txBody>
      </p:sp>
      <p:sp>
        <p:nvSpPr>
          <p:cNvPr id="4" name="İçerik Yer Tutucusu 3">
            <a:extLst>
              <a:ext uri="{FF2B5EF4-FFF2-40B4-BE49-F238E27FC236}">
                <a16:creationId xmlns:a16="http://schemas.microsoft.com/office/drawing/2014/main" id="{72C384D1-2113-4E8E-8C28-6D455D90A429}"/>
              </a:ext>
            </a:extLst>
          </p:cNvPr>
          <p:cNvSpPr>
            <a:spLocks noGrp="1"/>
          </p:cNvSpPr>
          <p:nvPr>
            <p:ph idx="10"/>
          </p:nvPr>
        </p:nvSpPr>
        <p:spPr>
          <a:xfrm>
            <a:off x="1403648" y="1844824"/>
            <a:ext cx="7631832" cy="4147865"/>
          </a:xfrm>
        </p:spPr>
        <p:txBody>
          <a:bodyPr/>
          <a:lstStyle/>
          <a:p>
            <a:r>
              <a:rPr lang="tr-TR" sz="2000" b="1" dirty="0" err="1">
                <a:latin typeface="Calibri" panose="020F0502020204030204" pitchFamily="34" charset="0"/>
                <a:cs typeface="Calibri" panose="020F0502020204030204" pitchFamily="34" charset="0"/>
              </a:rPr>
              <a:t>MDROut</a:t>
            </a:r>
            <a:r>
              <a:rPr lang="tr-TR" sz="2000" b="1" dirty="0">
                <a:latin typeface="Calibri" panose="020F0502020204030204" pitchFamily="34" charset="0"/>
                <a:cs typeface="Calibri" panose="020F0502020204030204" pitchFamily="34" charset="0"/>
              </a:rPr>
              <a:t> (10 Bit): </a:t>
            </a:r>
            <a:r>
              <a:rPr lang="tr-TR" sz="2000" dirty="0">
                <a:latin typeface="Calibri" panose="020F0502020204030204" pitchFamily="34" charset="0"/>
                <a:cs typeface="Calibri" panose="020F0502020204030204" pitchFamily="34" charset="0"/>
              </a:rPr>
              <a:t>Memory Data </a:t>
            </a:r>
            <a:r>
              <a:rPr lang="tr-TR" sz="2000" dirty="0" err="1">
                <a:latin typeface="Calibri" panose="020F0502020204030204" pitchFamily="34" charset="0"/>
                <a:cs typeface="Calibri" panose="020F0502020204030204" pitchFamily="34" charset="0"/>
              </a:rPr>
              <a:t>Register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RAM’den</a:t>
            </a:r>
            <a:r>
              <a:rPr lang="tr-TR" sz="2000" dirty="0">
                <a:latin typeface="Calibri" panose="020F0502020204030204" pitchFamily="34" charset="0"/>
                <a:cs typeface="Calibri" panose="020F0502020204030204" pitchFamily="34" charset="0"/>
              </a:rPr>
              <a:t> veri okunacağı     zaman kullanılan saklayıcıdır.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bir </a:t>
            </a:r>
            <a:r>
              <a:rPr lang="tr-TR" sz="2000" dirty="0" err="1">
                <a:latin typeface="Calibri" panose="020F0502020204030204" pitchFamily="34" charset="0"/>
                <a:cs typeface="Calibri" panose="020F0502020204030204" pitchFamily="34" charset="0"/>
              </a:rPr>
              <a:t>lokasyonu</a:t>
            </a:r>
            <a:r>
              <a:rPr lang="tr-TR" sz="2000" dirty="0">
                <a:latin typeface="Calibri" panose="020F0502020204030204" pitchFamily="34" charset="0"/>
                <a:cs typeface="Calibri" panose="020F0502020204030204" pitchFamily="34" charset="0"/>
              </a:rPr>
              <a:t> 10 bit olmasından dolayı, saklayıcı 10 bittir. Saklayıcı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içerisindedir. </a:t>
            </a:r>
          </a:p>
          <a:p>
            <a:endParaRPr lang="tr-TR" sz="2000" dirty="0">
              <a:latin typeface="Calibri" panose="020F0502020204030204" pitchFamily="34" charset="0"/>
              <a:cs typeface="Calibri" panose="020F0502020204030204" pitchFamily="34" charset="0"/>
            </a:endParaRPr>
          </a:p>
          <a:p>
            <a:r>
              <a:rPr lang="tr-TR" sz="2000" b="1" dirty="0">
                <a:latin typeface="Calibri" panose="020F0502020204030204" pitchFamily="34" charset="0"/>
                <a:cs typeface="Calibri" panose="020F0502020204030204" pitchFamily="34" charset="0"/>
              </a:rPr>
              <a:t>IR (10 Bit): </a:t>
            </a:r>
            <a:r>
              <a:rPr lang="tr-TR" sz="2000" dirty="0" err="1">
                <a:latin typeface="Calibri" panose="020F0502020204030204" pitchFamily="34" charset="0"/>
                <a:cs typeface="Calibri" panose="020F0502020204030204" pitchFamily="34" charset="0"/>
              </a:rPr>
              <a:t>Instruction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Register</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RAM’den</a:t>
            </a:r>
            <a:r>
              <a:rPr lang="tr-TR" sz="2000" dirty="0">
                <a:latin typeface="Calibri" panose="020F0502020204030204" pitchFamily="34" charset="0"/>
                <a:cs typeface="Calibri" panose="020F0502020204030204" pitchFamily="34" charset="0"/>
              </a:rPr>
              <a:t> okunan kodun (</a:t>
            </a:r>
            <a:r>
              <a:rPr lang="tr-TR" sz="2000" dirty="0" err="1">
                <a:latin typeface="Calibri" panose="020F0502020204030204" pitchFamily="34" charset="0"/>
                <a:cs typeface="Calibri" panose="020F0502020204030204" pitchFamily="34" charset="0"/>
              </a:rPr>
              <a:t>instruction</a:t>
            </a:r>
            <a:r>
              <a:rPr lang="tr-TR" sz="2000" dirty="0">
                <a:latin typeface="Calibri" panose="020F0502020204030204" pitchFamily="34" charset="0"/>
                <a:cs typeface="Calibri" panose="020F0502020204030204" pitchFamily="34" charset="0"/>
              </a:rPr>
              <a:t>) saklandığı saklayıcıdır. </a:t>
            </a:r>
          </a:p>
          <a:p>
            <a:endParaRPr lang="tr-TR" sz="2000" dirty="0">
              <a:latin typeface="Calibri" panose="020F0502020204030204" pitchFamily="34" charset="0"/>
              <a:cs typeface="Calibri" panose="020F0502020204030204" pitchFamily="34" charset="0"/>
            </a:endParaRPr>
          </a:p>
          <a:p>
            <a:r>
              <a:rPr lang="tr-TR" sz="2000" b="1" dirty="0">
                <a:latin typeface="Calibri" panose="020F0502020204030204" pitchFamily="34" charset="0"/>
                <a:cs typeface="Calibri" panose="020F0502020204030204" pitchFamily="34" charset="0"/>
              </a:rPr>
              <a:t>ACC (10 Bit): </a:t>
            </a:r>
            <a:r>
              <a:rPr lang="tr-TR" sz="2000" dirty="0" err="1">
                <a:latin typeface="Calibri" panose="020F0502020204030204" pitchFamily="34" charset="0"/>
                <a:cs typeface="Calibri" panose="020F0502020204030204" pitchFamily="34" charset="0"/>
              </a:rPr>
              <a:t>Accumulator</a:t>
            </a:r>
            <a:r>
              <a:rPr lang="tr-TR" sz="2000" dirty="0">
                <a:latin typeface="Calibri" panose="020F0502020204030204" pitchFamily="34" charset="0"/>
                <a:cs typeface="Calibri" panose="020F0502020204030204" pitchFamily="34" charset="0"/>
              </a:rPr>
              <a:t>, aritmetik işlem sonuçlarının tutulduğu      saklayıcıdır.</a:t>
            </a:r>
          </a:p>
        </p:txBody>
      </p:sp>
    </p:spTree>
    <p:extLst>
      <p:ext uri="{BB962C8B-B14F-4D97-AF65-F5344CB8AC3E}">
        <p14:creationId xmlns:p14="http://schemas.microsoft.com/office/powerpoint/2010/main" val="269248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3FE1B-9B0E-46AE-92CC-E874B654C142}"/>
              </a:ext>
            </a:extLst>
          </p:cNvPr>
          <p:cNvSpPr>
            <a:spLocks noGrp="1"/>
          </p:cNvSpPr>
          <p:nvPr>
            <p:ph type="title"/>
          </p:nvPr>
        </p:nvSpPr>
        <p:spPr>
          <a:xfrm>
            <a:off x="1547664" y="199246"/>
            <a:ext cx="7524328" cy="1069514"/>
          </a:xfrm>
        </p:spPr>
        <p:txBody>
          <a:bodyPr/>
          <a:lstStyle/>
          <a:p>
            <a:r>
              <a:rPr lang="tr-TR" dirty="0"/>
              <a:t>İşlem Ünitesi</a:t>
            </a:r>
          </a:p>
        </p:txBody>
      </p:sp>
      <p:sp>
        <p:nvSpPr>
          <p:cNvPr id="4" name="İçerik Yer Tutucusu 3">
            <a:extLst>
              <a:ext uri="{FF2B5EF4-FFF2-40B4-BE49-F238E27FC236}">
                <a16:creationId xmlns:a16="http://schemas.microsoft.com/office/drawing/2014/main" id="{410045E9-5C18-4264-997C-3A2B7232FCE3}"/>
              </a:ext>
            </a:extLst>
          </p:cNvPr>
          <p:cNvSpPr>
            <a:spLocks noGrp="1"/>
          </p:cNvSpPr>
          <p:nvPr>
            <p:ph idx="10"/>
          </p:nvPr>
        </p:nvSpPr>
        <p:spPr>
          <a:xfrm>
            <a:off x="1475656" y="1484784"/>
            <a:ext cx="7596336" cy="4507905"/>
          </a:xfrm>
        </p:spPr>
        <p:txBody>
          <a:bodyPr/>
          <a:lstStyle/>
          <a:p>
            <a:r>
              <a:rPr lang="tr-TR" sz="1800" dirty="0">
                <a:latin typeface="Calibri" panose="020F0502020204030204" pitchFamily="34" charset="0"/>
                <a:cs typeface="Calibri" panose="020F0502020204030204" pitchFamily="34" charset="0"/>
              </a:rPr>
              <a:t>Aritmetik işlemlerin gerçekleştirildiği bölümdür. FB-CPU’da 4 adet aritmetik   işlem vardır. Bunlar toplama, çıkartma, çarpma ve bölmedir, gelen operasyon koduna göre işlemleri gerçekleştirip ACC saklayıcısına yazmaktadır.</a:t>
            </a:r>
          </a:p>
        </p:txBody>
      </p:sp>
      <p:pic>
        <p:nvPicPr>
          <p:cNvPr id="6" name="Resim 5" descr="ekran görüntüsü içeren bir resim&#10;&#10;Açıklama otomatik olarak oluşturuldu">
            <a:extLst>
              <a:ext uri="{FF2B5EF4-FFF2-40B4-BE49-F238E27FC236}">
                <a16:creationId xmlns:a16="http://schemas.microsoft.com/office/drawing/2014/main" id="{A3271A81-CAB1-47B9-91B7-D2D747266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439" y="2852936"/>
            <a:ext cx="7370778" cy="2688521"/>
          </a:xfrm>
          <a:prstGeom prst="rect">
            <a:avLst/>
          </a:prstGeom>
        </p:spPr>
      </p:pic>
    </p:spTree>
    <p:extLst>
      <p:ext uri="{BB962C8B-B14F-4D97-AF65-F5344CB8AC3E}">
        <p14:creationId xmlns:p14="http://schemas.microsoft.com/office/powerpoint/2010/main" val="500283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9FAD55-54DF-4586-B560-2463619593A2}"/>
              </a:ext>
            </a:extLst>
          </p:cNvPr>
          <p:cNvSpPr>
            <a:spLocks noGrp="1"/>
          </p:cNvSpPr>
          <p:nvPr>
            <p:ph type="title"/>
          </p:nvPr>
        </p:nvSpPr>
        <p:spPr>
          <a:xfrm>
            <a:off x="1633672" y="199246"/>
            <a:ext cx="7524328" cy="1069514"/>
          </a:xfrm>
        </p:spPr>
        <p:txBody>
          <a:bodyPr/>
          <a:lstStyle/>
          <a:p>
            <a:r>
              <a:rPr lang="tr-TR" dirty="0"/>
              <a:t>Kontrol Ünitesi</a:t>
            </a:r>
          </a:p>
        </p:txBody>
      </p:sp>
      <p:sp>
        <p:nvSpPr>
          <p:cNvPr id="3" name="İçerik Yer Tutucusu 2">
            <a:extLst>
              <a:ext uri="{FF2B5EF4-FFF2-40B4-BE49-F238E27FC236}">
                <a16:creationId xmlns:a16="http://schemas.microsoft.com/office/drawing/2014/main" id="{AE9DDF5B-CD72-407D-BB68-5A05F1992E4A}"/>
              </a:ext>
            </a:extLst>
          </p:cNvPr>
          <p:cNvSpPr>
            <a:spLocks noGrp="1"/>
          </p:cNvSpPr>
          <p:nvPr>
            <p:ph idx="1"/>
          </p:nvPr>
        </p:nvSpPr>
        <p:spPr/>
        <p:txBody>
          <a:bodyPr/>
          <a:lstStyle/>
          <a:p>
            <a:endParaRPr lang="tr-TR" dirty="0"/>
          </a:p>
        </p:txBody>
      </p:sp>
      <p:sp>
        <p:nvSpPr>
          <p:cNvPr id="4" name="İçerik Yer Tutucusu 3">
            <a:extLst>
              <a:ext uri="{FF2B5EF4-FFF2-40B4-BE49-F238E27FC236}">
                <a16:creationId xmlns:a16="http://schemas.microsoft.com/office/drawing/2014/main" id="{973F1750-71DD-40E6-84FB-532D4BABC581}"/>
              </a:ext>
            </a:extLst>
          </p:cNvPr>
          <p:cNvSpPr>
            <a:spLocks noGrp="1"/>
          </p:cNvSpPr>
          <p:nvPr>
            <p:ph idx="10"/>
          </p:nvPr>
        </p:nvSpPr>
        <p:spPr>
          <a:xfrm>
            <a:off x="1907704" y="1844824"/>
            <a:ext cx="6789440" cy="4147865"/>
          </a:xfrm>
        </p:spPr>
        <p:txBody>
          <a:bodyPr/>
          <a:lstStyle/>
          <a:p>
            <a:r>
              <a:rPr lang="tr-TR" sz="1800" dirty="0">
                <a:latin typeface="Calibri" panose="020F0502020204030204" pitchFamily="34" charset="0"/>
                <a:cs typeface="Calibri" panose="020F0502020204030204" pitchFamily="34" charset="0"/>
              </a:rPr>
              <a:t>Saklayıcılar, Aritmetik İşlem Ünitesi ve </a:t>
            </a:r>
            <a:r>
              <a:rPr lang="tr-TR" sz="1800" dirty="0" err="1">
                <a:latin typeface="Calibri" panose="020F0502020204030204" pitchFamily="34" charset="0"/>
                <a:cs typeface="Calibri" panose="020F0502020204030204" pitchFamily="34" charset="0"/>
              </a:rPr>
              <a:t>RAM’e</a:t>
            </a:r>
            <a:r>
              <a:rPr lang="tr-TR" sz="1800" dirty="0">
                <a:latin typeface="Calibri" panose="020F0502020204030204" pitchFamily="34" charset="0"/>
                <a:cs typeface="Calibri" panose="020F0502020204030204" pitchFamily="34" charset="0"/>
              </a:rPr>
              <a:t> verilerin birbirleri       arasında transferinden sorumludurlar. İşlemci içi veri akışını yönetir.</a:t>
            </a:r>
          </a:p>
        </p:txBody>
      </p:sp>
    </p:spTree>
    <p:extLst>
      <p:ext uri="{BB962C8B-B14F-4D97-AF65-F5344CB8AC3E}">
        <p14:creationId xmlns:p14="http://schemas.microsoft.com/office/powerpoint/2010/main" val="206659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2924AEFF-FA1C-4120-BC3D-2CF5F945390F}"/>
              </a:ext>
            </a:extLst>
          </p:cNvPr>
          <p:cNvSpPr>
            <a:spLocks noGrp="1"/>
          </p:cNvSpPr>
          <p:nvPr>
            <p:ph idx="10"/>
          </p:nvPr>
        </p:nvSpPr>
        <p:spPr>
          <a:xfrm>
            <a:off x="2123728" y="620688"/>
            <a:ext cx="6563072" cy="4896544"/>
          </a:xfrm>
        </p:spPr>
        <p:txBody>
          <a:bodyPr/>
          <a:lstStyle/>
          <a:p>
            <a:r>
              <a:rPr lang="tr-TR" sz="1800" dirty="0">
                <a:latin typeface="Calibri" panose="020F0502020204030204" pitchFamily="34" charset="0"/>
                <a:cs typeface="Calibri" panose="020F0502020204030204" pitchFamily="34" charset="0"/>
              </a:rPr>
              <a:t>FB-CPU’nun durum diyagramı olarak ifade edilmiş hali;</a:t>
            </a: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b="1"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r>
              <a:rPr lang="tr-TR" sz="1800" dirty="0">
                <a:latin typeface="Calibri" panose="020F0502020204030204" pitchFamily="34" charset="0"/>
                <a:cs typeface="Calibri" panose="020F0502020204030204" pitchFamily="34" charset="0"/>
              </a:rPr>
              <a:t>İşlemcinin adım adım yapması gereken işler bir arada gösterilmektedir.</a:t>
            </a:r>
          </a:p>
        </p:txBody>
      </p:sp>
      <p:pic>
        <p:nvPicPr>
          <p:cNvPr id="6" name="İçerik Yer Tutucusu 5" descr="metin içeren bir resim&#10;&#10;Açıklama otomatik olarak oluşturuldu">
            <a:extLst>
              <a:ext uri="{FF2B5EF4-FFF2-40B4-BE49-F238E27FC236}">
                <a16:creationId xmlns:a16="http://schemas.microsoft.com/office/drawing/2014/main" id="{E746692B-4240-485A-812D-F477959D5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340768"/>
            <a:ext cx="6707088" cy="4295754"/>
          </a:xfrm>
        </p:spPr>
      </p:pic>
    </p:spTree>
    <p:extLst>
      <p:ext uri="{BB962C8B-B14F-4D97-AF65-F5344CB8AC3E}">
        <p14:creationId xmlns:p14="http://schemas.microsoft.com/office/powerpoint/2010/main" val="286768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tr-TR" altLang="ko-KR" dirty="0"/>
              <a:t>TANIM</a:t>
            </a:r>
            <a:endParaRPr lang="ko-KR" altLang="en-US" dirty="0"/>
          </a:p>
        </p:txBody>
      </p:sp>
      <p:sp>
        <p:nvSpPr>
          <p:cNvPr id="7" name="Content Placeholder 6"/>
          <p:cNvSpPr>
            <a:spLocks noGrp="1"/>
          </p:cNvSpPr>
          <p:nvPr>
            <p:ph idx="10"/>
          </p:nvPr>
        </p:nvSpPr>
        <p:spPr>
          <a:xfrm>
            <a:off x="143508" y="1916832"/>
            <a:ext cx="8856984" cy="3600400"/>
          </a:xfrm>
        </p:spPr>
        <p:txBody>
          <a:bodyPr/>
          <a:lstStyle/>
          <a:p>
            <a:pPr marL="285750" indent="-285750">
              <a:buFont typeface="Arial" panose="020B0604020202020204" pitchFamily="34" charset="0"/>
              <a:buChar char="•"/>
            </a:pPr>
            <a:r>
              <a:rPr lang="tr-TR" sz="2000" dirty="0">
                <a:latin typeface="Calibri" panose="020F0502020204030204" pitchFamily="34" charset="0"/>
                <a:cs typeface="Calibri" panose="020F0502020204030204" pitchFamily="34" charset="0"/>
              </a:rPr>
              <a:t>FB-CPU işlemcilerin temel çalışma prensiplerini anlatmak için, eğitim amaçlı    bir işlemcidir. Bu proje kapsamında FB-CPU isminde bir işlemcinin tasarımı ve     tasarlanan işlemci üzerinde makine dili ile yazılan çeşitli kod parçacıkları           yazılacaktır. Proje sonunda basit bir işlemcideki RAM, Kontrol Ünitesi ve           Saklayıcıların bir arada çalışıp, makine dilindeki kod parçacıklarını nasıl              yürütebildiği gözlemlenecektir.</a:t>
            </a:r>
          </a:p>
          <a:p>
            <a:endParaRPr lang="tr-TR"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tr-TR" sz="2000" dirty="0">
                <a:latin typeface="Calibri" panose="020F0502020204030204" pitchFamily="34" charset="0"/>
                <a:cs typeface="Calibri" panose="020F0502020204030204" pitchFamily="34" charset="0"/>
              </a:rPr>
              <a:t>Von Neumann mimarisi ile geliştirilmiştir.</a:t>
            </a:r>
            <a:endParaRPr lang="ko-KR"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1763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227F78-0A74-4817-96D6-901BC6482899}"/>
              </a:ext>
            </a:extLst>
          </p:cNvPr>
          <p:cNvSpPr>
            <a:spLocks noGrp="1"/>
          </p:cNvSpPr>
          <p:nvPr>
            <p:ph type="title"/>
          </p:nvPr>
        </p:nvSpPr>
        <p:spPr>
          <a:xfrm>
            <a:off x="1619672" y="182845"/>
            <a:ext cx="7524328" cy="1069514"/>
          </a:xfrm>
        </p:spPr>
        <p:txBody>
          <a:bodyPr/>
          <a:lstStyle/>
          <a:p>
            <a:r>
              <a:rPr lang="tr-TR" dirty="0"/>
              <a:t>Örnek Test Yazılımı</a:t>
            </a:r>
          </a:p>
        </p:txBody>
      </p:sp>
      <p:sp>
        <p:nvSpPr>
          <p:cNvPr id="4" name="İçerik Yer Tutucusu 3">
            <a:extLst>
              <a:ext uri="{FF2B5EF4-FFF2-40B4-BE49-F238E27FC236}">
                <a16:creationId xmlns:a16="http://schemas.microsoft.com/office/drawing/2014/main" id="{DCAA8C8D-1BEB-4F41-845F-7D38314440EA}"/>
              </a:ext>
            </a:extLst>
          </p:cNvPr>
          <p:cNvSpPr>
            <a:spLocks noGrp="1"/>
          </p:cNvSpPr>
          <p:nvPr>
            <p:ph idx="10"/>
          </p:nvPr>
        </p:nvSpPr>
        <p:spPr>
          <a:xfrm>
            <a:off x="1763688" y="1700808"/>
            <a:ext cx="6933456" cy="4291882"/>
          </a:xfrm>
        </p:spPr>
        <p:txBody>
          <a:bodyPr/>
          <a:lstStyle/>
          <a:p>
            <a:r>
              <a:rPr lang="tr-TR" sz="1800" dirty="0"/>
              <a:t>FB-CPU için bellekte 50 ve 51 adresteki iki sayının çarpımını 52 </a:t>
            </a:r>
            <a:r>
              <a:rPr lang="tr-TR" sz="1800" dirty="0" err="1"/>
              <a:t>no’lu</a:t>
            </a:r>
            <a:r>
              <a:rPr lang="tr-TR" sz="1800" dirty="0"/>
              <a:t> adrese kaydeden uygulamayı geliştiriniz. Ancak çarpma operasyonunu kullanmayınız. </a:t>
            </a:r>
          </a:p>
          <a:p>
            <a:r>
              <a:rPr lang="tr-TR" sz="1800" dirty="0"/>
              <a:t>Çarpma işlemi için 50’deki sayıyı 51’deki sayı defa toplayıp 52 </a:t>
            </a:r>
            <a:r>
              <a:rPr lang="tr-TR" sz="1800" dirty="0" err="1"/>
              <a:t>no’lu</a:t>
            </a:r>
            <a:r>
              <a:rPr lang="tr-TR" sz="1800" dirty="0"/>
              <a:t> adrese yazınız. </a:t>
            </a:r>
          </a:p>
          <a:p>
            <a:r>
              <a:rPr lang="tr-TR" sz="1800" dirty="0"/>
              <a:t>Gerekli değişkenler için istediğiniz adresleri kullanabilirsiniz</a:t>
            </a:r>
            <a:endParaRPr lang="tr-TR"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2408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73313B-E519-4734-A498-F0F3305D2FF8}"/>
              </a:ext>
            </a:extLst>
          </p:cNvPr>
          <p:cNvSpPr>
            <a:spLocks noGrp="1"/>
          </p:cNvSpPr>
          <p:nvPr>
            <p:ph type="title"/>
          </p:nvPr>
        </p:nvSpPr>
        <p:spPr>
          <a:xfrm>
            <a:off x="1637928" y="-18854"/>
            <a:ext cx="7524328" cy="1069514"/>
          </a:xfrm>
        </p:spPr>
        <p:txBody>
          <a:bodyPr/>
          <a:lstStyle/>
          <a:p>
            <a:r>
              <a:rPr lang="tr-TR" dirty="0"/>
              <a:t>Örnek Test Yazılımı</a:t>
            </a:r>
          </a:p>
        </p:txBody>
      </p:sp>
      <p:sp>
        <p:nvSpPr>
          <p:cNvPr id="4" name="İçerik Yer Tutucusu 3">
            <a:extLst>
              <a:ext uri="{FF2B5EF4-FFF2-40B4-BE49-F238E27FC236}">
                <a16:creationId xmlns:a16="http://schemas.microsoft.com/office/drawing/2014/main" id="{5D315A9A-7743-47F3-9541-41DA96343382}"/>
              </a:ext>
            </a:extLst>
          </p:cNvPr>
          <p:cNvSpPr>
            <a:spLocks noGrp="1"/>
          </p:cNvSpPr>
          <p:nvPr>
            <p:ph idx="10"/>
          </p:nvPr>
        </p:nvSpPr>
        <p:spPr>
          <a:xfrm>
            <a:off x="1763688" y="908720"/>
            <a:ext cx="7272808" cy="4608512"/>
          </a:xfrm>
        </p:spPr>
        <p:txBody>
          <a:bodyPr/>
          <a:lstStyle/>
          <a:p>
            <a:r>
              <a:rPr lang="tr-TR" sz="1800" dirty="0">
                <a:latin typeface="Calibri" panose="020F0502020204030204" pitchFamily="34" charset="0"/>
                <a:cs typeface="Calibri" panose="020F0502020204030204" pitchFamily="34" charset="0"/>
              </a:rPr>
              <a:t>0: 0000_110011 // LOD 51, ACC = *51,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33 </a:t>
            </a:r>
          </a:p>
          <a:p>
            <a:r>
              <a:rPr lang="tr-TR" sz="1800" dirty="0">
                <a:latin typeface="Calibri" panose="020F0502020204030204" pitchFamily="34" charset="0"/>
                <a:cs typeface="Calibri" panose="020F0502020204030204" pitchFamily="34" charset="0"/>
              </a:rPr>
              <a:t>1: 0011_110001 // SUB 49, ACC = ACC - *49,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F1 </a:t>
            </a:r>
          </a:p>
          <a:p>
            <a:r>
              <a:rPr lang="tr-TR" sz="1800" dirty="0">
                <a:latin typeface="Calibri" panose="020F0502020204030204" pitchFamily="34" charset="0"/>
                <a:cs typeface="Calibri" panose="020F0502020204030204" pitchFamily="34" charset="0"/>
              </a:rPr>
              <a:t>2: 0111_001010 // JMZ 10, döngü bittiyse, döngüden çıkartacaktır            (ACC-49 == 0), 10. Satır,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1CA </a:t>
            </a:r>
          </a:p>
          <a:p>
            <a:r>
              <a:rPr lang="tr-TR" sz="1800" dirty="0">
                <a:latin typeface="Calibri" panose="020F0502020204030204" pitchFamily="34" charset="0"/>
                <a:cs typeface="Calibri" panose="020F0502020204030204" pitchFamily="34" charset="0"/>
              </a:rPr>
              <a:t>3: 0000_110000 // LOD 48, </a:t>
            </a:r>
            <a:r>
              <a:rPr lang="tr-TR" sz="1800" dirty="0" err="1">
                <a:latin typeface="Calibri" panose="020F0502020204030204" pitchFamily="34" charset="0"/>
                <a:cs typeface="Calibri" panose="020F0502020204030204" pitchFamily="34" charset="0"/>
              </a:rPr>
              <a:t>temp</a:t>
            </a:r>
            <a:r>
              <a:rPr lang="tr-TR" sz="1800" dirty="0">
                <a:latin typeface="Calibri" panose="020F0502020204030204" pitchFamily="34" charset="0"/>
                <a:cs typeface="Calibri" panose="020F0502020204030204" pitchFamily="34" charset="0"/>
              </a:rPr>
              <a:t> değerini yükle, başlangıçta 0,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30 </a:t>
            </a:r>
          </a:p>
          <a:p>
            <a:r>
              <a:rPr lang="tr-TR" sz="1800" dirty="0">
                <a:latin typeface="Calibri" panose="020F0502020204030204" pitchFamily="34" charset="0"/>
                <a:cs typeface="Calibri" panose="020F0502020204030204" pitchFamily="34" charset="0"/>
              </a:rPr>
              <a:t>4: 0010_110010 // ADD 50, ikinci sayıyı </a:t>
            </a:r>
            <a:r>
              <a:rPr lang="tr-TR" sz="1800" dirty="0" err="1">
                <a:latin typeface="Calibri" panose="020F0502020204030204" pitchFamily="34" charset="0"/>
                <a:cs typeface="Calibri" panose="020F0502020204030204" pitchFamily="34" charset="0"/>
              </a:rPr>
              <a:t>ACC’nin</a:t>
            </a:r>
            <a:r>
              <a:rPr lang="tr-TR" sz="1800" dirty="0">
                <a:latin typeface="Calibri" panose="020F0502020204030204" pitchFamily="34" charset="0"/>
                <a:cs typeface="Calibri" panose="020F0502020204030204" pitchFamily="34" charset="0"/>
              </a:rPr>
              <a:t> üstüne ekle,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B2 </a:t>
            </a:r>
          </a:p>
          <a:p>
            <a:r>
              <a:rPr lang="tr-TR" sz="1800" dirty="0">
                <a:latin typeface="Calibri" panose="020F0502020204030204" pitchFamily="34" charset="0"/>
                <a:cs typeface="Calibri" panose="020F0502020204030204" pitchFamily="34" charset="0"/>
              </a:rPr>
              <a:t>5: 0001_110000 // STO 48, </a:t>
            </a:r>
            <a:r>
              <a:rPr lang="tr-TR" sz="1800" dirty="0" err="1">
                <a:latin typeface="Calibri" panose="020F0502020204030204" pitchFamily="34" charset="0"/>
                <a:cs typeface="Calibri" panose="020F0502020204030204" pitchFamily="34" charset="0"/>
              </a:rPr>
              <a:t>ACC’nin</a:t>
            </a:r>
            <a:r>
              <a:rPr lang="tr-TR" sz="1800" dirty="0">
                <a:latin typeface="Calibri" panose="020F0502020204030204" pitchFamily="34" charset="0"/>
                <a:cs typeface="Calibri" panose="020F0502020204030204" pitchFamily="34" charset="0"/>
              </a:rPr>
              <a:t> değerini </a:t>
            </a:r>
            <a:r>
              <a:rPr lang="tr-TR" sz="1800" dirty="0" err="1">
                <a:latin typeface="Calibri" panose="020F0502020204030204" pitchFamily="34" charset="0"/>
                <a:cs typeface="Calibri" panose="020F0502020204030204" pitchFamily="34" charset="0"/>
              </a:rPr>
              <a:t>temp’e</a:t>
            </a:r>
            <a:r>
              <a:rPr lang="tr-TR" sz="1800" dirty="0">
                <a:latin typeface="Calibri" panose="020F0502020204030204" pitchFamily="34" charset="0"/>
                <a:cs typeface="Calibri" panose="020F0502020204030204" pitchFamily="34" charset="0"/>
              </a:rPr>
              <a:t> ata,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70 </a:t>
            </a:r>
          </a:p>
          <a:p>
            <a:r>
              <a:rPr lang="tr-TR" sz="1800" dirty="0">
                <a:latin typeface="Calibri" panose="020F0502020204030204" pitchFamily="34" charset="0"/>
                <a:cs typeface="Calibri" panose="020F0502020204030204" pitchFamily="34" charset="0"/>
              </a:rPr>
              <a:t>6: 0000_110001 // LOD 49, ACC = i,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31 </a:t>
            </a:r>
          </a:p>
          <a:p>
            <a:r>
              <a:rPr lang="tr-TR" sz="1800" dirty="0">
                <a:latin typeface="Calibri" panose="020F0502020204030204" pitchFamily="34" charset="0"/>
                <a:cs typeface="Calibri" panose="020F0502020204030204" pitchFamily="34" charset="0"/>
              </a:rPr>
              <a:t>7: 0010_101110 // ADD 46, ACC = i + 1,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AE </a:t>
            </a:r>
          </a:p>
          <a:p>
            <a:r>
              <a:rPr lang="tr-TR" sz="1800" dirty="0">
                <a:latin typeface="Calibri" panose="020F0502020204030204" pitchFamily="34" charset="0"/>
                <a:cs typeface="Calibri" panose="020F0502020204030204" pitchFamily="34" charset="0"/>
              </a:rPr>
              <a:t>8: 0001_110001 // STO 49, i = i + 1,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71 </a:t>
            </a:r>
          </a:p>
          <a:p>
            <a:r>
              <a:rPr lang="tr-TR" sz="1800" dirty="0">
                <a:latin typeface="Calibri" panose="020F0502020204030204" pitchFamily="34" charset="0"/>
                <a:cs typeface="Calibri" panose="020F0502020204030204" pitchFamily="34" charset="0"/>
              </a:rPr>
              <a:t>9: 0110_000000 // JMP 0, döngünün başına dön 0. satır,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180 </a:t>
            </a:r>
          </a:p>
          <a:p>
            <a:r>
              <a:rPr lang="tr-TR" sz="1800" dirty="0">
                <a:latin typeface="Calibri" panose="020F0502020204030204" pitchFamily="34" charset="0"/>
                <a:cs typeface="Calibri" panose="020F0502020204030204" pitchFamily="34" charset="0"/>
              </a:rPr>
              <a:t>10: 0000_110000 // LOD 48, ACC = </a:t>
            </a:r>
            <a:r>
              <a:rPr lang="tr-TR" sz="1800" dirty="0" err="1">
                <a:latin typeface="Calibri" panose="020F0502020204030204" pitchFamily="34" charset="0"/>
                <a:cs typeface="Calibri" panose="020F0502020204030204" pitchFamily="34" charset="0"/>
              </a:rPr>
              <a:t>temp</a:t>
            </a:r>
            <a:r>
              <a:rPr lang="tr-TR" sz="1800" dirty="0">
                <a:latin typeface="Calibri" panose="020F0502020204030204" pitchFamily="34" charset="0"/>
                <a:cs typeface="Calibri" panose="020F0502020204030204" pitchFamily="34" charset="0"/>
              </a:rPr>
              <a:t>,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30 </a:t>
            </a:r>
          </a:p>
          <a:p>
            <a:r>
              <a:rPr lang="tr-TR" sz="1800" dirty="0">
                <a:latin typeface="Calibri" panose="020F0502020204030204" pitchFamily="34" charset="0"/>
                <a:cs typeface="Calibri" panose="020F0502020204030204" pitchFamily="34" charset="0"/>
              </a:rPr>
              <a:t>11: 0001_110100 // STO 52, *52 = ACC,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74 </a:t>
            </a:r>
          </a:p>
          <a:p>
            <a:r>
              <a:rPr lang="tr-TR" sz="1800" dirty="0">
                <a:latin typeface="Calibri" panose="020F0502020204030204" pitchFamily="34" charset="0"/>
                <a:cs typeface="Calibri" panose="020F0502020204030204" pitchFamily="34" charset="0"/>
              </a:rPr>
              <a:t>10: 1001_000000// HLT, bitirme,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240 </a:t>
            </a:r>
          </a:p>
          <a:p>
            <a:r>
              <a:rPr lang="tr-TR" sz="1800" dirty="0">
                <a:latin typeface="Calibri" panose="020F0502020204030204" pitchFamily="34" charset="0"/>
                <a:cs typeface="Calibri" panose="020F0502020204030204" pitchFamily="34" charset="0"/>
              </a:rPr>
              <a:t>46: 1 // 1 sayısı </a:t>
            </a:r>
          </a:p>
          <a:p>
            <a:r>
              <a:rPr lang="tr-TR" sz="1800" dirty="0">
                <a:latin typeface="Calibri" panose="020F0502020204030204" pitchFamily="34" charset="0"/>
                <a:cs typeface="Calibri" panose="020F0502020204030204" pitchFamily="34" charset="0"/>
              </a:rPr>
              <a:t>48: 0 //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0, </a:t>
            </a:r>
            <a:r>
              <a:rPr lang="tr-TR" sz="1800" dirty="0" err="1">
                <a:latin typeface="Calibri" panose="020F0502020204030204" pitchFamily="34" charset="0"/>
                <a:cs typeface="Calibri" panose="020F0502020204030204" pitchFamily="34" charset="0"/>
              </a:rPr>
              <a:t>temp</a:t>
            </a:r>
            <a:r>
              <a:rPr lang="tr-TR" sz="1800" dirty="0">
                <a:latin typeface="Calibri" panose="020F0502020204030204" pitchFamily="34" charset="0"/>
                <a:cs typeface="Calibri" panose="020F0502020204030204" pitchFamily="34" charset="0"/>
              </a:rPr>
              <a:t> </a:t>
            </a:r>
          </a:p>
          <a:p>
            <a:r>
              <a:rPr lang="tr-TR" sz="1800" dirty="0">
                <a:latin typeface="Calibri" panose="020F0502020204030204" pitchFamily="34" charset="0"/>
                <a:cs typeface="Calibri" panose="020F0502020204030204" pitchFamily="34" charset="0"/>
              </a:rPr>
              <a:t>49: 0 //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0, i </a:t>
            </a:r>
            <a:r>
              <a:rPr lang="tr-TR" sz="1800" dirty="0" err="1">
                <a:latin typeface="Calibri" panose="020F0502020204030204" pitchFamily="34" charset="0"/>
                <a:cs typeface="Calibri" panose="020F0502020204030204" pitchFamily="34" charset="0"/>
              </a:rPr>
              <a:t>index’i</a:t>
            </a:r>
            <a:r>
              <a:rPr lang="tr-TR" sz="1800" dirty="0">
                <a:latin typeface="Calibri" panose="020F0502020204030204" pitchFamily="34" charset="0"/>
                <a:cs typeface="Calibri" panose="020F0502020204030204" pitchFamily="34" charset="0"/>
              </a:rPr>
              <a:t> için 50: 0000000101 //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5 </a:t>
            </a:r>
          </a:p>
          <a:p>
            <a:r>
              <a:rPr lang="tr-TR" sz="1800" dirty="0">
                <a:latin typeface="Calibri" panose="020F0502020204030204" pitchFamily="34" charset="0"/>
                <a:cs typeface="Calibri" panose="020F0502020204030204" pitchFamily="34" charset="0"/>
              </a:rPr>
              <a:t>51: 0000001010 // </a:t>
            </a:r>
            <a:r>
              <a:rPr lang="tr-TR" sz="1800" dirty="0" err="1">
                <a:latin typeface="Calibri" panose="020F0502020204030204" pitchFamily="34" charset="0"/>
                <a:cs typeface="Calibri" panose="020F0502020204030204" pitchFamily="34" charset="0"/>
              </a:rPr>
              <a:t>Hex</a:t>
            </a:r>
            <a:r>
              <a:rPr lang="tr-TR" sz="1800" dirty="0">
                <a:latin typeface="Calibri" panose="020F0502020204030204" pitchFamily="34" charset="0"/>
                <a:cs typeface="Calibri" panose="020F0502020204030204" pitchFamily="34" charset="0"/>
              </a:rPr>
              <a:t> = A</a:t>
            </a:r>
          </a:p>
        </p:txBody>
      </p:sp>
    </p:spTree>
    <p:extLst>
      <p:ext uri="{BB962C8B-B14F-4D97-AF65-F5344CB8AC3E}">
        <p14:creationId xmlns:p14="http://schemas.microsoft.com/office/powerpoint/2010/main" val="427892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03D3CBDC-FD1A-4329-A24A-3167DB2DCBE1}"/>
              </a:ext>
            </a:extLst>
          </p:cNvPr>
          <p:cNvSpPr>
            <a:spLocks noGrp="1"/>
          </p:cNvSpPr>
          <p:nvPr>
            <p:ph idx="10"/>
          </p:nvPr>
        </p:nvSpPr>
        <p:spPr>
          <a:xfrm>
            <a:off x="2051720" y="188640"/>
            <a:ext cx="6563072" cy="6408712"/>
          </a:xfrm>
        </p:spPr>
        <p:txBody>
          <a:bodyPr/>
          <a:lstStyle/>
          <a:p>
            <a:endParaRPr lang="tr-TR" dirty="0"/>
          </a:p>
          <a:p>
            <a:r>
              <a:rPr lang="tr-TR" dirty="0"/>
              <a:t>FB-CPU </a:t>
            </a:r>
            <a:r>
              <a:rPr lang="tr-TR" dirty="0" err="1"/>
              <a:t>Von</a:t>
            </a:r>
            <a:r>
              <a:rPr lang="tr-TR" dirty="0"/>
              <a:t> </a:t>
            </a:r>
            <a:r>
              <a:rPr lang="tr-TR" dirty="0" err="1"/>
              <a:t>Neumann</a:t>
            </a:r>
            <a:r>
              <a:rPr lang="tr-TR" dirty="0"/>
              <a:t> Mimarisinde tasarlanmış, bazı değişiklikler 	         içermektedir. FB-CPU’nun desteklediği işlemler aşağıda verilmektedir. </a:t>
            </a:r>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r>
              <a:rPr lang="tr-TR" dirty="0"/>
              <a:t>İşlemci 10 adet komutu desteklemektedir. </a:t>
            </a:r>
          </a:p>
        </p:txBody>
      </p:sp>
      <p:pic>
        <p:nvPicPr>
          <p:cNvPr id="6" name="Resim 5" descr="metin içeren bir resim&#10;&#10;Açıklama otomatik olarak oluşturuldu">
            <a:extLst>
              <a:ext uri="{FF2B5EF4-FFF2-40B4-BE49-F238E27FC236}">
                <a16:creationId xmlns:a16="http://schemas.microsoft.com/office/drawing/2014/main" id="{A1992CAC-764B-4BB0-A8A8-E8ADE3F6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052736"/>
            <a:ext cx="5359937" cy="46085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583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19672" y="266504"/>
            <a:ext cx="7524328" cy="1069514"/>
          </a:xfrm>
        </p:spPr>
        <p:txBody>
          <a:bodyPr/>
          <a:lstStyle/>
          <a:p>
            <a:r>
              <a:rPr lang="tr-TR" altLang="ko-KR" dirty="0"/>
              <a:t>İşlemci;</a:t>
            </a:r>
            <a:endParaRPr lang="ko-KR" altLang="en-US" dirty="0"/>
          </a:p>
        </p:txBody>
      </p:sp>
      <p:sp>
        <p:nvSpPr>
          <p:cNvPr id="13" name="Content Placeholder 12"/>
          <p:cNvSpPr>
            <a:spLocks noGrp="1"/>
          </p:cNvSpPr>
          <p:nvPr>
            <p:ph idx="10"/>
          </p:nvPr>
        </p:nvSpPr>
        <p:spPr>
          <a:xfrm>
            <a:off x="1835696" y="1907331"/>
            <a:ext cx="6563072" cy="4147865"/>
          </a:xfrm>
        </p:spPr>
        <p:txBody>
          <a:bodyPr/>
          <a:lstStyle/>
          <a:p>
            <a:endParaRPr lang="tr-TR" sz="2400" dirty="0"/>
          </a:p>
          <a:p>
            <a:endParaRPr lang="tr-TR" sz="2400" dirty="0"/>
          </a:p>
          <a:p>
            <a:r>
              <a:rPr lang="tr-TR" sz="2000" dirty="0">
                <a:latin typeface="Calibri" panose="020F0502020204030204" pitchFamily="34" charset="0"/>
                <a:cs typeface="Calibri" panose="020F0502020204030204" pitchFamily="34" charset="0"/>
              </a:rPr>
              <a:t>•Bellek (RAM) </a:t>
            </a:r>
          </a:p>
          <a:p>
            <a:r>
              <a:rPr lang="tr-TR" sz="2000" dirty="0">
                <a:latin typeface="Calibri" panose="020F0502020204030204" pitchFamily="34" charset="0"/>
                <a:cs typeface="Calibri" panose="020F0502020204030204" pitchFamily="34" charset="0"/>
              </a:rPr>
              <a:t>•Saklayıcılar </a:t>
            </a:r>
          </a:p>
          <a:p>
            <a:r>
              <a:rPr lang="tr-TR" sz="2000" dirty="0">
                <a:latin typeface="Calibri" panose="020F0502020204030204" pitchFamily="34" charset="0"/>
                <a:cs typeface="Calibri" panose="020F0502020204030204" pitchFamily="34" charset="0"/>
              </a:rPr>
              <a:t>•Kontrol Ünitesi </a:t>
            </a:r>
          </a:p>
          <a:p>
            <a:r>
              <a:rPr lang="tr-TR" sz="2000" dirty="0">
                <a:latin typeface="Calibri" panose="020F0502020204030204" pitchFamily="34" charset="0"/>
                <a:cs typeface="Calibri" panose="020F0502020204030204" pitchFamily="34" charset="0"/>
              </a:rPr>
              <a:t>•Aritmetik İşlem Ünitesi </a:t>
            </a:r>
          </a:p>
          <a:p>
            <a:r>
              <a:rPr lang="tr-TR" sz="2000" dirty="0">
                <a:latin typeface="Calibri" panose="020F0502020204030204" pitchFamily="34" charset="0"/>
                <a:cs typeface="Calibri" panose="020F0502020204030204" pitchFamily="34" charset="0"/>
              </a:rPr>
              <a:t>yapılarını içermektedir.</a:t>
            </a:r>
            <a:endParaRPr lang="ko-KR" altLang="en-US" sz="2000" dirty="0">
              <a:latin typeface="Calibri" panose="020F0502020204030204" pitchFamily="34" charset="0"/>
              <a:cs typeface="Calibri" panose="020F0502020204030204" pitchFamily="34" charset="0"/>
            </a:endParaRPr>
          </a:p>
        </p:txBody>
      </p:sp>
      <p:pic>
        <p:nvPicPr>
          <p:cNvPr id="6" name="Resim 5" descr="ekran görüntüsü içeren bir resim&#10;&#10;Açıklama otomatik olarak oluşturuldu">
            <a:extLst>
              <a:ext uri="{FF2B5EF4-FFF2-40B4-BE49-F238E27FC236}">
                <a16:creationId xmlns:a16="http://schemas.microsoft.com/office/drawing/2014/main" id="{D783899C-5EDD-4E4F-A6AE-ACAB3C139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899909"/>
            <a:ext cx="3620237" cy="25290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9674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387D0-8A8D-43C5-AADE-EE9B7CE0CAF5}"/>
              </a:ext>
            </a:extLst>
          </p:cNvPr>
          <p:cNvSpPr>
            <a:spLocks noGrp="1"/>
          </p:cNvSpPr>
          <p:nvPr>
            <p:ph type="title"/>
          </p:nvPr>
        </p:nvSpPr>
        <p:spPr>
          <a:xfrm>
            <a:off x="1653444" y="330554"/>
            <a:ext cx="7524328" cy="1069514"/>
          </a:xfrm>
        </p:spPr>
        <p:txBody>
          <a:bodyPr/>
          <a:lstStyle/>
          <a:p>
            <a:r>
              <a:rPr lang="tr-TR" dirty="0"/>
              <a:t>Bellek</a:t>
            </a:r>
          </a:p>
        </p:txBody>
      </p:sp>
      <p:sp>
        <p:nvSpPr>
          <p:cNvPr id="4" name="İçerik Yer Tutucusu 3">
            <a:extLst>
              <a:ext uri="{FF2B5EF4-FFF2-40B4-BE49-F238E27FC236}">
                <a16:creationId xmlns:a16="http://schemas.microsoft.com/office/drawing/2014/main" id="{34F4746C-6907-496C-99A7-8D2F0CD16BBE}"/>
              </a:ext>
            </a:extLst>
          </p:cNvPr>
          <p:cNvSpPr>
            <a:spLocks noGrp="1"/>
          </p:cNvSpPr>
          <p:nvPr>
            <p:ph idx="10"/>
          </p:nvPr>
        </p:nvSpPr>
        <p:spPr>
          <a:xfrm>
            <a:off x="1835696" y="1400068"/>
            <a:ext cx="6861448" cy="4592621"/>
          </a:xfrm>
        </p:spPr>
        <p:txBody>
          <a:bodyPr/>
          <a:lstStyle/>
          <a:p>
            <a:r>
              <a:rPr lang="tr-TR" sz="1800" dirty="0">
                <a:latin typeface="Calibri" panose="020F0502020204030204" pitchFamily="34" charset="0"/>
                <a:cs typeface="Calibri" panose="020F0502020204030204" pitchFamily="34" charset="0"/>
              </a:rPr>
              <a:t>FB-CPU’nun komutları okuyup, hesaplanan değerleri geri yazacağı    bellek aşağıdaki şekilde verilmektedir.</a:t>
            </a:r>
          </a:p>
          <a:p>
            <a:r>
              <a:rPr lang="tr-TR" sz="1800" dirty="0" err="1">
                <a:latin typeface="Calibri" panose="020F0502020204030204" pitchFamily="34" charset="0"/>
                <a:cs typeface="Calibri" panose="020F0502020204030204" pitchFamily="34" charset="0"/>
              </a:rPr>
              <a:t>RAM’e</a:t>
            </a:r>
            <a:r>
              <a:rPr lang="tr-TR" sz="1800" dirty="0">
                <a:latin typeface="Calibri" panose="020F0502020204030204" pitchFamily="34" charset="0"/>
                <a:cs typeface="Calibri" panose="020F0502020204030204" pitchFamily="34" charset="0"/>
              </a:rPr>
              <a:t> bağlı 4 saklayıcı ve bir </a:t>
            </a:r>
            <a:r>
              <a:rPr lang="tr-TR" sz="1800" dirty="0" err="1">
                <a:latin typeface="Calibri" panose="020F0502020204030204" pitchFamily="34" charset="0"/>
                <a:cs typeface="Calibri" panose="020F0502020204030204" pitchFamily="34" charset="0"/>
              </a:rPr>
              <a:t>clock</a:t>
            </a:r>
            <a:r>
              <a:rPr lang="tr-TR" sz="1800" dirty="0">
                <a:latin typeface="Calibri" panose="020F0502020204030204" pitchFamily="34" charset="0"/>
                <a:cs typeface="Calibri" panose="020F0502020204030204" pitchFamily="34" charset="0"/>
              </a:rPr>
              <a:t> sinyali bulunmaktadır. </a:t>
            </a:r>
          </a:p>
          <a:p>
            <a:r>
              <a:rPr lang="tr-TR" sz="1800" dirty="0" err="1">
                <a:latin typeface="Calibri" panose="020F0502020204030204" pitchFamily="34" charset="0"/>
                <a:cs typeface="Calibri" panose="020F0502020204030204" pitchFamily="34" charset="0"/>
              </a:rPr>
              <a:t>RAM’e</a:t>
            </a:r>
            <a:r>
              <a:rPr lang="tr-TR" sz="1800" dirty="0">
                <a:latin typeface="Calibri" panose="020F0502020204030204" pitchFamily="34" charset="0"/>
                <a:cs typeface="Calibri" panose="020F0502020204030204" pitchFamily="34" charset="0"/>
              </a:rPr>
              <a:t> bağlı saklayıcıların görevleri saklayıcılar bölümünde açıklan   </a:t>
            </a:r>
            <a:r>
              <a:rPr lang="tr-TR" sz="1800" dirty="0" err="1">
                <a:latin typeface="Calibri" panose="020F0502020204030204" pitchFamily="34" charset="0"/>
                <a:cs typeface="Calibri" panose="020F0502020204030204" pitchFamily="34" charset="0"/>
              </a:rPr>
              <a:t>mıştır</a:t>
            </a:r>
            <a:r>
              <a:rPr lang="tr-TR" sz="1800" dirty="0">
                <a:latin typeface="Calibri" panose="020F0502020204030204" pitchFamily="34" charset="0"/>
                <a:cs typeface="Calibri" panose="020F0502020204030204" pitchFamily="34" charset="0"/>
              </a:rPr>
              <a:t>.</a:t>
            </a:r>
          </a:p>
        </p:txBody>
      </p:sp>
      <p:pic>
        <p:nvPicPr>
          <p:cNvPr id="6" name="Resim 5" descr="ekran görüntüsü içeren bir resim&#10;&#10;Açıklama otomatik olarak oluşturuldu">
            <a:extLst>
              <a:ext uri="{FF2B5EF4-FFF2-40B4-BE49-F238E27FC236}">
                <a16:creationId xmlns:a16="http://schemas.microsoft.com/office/drawing/2014/main" id="{D23D5D64-19BD-47AE-B381-2B7EE8011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3212976"/>
            <a:ext cx="5130788" cy="31982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9906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CEA7C-6AF2-43E4-876B-4C87495FB1EA}"/>
              </a:ext>
            </a:extLst>
          </p:cNvPr>
          <p:cNvSpPr>
            <a:spLocks noGrp="1"/>
          </p:cNvSpPr>
          <p:nvPr>
            <p:ph type="title"/>
          </p:nvPr>
        </p:nvSpPr>
        <p:spPr>
          <a:xfrm>
            <a:off x="1619672" y="330554"/>
            <a:ext cx="7524328" cy="1069514"/>
          </a:xfrm>
        </p:spPr>
        <p:txBody>
          <a:bodyPr/>
          <a:lstStyle/>
          <a:p>
            <a:r>
              <a:rPr lang="tr-TR" dirty="0"/>
              <a:t>Saklayıcılar</a:t>
            </a:r>
          </a:p>
        </p:txBody>
      </p:sp>
      <p:sp>
        <p:nvSpPr>
          <p:cNvPr id="4" name="İçerik Yer Tutucusu 3">
            <a:extLst>
              <a:ext uri="{FF2B5EF4-FFF2-40B4-BE49-F238E27FC236}">
                <a16:creationId xmlns:a16="http://schemas.microsoft.com/office/drawing/2014/main" id="{D84A5840-869F-4CFD-A5E1-E8A6831ED892}"/>
              </a:ext>
            </a:extLst>
          </p:cNvPr>
          <p:cNvSpPr>
            <a:spLocks noGrp="1"/>
          </p:cNvSpPr>
          <p:nvPr>
            <p:ph idx="10"/>
          </p:nvPr>
        </p:nvSpPr>
        <p:spPr>
          <a:xfrm>
            <a:off x="1619672" y="1844824"/>
            <a:ext cx="7200800" cy="4147865"/>
          </a:xfrm>
        </p:spPr>
        <p:txBody>
          <a:bodyPr/>
          <a:lstStyle/>
          <a:p>
            <a:r>
              <a:rPr lang="tr-TR" sz="2000" dirty="0">
                <a:latin typeface="Calibri" panose="020F0502020204030204" pitchFamily="34" charset="0"/>
                <a:cs typeface="Calibri" panose="020F0502020204030204" pitchFamily="34" charset="0"/>
              </a:rPr>
              <a:t>Başlangıç tasarımında 8 adet saklayıcı bulunmaktadır. </a:t>
            </a:r>
          </a:p>
          <a:p>
            <a:r>
              <a:rPr lang="tr-TR" sz="2000" dirty="0">
                <a:latin typeface="Calibri" panose="020F0502020204030204" pitchFamily="34" charset="0"/>
                <a:cs typeface="Calibri" panose="020F0502020204030204" pitchFamily="34" charset="0"/>
              </a:rPr>
              <a:t>4 tane d tipi saklayıcı ve </a:t>
            </a:r>
            <a:r>
              <a:rPr lang="tr-TR" sz="2000" dirty="0" err="1">
                <a:latin typeface="Calibri" panose="020F0502020204030204" pitchFamily="34" charset="0"/>
                <a:cs typeface="Calibri" panose="020F0502020204030204" pitchFamily="34" charset="0"/>
              </a:rPr>
              <a:t>RAM’in</a:t>
            </a:r>
            <a:r>
              <a:rPr lang="tr-TR" sz="2000" dirty="0">
                <a:latin typeface="Calibri" panose="020F0502020204030204" pitchFamily="34" charset="0"/>
                <a:cs typeface="Calibri" panose="020F0502020204030204" pitchFamily="34" charset="0"/>
              </a:rPr>
              <a:t> içerisinde 4 saklayıcı bulunmaktadır. </a:t>
            </a:r>
          </a:p>
          <a:p>
            <a:r>
              <a:rPr lang="tr-TR" sz="2000" dirty="0">
                <a:latin typeface="Calibri" panose="020F0502020204030204" pitchFamily="34" charset="0"/>
                <a:cs typeface="Calibri" panose="020F0502020204030204" pitchFamily="34" charset="0"/>
              </a:rPr>
              <a:t>Her bir saklayıcı aslında birden çok bir araya gelmiş d tipi                      saklayıcılardan  oluşmuştur.</a:t>
            </a:r>
          </a:p>
          <a:p>
            <a:endParaRPr lang="tr-TR" sz="2000" dirty="0">
              <a:latin typeface="Calibri" panose="020F0502020204030204" pitchFamily="34" charset="0"/>
              <a:cs typeface="Calibri" panose="020F0502020204030204" pitchFamily="34" charset="0"/>
            </a:endParaRPr>
          </a:p>
          <a:p>
            <a:r>
              <a:rPr lang="tr-TR" sz="2000" dirty="0">
                <a:latin typeface="Calibri" panose="020F0502020204030204" pitchFamily="34" charset="0"/>
                <a:cs typeface="Calibri" panose="020F0502020204030204" pitchFamily="34" charset="0"/>
              </a:rPr>
              <a:t>Bu saklayıcılar sonraki slaytlarda görevleri ile birlikte verilecektir.</a:t>
            </a:r>
          </a:p>
        </p:txBody>
      </p:sp>
    </p:spTree>
    <p:extLst>
      <p:ext uri="{BB962C8B-B14F-4D97-AF65-F5344CB8AC3E}">
        <p14:creationId xmlns:p14="http://schemas.microsoft.com/office/powerpoint/2010/main" val="880135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D60D59-6D2F-4949-8009-1A4487A83034}"/>
              </a:ext>
            </a:extLst>
          </p:cNvPr>
          <p:cNvSpPr>
            <a:spLocks noGrp="1"/>
          </p:cNvSpPr>
          <p:nvPr>
            <p:ph type="title"/>
          </p:nvPr>
        </p:nvSpPr>
        <p:spPr/>
        <p:txBody>
          <a:bodyPr/>
          <a:lstStyle/>
          <a:p>
            <a:r>
              <a:rPr lang="tr-TR" dirty="0"/>
              <a:t>Durum Saklayıcısı</a:t>
            </a:r>
          </a:p>
        </p:txBody>
      </p:sp>
      <p:sp>
        <p:nvSpPr>
          <p:cNvPr id="4" name="İçerik Yer Tutucusu 3">
            <a:extLst>
              <a:ext uri="{FF2B5EF4-FFF2-40B4-BE49-F238E27FC236}">
                <a16:creationId xmlns:a16="http://schemas.microsoft.com/office/drawing/2014/main" id="{E4517A6A-0999-4E6C-ABA4-61A1CFBC8924}"/>
              </a:ext>
            </a:extLst>
          </p:cNvPr>
          <p:cNvSpPr>
            <a:spLocks noGrp="1"/>
          </p:cNvSpPr>
          <p:nvPr>
            <p:ph idx="10"/>
          </p:nvPr>
        </p:nvSpPr>
        <p:spPr>
          <a:xfrm>
            <a:off x="1763688" y="1268760"/>
            <a:ext cx="7056784" cy="4723929"/>
          </a:xfrm>
        </p:spPr>
        <p:txBody>
          <a:bodyPr/>
          <a:lstStyle/>
          <a:p>
            <a:r>
              <a:rPr lang="tr-TR" sz="1800" dirty="0">
                <a:latin typeface="Calibri" panose="020F0502020204030204" pitchFamily="34" charset="0"/>
                <a:cs typeface="Calibri" panose="020F0502020204030204" pitchFamily="34" charset="0"/>
              </a:rPr>
              <a:t>FB-CPU durum makinaları yöntemi ile </a:t>
            </a:r>
            <a:r>
              <a:rPr lang="tr-TR" sz="1800" dirty="0" err="1">
                <a:latin typeface="Calibri" panose="020F0502020204030204" pitchFamily="34" charset="0"/>
                <a:cs typeface="Calibri" panose="020F0502020204030204" pitchFamily="34" charset="0"/>
              </a:rPr>
              <a:t>gerçeklenecektir</a:t>
            </a:r>
            <a:r>
              <a:rPr lang="tr-TR" sz="1800" dirty="0">
                <a:latin typeface="Calibri" panose="020F0502020204030204" pitchFamily="34" charset="0"/>
                <a:cs typeface="Calibri" panose="020F0502020204030204" pitchFamily="34" charset="0"/>
              </a:rPr>
              <a:t>. Yani bu işlemci durum ismindeki saklayıcının değerine göre 2^3 = 8 farklı durumda      çalışan bir tasarımı olacaktır.</a:t>
            </a:r>
          </a:p>
          <a:p>
            <a:r>
              <a:rPr lang="tr-TR" sz="1800" dirty="0">
                <a:latin typeface="Calibri" panose="020F0502020204030204" pitchFamily="34" charset="0"/>
                <a:cs typeface="Calibri" panose="020F0502020204030204" pitchFamily="34" charset="0"/>
              </a:rPr>
              <a:t>Aşağıda durum saklayıcısını ve kendisine bağlı olan MUX yapısı görül  </a:t>
            </a:r>
            <a:r>
              <a:rPr lang="tr-TR" sz="1800" dirty="0" err="1">
                <a:latin typeface="Calibri" panose="020F0502020204030204" pitchFamily="34" charset="0"/>
                <a:cs typeface="Calibri" panose="020F0502020204030204" pitchFamily="34" charset="0"/>
              </a:rPr>
              <a:t>mektedir</a:t>
            </a:r>
            <a:r>
              <a:rPr lang="tr-TR" sz="1800" dirty="0">
                <a:latin typeface="Calibri" panose="020F0502020204030204" pitchFamily="34" charset="0"/>
                <a:cs typeface="Calibri" panose="020F0502020204030204" pitchFamily="34" charset="0"/>
              </a:rPr>
              <a:t>. </a:t>
            </a: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endParaRPr lang="tr-TR" sz="1800" dirty="0">
              <a:latin typeface="Calibri" panose="020F0502020204030204" pitchFamily="34" charset="0"/>
              <a:cs typeface="Calibri" panose="020F0502020204030204" pitchFamily="34" charset="0"/>
            </a:endParaRPr>
          </a:p>
          <a:p>
            <a:r>
              <a:rPr lang="tr-TR" sz="1800" dirty="0">
                <a:latin typeface="Calibri" panose="020F0502020204030204" pitchFamily="34" charset="0"/>
                <a:cs typeface="Calibri" panose="020F0502020204030204" pitchFamily="34" charset="0"/>
              </a:rPr>
              <a:t>Durum saklayıcısının bir sonraki değeri, </a:t>
            </a:r>
            <a:r>
              <a:rPr lang="tr-TR" sz="1800" dirty="0" err="1">
                <a:latin typeface="Calibri" panose="020F0502020204030204" pitchFamily="34" charset="0"/>
                <a:cs typeface="Calibri" panose="020F0502020204030204" pitchFamily="34" charset="0"/>
              </a:rPr>
              <a:t>clock’un</a:t>
            </a:r>
            <a:r>
              <a:rPr lang="tr-TR" sz="1800" dirty="0">
                <a:latin typeface="Calibri" panose="020F0502020204030204" pitchFamily="34" charset="0"/>
                <a:cs typeface="Calibri" panose="020F0502020204030204" pitchFamily="34" charset="0"/>
              </a:rPr>
              <a:t> yükselen kenarında kendisine D girişinden gelen değer olacaktır. D girişinden gelecek olan değer ise </a:t>
            </a:r>
            <a:r>
              <a:rPr lang="tr-TR" sz="1800" dirty="0" err="1">
                <a:latin typeface="Calibri" panose="020F0502020204030204" pitchFamily="34" charset="0"/>
                <a:cs typeface="Calibri" panose="020F0502020204030204" pitchFamily="34" charset="0"/>
              </a:rPr>
              <a:t>MUX’un</a:t>
            </a:r>
            <a:r>
              <a:rPr lang="tr-TR" sz="1800" dirty="0">
                <a:latin typeface="Calibri" panose="020F0502020204030204" pitchFamily="34" charset="0"/>
                <a:cs typeface="Calibri" panose="020F0502020204030204" pitchFamily="34" charset="0"/>
              </a:rPr>
              <a:t> çıkışı olduğu görülmektedir. MUX yapısının </a:t>
            </a:r>
            <a:r>
              <a:rPr lang="tr-TR" sz="1800" dirty="0" err="1">
                <a:latin typeface="Calibri" panose="020F0502020204030204" pitchFamily="34" charset="0"/>
                <a:cs typeface="Calibri" panose="020F0502020204030204" pitchFamily="34" charset="0"/>
              </a:rPr>
              <a:t>select</a:t>
            </a:r>
            <a:r>
              <a:rPr lang="tr-TR" sz="1800" dirty="0">
                <a:latin typeface="Calibri" panose="020F0502020204030204" pitchFamily="34" charset="0"/>
                <a:cs typeface="Calibri" panose="020F0502020204030204" pitchFamily="34" charset="0"/>
              </a:rPr>
              <a:t> bitlerine yine durum saklayıcısının çıktısı bağlanmıştır. </a:t>
            </a:r>
          </a:p>
        </p:txBody>
      </p:sp>
      <p:pic>
        <p:nvPicPr>
          <p:cNvPr id="6" name="Resim 5" descr="saat içeren bir resim&#10;&#10;Açıklama otomatik olarak oluşturuldu">
            <a:extLst>
              <a:ext uri="{FF2B5EF4-FFF2-40B4-BE49-F238E27FC236}">
                <a16:creationId xmlns:a16="http://schemas.microsoft.com/office/drawing/2014/main" id="{6230E794-632E-48CF-BBEC-F0388C56D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00" y="3145259"/>
            <a:ext cx="3596952" cy="15469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2430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3E9467-F407-4C36-9C08-14A1A9E12573}"/>
              </a:ext>
            </a:extLst>
          </p:cNvPr>
          <p:cNvSpPr>
            <a:spLocks noGrp="1"/>
          </p:cNvSpPr>
          <p:nvPr>
            <p:ph type="title"/>
          </p:nvPr>
        </p:nvSpPr>
        <p:spPr>
          <a:xfrm>
            <a:off x="1619672" y="365307"/>
            <a:ext cx="7524328" cy="1069514"/>
          </a:xfrm>
        </p:spPr>
        <p:txBody>
          <a:bodyPr/>
          <a:lstStyle/>
          <a:p>
            <a:r>
              <a:rPr lang="tr-TR" dirty="0"/>
              <a:t>Durum Saklayıcısı</a:t>
            </a:r>
          </a:p>
        </p:txBody>
      </p:sp>
      <p:sp>
        <p:nvSpPr>
          <p:cNvPr id="6" name="İçerik Yer Tutucusu 5">
            <a:extLst>
              <a:ext uri="{FF2B5EF4-FFF2-40B4-BE49-F238E27FC236}">
                <a16:creationId xmlns:a16="http://schemas.microsoft.com/office/drawing/2014/main" id="{5099E8F6-083E-4CEE-A031-04701AB65589}"/>
              </a:ext>
            </a:extLst>
          </p:cNvPr>
          <p:cNvSpPr>
            <a:spLocks noGrp="1"/>
          </p:cNvSpPr>
          <p:nvPr>
            <p:ph idx="10"/>
          </p:nvPr>
        </p:nvSpPr>
        <p:spPr>
          <a:xfrm>
            <a:off x="1763688" y="1556792"/>
            <a:ext cx="6933456" cy="4435897"/>
          </a:xfrm>
        </p:spPr>
        <p:txBody>
          <a:bodyPr/>
          <a:lstStyle/>
          <a:p>
            <a:r>
              <a:rPr lang="tr-TR" sz="1800" dirty="0">
                <a:latin typeface="Calibri" panose="020F0502020204030204" pitchFamily="34" charset="0"/>
                <a:cs typeface="Calibri" panose="020F0502020204030204" pitchFamily="34" charset="0"/>
              </a:rPr>
              <a:t>Diğer tüm saklayıcıların da MUX </a:t>
            </a:r>
            <a:r>
              <a:rPr lang="tr-TR" sz="1800" dirty="0" err="1">
                <a:latin typeface="Calibri" panose="020F0502020204030204" pitchFamily="34" charset="0"/>
                <a:cs typeface="Calibri" panose="020F0502020204030204" pitchFamily="34" charset="0"/>
              </a:rPr>
              <a:t>select</a:t>
            </a:r>
            <a:r>
              <a:rPr lang="tr-TR" sz="1800" dirty="0">
                <a:latin typeface="Calibri" panose="020F0502020204030204" pitchFamily="34" charset="0"/>
                <a:cs typeface="Calibri" panose="020F0502020204030204" pitchFamily="34" charset="0"/>
              </a:rPr>
              <a:t> bitlerine durum saklayıcısının çıktısı bağlanmıştır. Yani </a:t>
            </a:r>
            <a:r>
              <a:rPr lang="tr-TR" sz="1800" dirty="0" err="1">
                <a:latin typeface="Calibri" panose="020F0502020204030204" pitchFamily="34" charset="0"/>
                <a:cs typeface="Calibri" panose="020F0502020204030204" pitchFamily="34" charset="0"/>
              </a:rPr>
              <a:t>durum’un</a:t>
            </a:r>
            <a:r>
              <a:rPr lang="tr-TR" sz="1800" dirty="0">
                <a:latin typeface="Calibri" panose="020F0502020204030204" pitchFamily="34" charset="0"/>
                <a:cs typeface="Calibri" panose="020F0502020204030204" pitchFamily="34" charset="0"/>
              </a:rPr>
              <a:t> değerine göre tüm saklayıcıların    giriş sinyalleri değişmektedir. Sistemin ilerlemesi durum sinyaline       bağlıdır.</a:t>
            </a:r>
          </a:p>
        </p:txBody>
      </p:sp>
      <p:pic>
        <p:nvPicPr>
          <p:cNvPr id="8" name="Resim 7" descr="metin içeren bir resim&#10;&#10;Açıklama otomatik olarak oluşturuldu">
            <a:extLst>
              <a:ext uri="{FF2B5EF4-FFF2-40B4-BE49-F238E27FC236}">
                <a16:creationId xmlns:a16="http://schemas.microsoft.com/office/drawing/2014/main" id="{FD8EAD92-0BA8-47DE-BD24-4ABAAADF0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681" y="3014464"/>
            <a:ext cx="4431470" cy="34957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237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3D3285-308C-484B-96D8-52A79B065E7A}"/>
              </a:ext>
            </a:extLst>
          </p:cNvPr>
          <p:cNvSpPr>
            <a:spLocks noGrp="1"/>
          </p:cNvSpPr>
          <p:nvPr>
            <p:ph type="title"/>
          </p:nvPr>
        </p:nvSpPr>
        <p:spPr>
          <a:xfrm>
            <a:off x="1598360" y="182845"/>
            <a:ext cx="7524328" cy="1069514"/>
          </a:xfrm>
        </p:spPr>
        <p:txBody>
          <a:bodyPr/>
          <a:lstStyle/>
          <a:p>
            <a:r>
              <a:rPr lang="tr-TR" dirty="0"/>
              <a:t>Durum == 0 </a:t>
            </a:r>
          </a:p>
        </p:txBody>
      </p:sp>
      <p:pic>
        <p:nvPicPr>
          <p:cNvPr id="6" name="İçerik Yer Tutucusu 5" descr="saat içeren bir resim&#10;&#10;Açıklama otomatik olarak oluşturuldu">
            <a:extLst>
              <a:ext uri="{FF2B5EF4-FFF2-40B4-BE49-F238E27FC236}">
                <a16:creationId xmlns:a16="http://schemas.microsoft.com/office/drawing/2014/main" id="{1725B0C1-AC1B-4283-B3E6-1E266C0D5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481" y="1252359"/>
            <a:ext cx="5386085" cy="5340139"/>
          </a:xfrm>
        </p:spPr>
      </p:pic>
    </p:spTree>
    <p:extLst>
      <p:ext uri="{BB962C8B-B14F-4D97-AF65-F5344CB8AC3E}">
        <p14:creationId xmlns:p14="http://schemas.microsoft.com/office/powerpoint/2010/main" val="217312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598</TotalTime>
  <Words>876</Words>
  <Application>Microsoft Office PowerPoint</Application>
  <PresentationFormat>Ekran Gösterisi (4:3)</PresentationFormat>
  <Paragraphs>125</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2</vt:i4>
      </vt:variant>
      <vt:variant>
        <vt:lpstr>Slayt Başlıkları</vt:lpstr>
      </vt:variant>
      <vt:variant>
        <vt:i4>21</vt:i4>
      </vt:variant>
    </vt:vector>
  </HeadingPairs>
  <TitlesOfParts>
    <vt:vector size="26" baseType="lpstr">
      <vt:lpstr>맑은 고딕</vt:lpstr>
      <vt:lpstr>Arial</vt:lpstr>
      <vt:lpstr>Calibri</vt:lpstr>
      <vt:lpstr>Office Theme</vt:lpstr>
      <vt:lpstr>Custom Design</vt:lpstr>
      <vt:lpstr>PowerPoint Sunusu</vt:lpstr>
      <vt:lpstr>TANIM</vt:lpstr>
      <vt:lpstr>PowerPoint Sunusu</vt:lpstr>
      <vt:lpstr>İşlemci;</vt:lpstr>
      <vt:lpstr>Bellek</vt:lpstr>
      <vt:lpstr>Saklayıcılar</vt:lpstr>
      <vt:lpstr>Durum Saklayıcısı</vt:lpstr>
      <vt:lpstr>Durum Saklayıcısı</vt:lpstr>
      <vt:lpstr>Durum == 0 </vt:lpstr>
      <vt:lpstr>Durum == 1</vt:lpstr>
      <vt:lpstr>Durum == 2</vt:lpstr>
      <vt:lpstr>Durum == 3</vt:lpstr>
      <vt:lpstr>Durum == 4</vt:lpstr>
      <vt:lpstr>PC ve MAR Saklayıcıları</vt:lpstr>
      <vt:lpstr>MDRIn ve RAMWr Saklayıcıları</vt:lpstr>
      <vt:lpstr>MDROut IR ACC Saklayıcıları</vt:lpstr>
      <vt:lpstr>İşlem Ünitesi</vt:lpstr>
      <vt:lpstr>Kontrol Ünitesi</vt:lpstr>
      <vt:lpstr>PowerPoint Sunusu</vt:lpstr>
      <vt:lpstr>Örnek Test Yazılımı</vt:lpstr>
      <vt:lpstr>Örnek Test Yazılımı</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Arda ALHAN</cp:lastModifiedBy>
  <cp:revision>40</cp:revision>
  <dcterms:created xsi:type="dcterms:W3CDTF">2014-04-01T16:35:38Z</dcterms:created>
  <dcterms:modified xsi:type="dcterms:W3CDTF">2020-01-12T13:17:17Z</dcterms:modified>
</cp:coreProperties>
</file>