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2" r:id="rId4"/>
    <p:sldId id="257" r:id="rId5"/>
    <p:sldId id="261" r:id="rId6"/>
    <p:sldId id="265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C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2DBC-A7AC-4A60-9051-E3D25D2B5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0462-79BE-4B6B-85AA-BF18F6F99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1F1B-3B71-4E32-B20A-C46F749C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8378-673F-4DA6-920B-2A540BDC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994C-F558-4107-9696-60D27C42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B6F9-E038-4AC0-826A-0E85C5C8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CF1A6-867D-4EB4-BCC7-5C2E6A4C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3CB6-E7AF-440B-AF96-D90586BC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D1FA-1BA0-4E82-B50A-69AE1CB4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7D1A-AD3D-4B9E-A583-81C49474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8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122F6-3FBE-4D34-A5DA-D0A5E9969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F1100-CF69-42B0-BC25-1393B7C56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FCCA-0AE8-4236-9BBE-B0C22EDE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0FB-D46A-4979-8EC9-D01F04DC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FEB7-FBE0-4CE7-A924-31077344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705-FAA0-4EDA-A4A7-F9AB2879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87BB-B022-493F-ABC3-0D169857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A45A-47B3-40FB-AE6B-828CCD0E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A937-E9EE-43DA-8A6D-16CC8F0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0570-E660-42CE-A884-A31272DC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BBF8-60A2-4DB4-A62F-BF816393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7FF5-483D-4E63-8966-405945DFC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0F8B-CE17-4B79-BA02-FF2A9202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92AB-6749-49C4-A820-9F115C9C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6A83-4514-4E46-A5ED-4E9FA63B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0A2B-5F2C-42A4-B4BA-B651B8E0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6D5A-9DB6-4E0D-BDFC-C9903CAC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26912-ED00-46AC-8C86-2BE39D00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CC89-FA69-4F53-8FC3-859513D1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7D279-C002-45F7-B8C4-13F6D651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B70D5-7458-447F-BDD1-057D30F9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3F37-D55B-4C04-AB30-8823D972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5512-C349-46C1-AB0A-8B6F9037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DC34-7BEC-4B32-9BFB-0CA8BECC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21B33-291C-4D16-BEF7-8EE396511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D7BA7-0A79-483D-B301-FF5CF6CC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8996D-F5FB-4BE2-8CAD-C87CF223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FFDFF-6E39-41B0-8225-482C0661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A7BA4-9E84-4E07-A2F2-9CC954AC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1D07-2D4E-427E-971E-B63F63A0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F7F92-CA6B-4F24-965B-FDA37353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587D1-E8AD-483E-917E-1BE70682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31BBE-AC71-444A-BBB5-0677CF8F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F1293-F4D0-4D9D-9E73-A76D3E80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1C2F7-0B86-4ED6-AE2E-5739F0DA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80791-1CFD-44BE-83EB-9D270BCE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C0B7-9849-47BF-99D2-6B3DD1E8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4875-A6E3-4EC9-A956-207A33FB3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0A4A-E84B-4754-9E2A-B9810BC4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2D3F-0C5D-434C-A8CA-30DF3B3E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6463-2F32-4D69-94AF-BA66DA1A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D892-2350-468D-A684-CA2C81F7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78F2-52A4-426A-AC33-00DB7829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31BE8-AF3A-4BC3-AF36-C006D494B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5BB3B-3970-4647-B502-B78E103C5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A4731-FEFE-4192-BF26-08FC8EDB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85C8B-AA57-44D4-97D5-34D621EA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954CC-86F1-48F2-A843-A964A3B9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705E5-9EDE-4E71-A820-20EF7BE6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1D3C6-9083-4416-A3B7-32926FFE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34D8-14E9-46D8-A897-B05BCD3B1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8FAD4-40C3-4101-A031-BB23D12DD7F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712D-074E-41BD-8ABE-76C700912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213B-A882-4489-8608-750987FA7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ED73-D4B7-404F-A58A-D35343EB6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rladiessydney.org/courses/ryouwithme/01-basicbasics-0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rladiessydney.org/courses/ryouwith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ladiessydney.org/courses/ryouwithme/04-markymark-0/" TargetMode="External"/><Relationship Id="rId5" Type="http://schemas.openxmlformats.org/officeDocument/2006/relationships/hyperlink" Target="https://rladiessydney.org/courses/ryouwithme/03-vizwhiz-0/" TargetMode="External"/><Relationship Id="rId4" Type="http://schemas.openxmlformats.org/officeDocument/2006/relationships/hyperlink" Target="https://rladiessydney.org/courses/ryouwithme/02-cleanitup-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firke.github.io/janitor/articles/janitor.html" TargetMode="External"/><Relationship Id="rId2" Type="http://schemas.openxmlformats.org/officeDocument/2006/relationships/hyperlink" Target="https://cran.r-project.org/web/packages/janitor/readme/READM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an.r-project.org/web/packages/summarytools/vignettes/Introductio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FD63-59B2-4BFF-B746-78A0F43B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Sources From R-Ladies Sydney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B3CD-FD4D-4886-A983-EE66FEE4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9" y="1825625"/>
            <a:ext cx="631393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https://rladiessydney.org/courses/ryouwithme/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Modules:</a:t>
            </a:r>
          </a:p>
          <a:p>
            <a:r>
              <a:rPr lang="en-US" dirty="0">
                <a:hlinkClick r:id="rId3"/>
              </a:rPr>
              <a:t>BasicBasics</a:t>
            </a:r>
            <a:r>
              <a:rPr lang="en-US" dirty="0"/>
              <a:t>: Install and Foundations</a:t>
            </a:r>
          </a:p>
          <a:p>
            <a:r>
              <a:rPr lang="en-US" dirty="0">
                <a:hlinkClick r:id="rId4"/>
              </a:rPr>
              <a:t>CleanItUp</a:t>
            </a:r>
            <a:r>
              <a:rPr lang="en-US" dirty="0"/>
              <a:t>: Data Cleaning</a:t>
            </a:r>
          </a:p>
          <a:p>
            <a:r>
              <a:rPr lang="en-US" dirty="0">
                <a:hlinkClick r:id="rId5"/>
              </a:rPr>
              <a:t>VizWhiz</a:t>
            </a:r>
            <a:r>
              <a:rPr lang="en-US" dirty="0"/>
              <a:t>: Pretty Visualizations Using ggplot2</a:t>
            </a:r>
          </a:p>
          <a:p>
            <a:r>
              <a:rPr lang="en-US" dirty="0">
                <a:hlinkClick r:id="rId6"/>
              </a:rPr>
              <a:t>MarkyMark</a:t>
            </a:r>
            <a:r>
              <a:rPr lang="en-US" dirty="0"/>
              <a:t>: R Markdown for Analysis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1D832-5287-4E52-8618-EBAEB4E1D3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325" y="1505176"/>
            <a:ext cx="5400675" cy="20478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608396-E25C-4593-BB50-29911904C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767" y="3429000"/>
            <a:ext cx="3682319" cy="245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0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C6B6F4-9D5E-46EC-B296-D6EE49FB9090}"/>
              </a:ext>
            </a:extLst>
          </p:cNvPr>
          <p:cNvSpPr/>
          <p:nvPr/>
        </p:nvSpPr>
        <p:spPr>
          <a:xfrm>
            <a:off x="653144" y="1997839"/>
            <a:ext cx="108857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Roboto"/>
              </a:rPr>
              <a:t>1.1. Have R and RStudio installed on your machine**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Roboto"/>
              </a:rPr>
              <a:t>1.2 Know your way around RStudio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Roboto"/>
              </a:rPr>
              <a:t>Know how to create a Project file and a script in RStudio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Roboto"/>
              </a:rPr>
              <a:t>Understand the idea of a working directory and where your </a:t>
            </a:r>
            <a:r>
              <a:rPr lang="en-US" sz="2400" dirty="0" err="1">
                <a:solidFill>
                  <a:srgbClr val="404040"/>
                </a:solidFill>
                <a:latin typeface="Roboto"/>
              </a:rPr>
              <a:t>RBasic</a:t>
            </a:r>
            <a:r>
              <a:rPr lang="en-US" sz="2400" dirty="0">
                <a:solidFill>
                  <a:srgbClr val="404040"/>
                </a:solidFill>
                <a:latin typeface="Roboto"/>
              </a:rPr>
              <a:t> files live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Roboto"/>
              </a:rPr>
              <a:t>Understand what happens in the “four quadrants” of RStudio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Roboto"/>
              </a:rPr>
              <a:t>1.3. Have adjusted your settings to make your RStudio life a little less painful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Roboto"/>
            </a:endParaRPr>
          </a:p>
          <a:p>
            <a:r>
              <a:rPr lang="en-US" sz="2400" dirty="0">
                <a:solidFill>
                  <a:srgbClr val="404040"/>
                </a:solidFill>
                <a:latin typeface="Roboto"/>
              </a:rPr>
              <a:t>**Need to install </a:t>
            </a:r>
            <a:r>
              <a:rPr lang="en-US" sz="2400" i="1" dirty="0">
                <a:solidFill>
                  <a:srgbClr val="404040"/>
                </a:solidFill>
                <a:latin typeface="Roboto"/>
              </a:rPr>
              <a:t>both</a:t>
            </a:r>
            <a:r>
              <a:rPr lang="en-US" sz="2400" dirty="0">
                <a:solidFill>
                  <a:srgbClr val="404040"/>
                </a:solidFill>
                <a:latin typeface="Roboto"/>
              </a:rPr>
              <a:t> R and </a:t>
            </a:r>
            <a:r>
              <a:rPr lang="en-US" sz="2400" dirty="0" err="1">
                <a:solidFill>
                  <a:srgbClr val="404040"/>
                </a:solidFill>
                <a:latin typeface="Roboto"/>
              </a:rPr>
              <a:t>Rstudio</a:t>
            </a:r>
            <a:r>
              <a:rPr lang="en-US" sz="2400" dirty="0">
                <a:solidFill>
                  <a:srgbClr val="404040"/>
                </a:solidFill>
                <a:latin typeface="Roboto"/>
              </a:rPr>
              <a:t> (Use either for Mac or Windows)</a:t>
            </a:r>
          </a:p>
          <a:p>
            <a:endParaRPr lang="en-US" sz="2400" dirty="0">
              <a:solidFill>
                <a:srgbClr val="404040"/>
              </a:solidFill>
              <a:latin typeface="Roboto"/>
            </a:endParaRPr>
          </a:p>
          <a:p>
            <a:r>
              <a:rPr lang="en-US" sz="2400" dirty="0">
                <a:solidFill>
                  <a:srgbClr val="404040"/>
                </a:solidFill>
                <a:latin typeface="Roboto"/>
                <a:hlinkClick r:id="rId2"/>
              </a:rPr>
              <a:t>https://rstudio.com/products/rstudio/download/</a:t>
            </a:r>
            <a:r>
              <a:rPr lang="en-US" sz="2400" dirty="0">
                <a:solidFill>
                  <a:srgbClr val="404040"/>
                </a:solidFill>
                <a:latin typeface="Roboto"/>
              </a:rPr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A2675-F597-45AE-A272-7EB7A66951CC}"/>
              </a:ext>
            </a:extLst>
          </p:cNvPr>
          <p:cNvSpPr/>
          <p:nvPr/>
        </p:nvSpPr>
        <p:spPr>
          <a:xfrm>
            <a:off x="1655298" y="837987"/>
            <a:ext cx="9186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Roboto"/>
              </a:rPr>
              <a:t>Lesson One Outcomes</a:t>
            </a:r>
          </a:p>
        </p:txBody>
      </p:sp>
    </p:spTree>
    <p:extLst>
      <p:ext uri="{BB962C8B-B14F-4D97-AF65-F5344CB8AC3E}">
        <p14:creationId xmlns:p14="http://schemas.microsoft.com/office/powerpoint/2010/main" val="222439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C6B6F4-9D5E-46EC-B296-D6EE49FB9090}"/>
              </a:ext>
            </a:extLst>
          </p:cNvPr>
          <p:cNvSpPr/>
          <p:nvPr/>
        </p:nvSpPr>
        <p:spPr>
          <a:xfrm>
            <a:off x="653143" y="1490008"/>
            <a:ext cx="108857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Roboto"/>
              </a:rPr>
              <a:t>1.2 Know your way around RStudio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Roboto"/>
              </a:rPr>
              <a:t>Know how to create a Project file and a script in RStudio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Roboto"/>
              </a:rPr>
              <a:t>Understand the idea of a working directory and where your </a:t>
            </a:r>
            <a:r>
              <a:rPr lang="en-US" sz="2400" dirty="0" err="1">
                <a:solidFill>
                  <a:srgbClr val="404040"/>
                </a:solidFill>
                <a:latin typeface="Roboto"/>
              </a:rPr>
              <a:t>RBasic</a:t>
            </a:r>
            <a:r>
              <a:rPr lang="en-US" sz="2400" dirty="0">
                <a:solidFill>
                  <a:srgbClr val="404040"/>
                </a:solidFill>
                <a:latin typeface="Roboto"/>
              </a:rPr>
              <a:t> files live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Roboto"/>
              </a:rPr>
              <a:t>Understand what happens in the “four quadrants” of RStudio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A2675-F597-45AE-A272-7EB7A66951CC}"/>
              </a:ext>
            </a:extLst>
          </p:cNvPr>
          <p:cNvSpPr/>
          <p:nvPr/>
        </p:nvSpPr>
        <p:spPr>
          <a:xfrm>
            <a:off x="1655298" y="837987"/>
            <a:ext cx="9186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Roboto"/>
              </a:rPr>
              <a:t>Lesson One Outcomes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616DB1-55C5-40FC-8DFD-6681C8EC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121" y="3777242"/>
            <a:ext cx="6717553" cy="26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4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2A2675-F597-45AE-A272-7EB7A66951CC}"/>
              </a:ext>
            </a:extLst>
          </p:cNvPr>
          <p:cNvSpPr/>
          <p:nvPr/>
        </p:nvSpPr>
        <p:spPr>
          <a:xfrm>
            <a:off x="1655298" y="837987"/>
            <a:ext cx="9186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Roboto"/>
              </a:rPr>
              <a:t>Lesson Two Outcomes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FF8ADB0-231C-4573-94F5-C18A8E1D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29" y="2469623"/>
            <a:ext cx="10914743" cy="25391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2.1 Understand what a package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2.2 Understand how to install packages from the console (quadrant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2.3 Be able to 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library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 function to load packages at the top of your script (and understand why it is best to do it there and not in the console!)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8138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2.4 Know how to find useful information about how to use a particular package when you are trying something new.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9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2A2675-F597-45AE-A272-7EB7A66951CC}"/>
              </a:ext>
            </a:extLst>
          </p:cNvPr>
          <p:cNvSpPr/>
          <p:nvPr/>
        </p:nvSpPr>
        <p:spPr>
          <a:xfrm>
            <a:off x="1655299" y="837987"/>
            <a:ext cx="2902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Roboto"/>
              </a:rPr>
              <a:t>Useful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FED79-1CA2-4C45-A609-C1BA7DF5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23" y="1361207"/>
            <a:ext cx="3685735" cy="3739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tidyverse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Robo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C7254E"/>
                </a:solidFill>
                <a:latin typeface="Roboto"/>
              </a:rPr>
              <a:t>ggplot2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solidFill>
                  <a:srgbClr val="C7254E"/>
                </a:solidFill>
                <a:latin typeface="Roboto"/>
              </a:rPr>
              <a:t>dplyr</a:t>
            </a:r>
            <a:endParaRPr lang="en-US" altLang="en-US" sz="2400" dirty="0">
              <a:solidFill>
                <a:srgbClr val="C7254E"/>
              </a:solidFill>
              <a:latin typeface="Robo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solidFill>
                  <a:srgbClr val="C7254E"/>
                </a:solidFill>
                <a:latin typeface="Roboto"/>
              </a:rPr>
              <a:t>tidyr</a:t>
            </a:r>
            <a:endParaRPr lang="en-US" altLang="en-US" sz="2400" dirty="0">
              <a:solidFill>
                <a:srgbClr val="C7254E"/>
              </a:solidFill>
              <a:latin typeface="Robo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solidFill>
                  <a:srgbClr val="C7254E"/>
                </a:solidFill>
                <a:latin typeface="Roboto"/>
              </a:rPr>
              <a:t>readr</a:t>
            </a:r>
            <a:endParaRPr lang="en-US" altLang="en-US" sz="2400" dirty="0">
              <a:solidFill>
                <a:srgbClr val="C7254E"/>
              </a:solidFill>
              <a:latin typeface="Robo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solidFill>
                  <a:srgbClr val="C7254E"/>
                </a:solidFill>
                <a:latin typeface="Roboto"/>
              </a:rPr>
              <a:t>purrr</a:t>
            </a:r>
            <a:endParaRPr lang="en-US" altLang="en-US" sz="2400" dirty="0">
              <a:solidFill>
                <a:srgbClr val="C7254E"/>
              </a:solidFill>
              <a:latin typeface="Robo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solidFill>
                  <a:srgbClr val="C7254E"/>
                </a:solidFill>
                <a:latin typeface="Roboto"/>
              </a:rPr>
              <a:t>tibble</a:t>
            </a:r>
            <a:endParaRPr lang="en-US" altLang="en-US" sz="2400" dirty="0">
              <a:solidFill>
                <a:srgbClr val="C7254E"/>
              </a:solidFill>
              <a:latin typeface="Robo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solidFill>
                  <a:srgbClr val="C7254E"/>
                </a:solidFill>
                <a:latin typeface="Roboto"/>
              </a:rPr>
              <a:t>stringr</a:t>
            </a:r>
            <a:endParaRPr lang="en-US" altLang="en-US" sz="2400" dirty="0">
              <a:solidFill>
                <a:srgbClr val="C7254E"/>
              </a:solidFill>
              <a:latin typeface="Robot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solidFill>
                  <a:srgbClr val="C7254E"/>
                </a:solidFill>
                <a:latin typeface="Roboto"/>
              </a:rPr>
              <a:t>forcats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0D9CF-E1A6-4E57-9603-5413759F7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485" y="1735161"/>
            <a:ext cx="3685735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 here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C7254E"/>
                </a:solidFill>
                <a:latin typeface="Roboto"/>
              </a:rPr>
              <a:t> janitor  </a:t>
            </a:r>
            <a:r>
              <a:rPr lang="en-US" altLang="en-US" sz="2400" dirty="0">
                <a:solidFill>
                  <a:srgbClr val="C7254E"/>
                </a:solidFill>
                <a:latin typeface="Roboto"/>
                <a:hlinkClick r:id="rId2"/>
              </a:rPr>
              <a:t>readme</a:t>
            </a:r>
            <a:r>
              <a:rPr lang="en-US" altLang="en-US" sz="2400" dirty="0">
                <a:solidFill>
                  <a:srgbClr val="C7254E"/>
                </a:solidFill>
                <a:latin typeface="Roboto"/>
              </a:rPr>
              <a:t> </a:t>
            </a:r>
            <a:r>
              <a:rPr lang="en-US" altLang="en-US" sz="2400" dirty="0">
                <a:solidFill>
                  <a:srgbClr val="C7254E"/>
                </a:solidFill>
                <a:latin typeface="Roboto"/>
                <a:hlinkClick r:id="rId3"/>
              </a:rPr>
              <a:t>vignette</a:t>
            </a:r>
            <a:endParaRPr lang="en-US" altLang="en-US" sz="2400" dirty="0">
              <a:solidFill>
                <a:srgbClr val="C7254E"/>
              </a:solidFill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C7254E"/>
                </a:solidFill>
                <a:latin typeface="Roboto"/>
              </a:rPr>
              <a:t> </a:t>
            </a:r>
            <a:r>
              <a:rPr lang="en-US" altLang="en-US" sz="2400" dirty="0" err="1">
                <a:solidFill>
                  <a:srgbClr val="C7254E"/>
                </a:solidFill>
                <a:latin typeface="Roboto"/>
              </a:rPr>
              <a:t>summarytools</a:t>
            </a:r>
            <a:r>
              <a:rPr lang="en-US" altLang="en-US" sz="2400" dirty="0">
                <a:solidFill>
                  <a:srgbClr val="C7254E"/>
                </a:solidFill>
                <a:latin typeface="Roboto"/>
              </a:rPr>
              <a:t> </a:t>
            </a:r>
            <a:r>
              <a:rPr lang="en-US" altLang="en-US" sz="2400" dirty="0">
                <a:solidFill>
                  <a:srgbClr val="C7254E"/>
                </a:solidFill>
                <a:latin typeface="Roboto"/>
                <a:hlinkClick r:id="rId4"/>
              </a:rPr>
              <a:t>vignette</a:t>
            </a:r>
            <a:endParaRPr lang="en-US" altLang="en-US" sz="2400" dirty="0">
              <a:solidFill>
                <a:srgbClr val="C7254E"/>
              </a:solidFill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skimr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C7254E"/>
                </a:solidFill>
                <a:latin typeface="Roboto"/>
              </a:rPr>
              <a:t> </a:t>
            </a:r>
            <a:r>
              <a:rPr lang="en-US" altLang="en-US" sz="2400" dirty="0" err="1">
                <a:solidFill>
                  <a:srgbClr val="C7254E"/>
                </a:solidFill>
                <a:latin typeface="Roboto"/>
              </a:rPr>
              <a:t>epitools</a:t>
            </a:r>
            <a:endParaRPr lang="en-US" altLang="en-US" sz="2400" dirty="0">
              <a:solidFill>
                <a:srgbClr val="C7254E"/>
              </a:solidFill>
              <a:latin typeface="Robo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2BFF6-8080-4958-BCE5-3F471CF24DC7}"/>
              </a:ext>
            </a:extLst>
          </p:cNvPr>
          <p:cNvSpPr/>
          <p:nvPr/>
        </p:nvSpPr>
        <p:spPr>
          <a:xfrm>
            <a:off x="8210844" y="837987"/>
            <a:ext cx="3015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Roboto"/>
              </a:rPr>
              <a:t>Useful Symbols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356B2-8D10-4467-8C2B-8AC57C73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32" y="1536174"/>
            <a:ext cx="3685735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C7254E"/>
                </a:solidFill>
                <a:latin typeface="Roboto"/>
              </a:rPr>
              <a:t># comment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------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C7254E"/>
                </a:solidFill>
                <a:latin typeface="Roboto"/>
              </a:rPr>
              <a:t>&lt;- assign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11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8D83BC-EE26-465E-952A-3B4EA94327ED}"/>
              </a:ext>
            </a:extLst>
          </p:cNvPr>
          <p:cNvSpPr/>
          <p:nvPr/>
        </p:nvSpPr>
        <p:spPr>
          <a:xfrm>
            <a:off x="348343" y="258901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#install packages------</a:t>
            </a:r>
          </a:p>
          <a:p>
            <a:endParaRPr lang="en-US" sz="1400" dirty="0"/>
          </a:p>
          <a:p>
            <a:r>
              <a:rPr lang="en-US" sz="1400" dirty="0" err="1"/>
              <a:t>install.packages</a:t>
            </a:r>
            <a:r>
              <a:rPr lang="en-US" sz="1400" dirty="0"/>
              <a:t>("</a:t>
            </a:r>
            <a:r>
              <a:rPr lang="en-US" sz="1400" dirty="0" err="1"/>
              <a:t>skimr</a:t>
            </a:r>
            <a:r>
              <a:rPr lang="en-US" sz="1400" dirty="0"/>
              <a:t>")</a:t>
            </a:r>
          </a:p>
          <a:p>
            <a:endParaRPr lang="en-US" sz="1400" dirty="0"/>
          </a:p>
          <a:p>
            <a:r>
              <a:rPr lang="en-US" sz="1400" dirty="0"/>
              <a:t>library(</a:t>
            </a:r>
            <a:r>
              <a:rPr lang="en-US" sz="1400" dirty="0" err="1"/>
              <a:t>epitools</a:t>
            </a:r>
            <a:r>
              <a:rPr lang="en-US" sz="1400" dirty="0"/>
              <a:t>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summarytools</a:t>
            </a:r>
            <a:r>
              <a:rPr lang="en-US" sz="1400" dirty="0"/>
              <a:t>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skimr</a:t>
            </a:r>
            <a:r>
              <a:rPr lang="en-US" sz="1400" dirty="0"/>
              <a:t>)</a:t>
            </a:r>
          </a:p>
          <a:p>
            <a:r>
              <a:rPr lang="en-US" sz="1400" dirty="0"/>
              <a:t>library(janitor)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tidyverse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#read in the data-----</a:t>
            </a:r>
          </a:p>
          <a:p>
            <a:r>
              <a:rPr lang="en-US" sz="1400" dirty="0"/>
              <a:t>DREAMS &lt;- </a:t>
            </a:r>
            <a:r>
              <a:rPr lang="en-US" sz="1400" dirty="0" err="1"/>
              <a:t>read_csv</a:t>
            </a:r>
            <a:r>
              <a:rPr lang="en-US" sz="1400" dirty="0"/>
              <a:t>("data/SchoolBlockReportDREAMS.csv")</a:t>
            </a:r>
          </a:p>
          <a:p>
            <a:r>
              <a:rPr lang="en-US" sz="1400" dirty="0"/>
              <a:t>DREAMS2 &lt;- </a:t>
            </a:r>
            <a:r>
              <a:rPr lang="en-US" sz="1400" dirty="0" err="1"/>
              <a:t>read_csv</a:t>
            </a:r>
            <a:r>
              <a:rPr lang="en-US" sz="1400" dirty="0"/>
              <a:t>("data/SchoolBlockReportDREAMS.csv")</a:t>
            </a:r>
          </a:p>
          <a:p>
            <a:r>
              <a:rPr lang="en-US" sz="1400" dirty="0"/>
              <a:t>View(DREAMS)</a:t>
            </a:r>
          </a:p>
          <a:p>
            <a:endParaRPr lang="en-US" sz="1400" dirty="0"/>
          </a:p>
          <a:p>
            <a:r>
              <a:rPr lang="en-US" sz="1400" dirty="0"/>
              <a:t>dim(DREAMS)</a:t>
            </a:r>
          </a:p>
          <a:p>
            <a:endParaRPr lang="en-US" sz="1400" dirty="0"/>
          </a:p>
          <a:p>
            <a:r>
              <a:rPr lang="en-US" sz="1400" dirty="0"/>
              <a:t>glimpse(DREAMS)</a:t>
            </a:r>
          </a:p>
          <a:p>
            <a:endParaRPr lang="en-US" sz="1400" dirty="0"/>
          </a:p>
          <a:p>
            <a:r>
              <a:rPr lang="en-US" sz="1400" dirty="0" err="1"/>
              <a:t>freq</a:t>
            </a:r>
            <a:r>
              <a:rPr lang="en-US" sz="1400" dirty="0"/>
              <a:t>(</a:t>
            </a:r>
            <a:r>
              <a:rPr lang="en-US" sz="1400" dirty="0" err="1"/>
              <a:t>DREAMS$Age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table(</a:t>
            </a:r>
            <a:r>
              <a:rPr lang="en-US" sz="1400" dirty="0" err="1"/>
              <a:t>DREAMS$Age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skim(DREAMS)</a:t>
            </a:r>
          </a:p>
          <a:p>
            <a:endParaRPr lang="en-US" sz="1400" dirty="0"/>
          </a:p>
          <a:p>
            <a:r>
              <a:rPr lang="en-US" sz="1400" dirty="0"/>
              <a:t>library(</a:t>
            </a:r>
            <a:r>
              <a:rPr lang="en-US" sz="1400" dirty="0" err="1"/>
              <a:t>summarytools</a:t>
            </a:r>
            <a:r>
              <a:rPr lang="en-US" sz="1400" dirty="0"/>
              <a:t>)</a:t>
            </a:r>
          </a:p>
          <a:p>
            <a:r>
              <a:rPr lang="en-US" sz="1400" dirty="0"/>
              <a:t>view(</a:t>
            </a:r>
            <a:r>
              <a:rPr lang="en-US" sz="1400" dirty="0" err="1"/>
              <a:t>dfSummary</a:t>
            </a:r>
            <a:r>
              <a:rPr lang="en-US" sz="1400" dirty="0"/>
              <a:t>(</a:t>
            </a:r>
            <a:r>
              <a:rPr lang="en-US" sz="1400" dirty="0" err="1"/>
              <a:t>SchoolBlockReportDREAMS</a:t>
            </a:r>
            <a:r>
              <a:rPr lang="en-US" sz="1400" dirty="0"/>
              <a:t>))</a:t>
            </a:r>
          </a:p>
          <a:p>
            <a:endParaRPr lang="en-US" sz="1400" dirty="0"/>
          </a:p>
          <a:p>
            <a:r>
              <a:rPr lang="en-US" sz="1400" dirty="0"/>
              <a:t>edit(</a:t>
            </a:r>
            <a:r>
              <a:rPr lang="en-US" sz="1400" dirty="0" err="1"/>
              <a:t>SchoolBlockReportDREAMS</a:t>
            </a:r>
            <a:r>
              <a:rPr lang="en-US" sz="1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59489-F433-4D47-BDBE-B63A3AF6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829" y="1153659"/>
            <a:ext cx="5638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2A2675-F597-45AE-A272-7EB7A66951CC}"/>
              </a:ext>
            </a:extLst>
          </p:cNvPr>
          <p:cNvSpPr/>
          <p:nvPr/>
        </p:nvSpPr>
        <p:spPr>
          <a:xfrm>
            <a:off x="1655298" y="837987"/>
            <a:ext cx="9186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Roboto"/>
              </a:rPr>
              <a:t>Lesson Three Outcomes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FF8ADB0-231C-4573-94F5-C18A8E1D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50" y="2423457"/>
            <a:ext cx="9825501" cy="2631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404040"/>
                </a:solidFill>
                <a:latin typeface="Roboto"/>
              </a:rPr>
              <a:t>3.1 Have the SchoolBlockReportDREAMS.csv data file saved to your </a:t>
            </a:r>
            <a:r>
              <a:rPr lang="en-US" altLang="en-US" sz="2400" dirty="0" err="1">
                <a:solidFill>
                  <a:srgbClr val="404040"/>
                </a:solidFill>
                <a:latin typeface="Roboto"/>
              </a:rPr>
              <a:t>RBasicBasics</a:t>
            </a:r>
            <a:r>
              <a:rPr lang="en-US" altLang="en-US" sz="2400" dirty="0">
                <a:solidFill>
                  <a:srgbClr val="404040"/>
                </a:solidFill>
                <a:latin typeface="Roboto"/>
              </a:rPr>
              <a:t> data folder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404040"/>
                </a:solidFill>
                <a:latin typeface="Roboto"/>
              </a:rPr>
              <a:t>3.2 Know how to use the here package to tell R where your data is, how to use </a:t>
            </a:r>
            <a:r>
              <a:rPr lang="en-US" altLang="en-US" sz="2400" dirty="0" err="1">
                <a:solidFill>
                  <a:srgbClr val="404040"/>
                </a:solidFill>
                <a:latin typeface="Roboto"/>
              </a:rPr>
              <a:t>read_csv</a:t>
            </a:r>
            <a:r>
              <a:rPr lang="en-US" altLang="en-US" sz="2400" dirty="0">
                <a:solidFill>
                  <a:srgbClr val="404040"/>
                </a:solidFill>
                <a:latin typeface="Roboto"/>
              </a:rPr>
              <a:t> to read data from a .csv file, and how to use summary functions to explore your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404040"/>
                </a:solidFill>
                <a:latin typeface="Roboto"/>
              </a:rPr>
              <a:t>3.3 Have an idea of where to go to learn more about reading different kinds of data into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7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2A2675-F597-45AE-A272-7EB7A66951CC}"/>
              </a:ext>
            </a:extLst>
          </p:cNvPr>
          <p:cNvSpPr/>
          <p:nvPr/>
        </p:nvSpPr>
        <p:spPr>
          <a:xfrm>
            <a:off x="1655298" y="837987"/>
            <a:ext cx="9186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Roboto"/>
              </a:rPr>
              <a:t>Lesson Four Outcomes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FED79-1CA2-4C45-A609-C1BA7DF5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73" y="2124851"/>
            <a:ext cx="10320455" cy="216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1.1. Understand how to clean up column names automatically using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clean_names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 or manually using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rename()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1.2 Know how to create subsets of data using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select()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1.3. Be able to “pipe”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%&gt;%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 data through a series of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Roboto"/>
              </a:rPr>
              <a:t>dplyr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/>
              </a:rPr>
              <a:t> 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1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522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All Sources From R-Ladies Sydney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Brianna Lindsay</dc:creator>
  <cp:lastModifiedBy>Brianna Lindsay</cp:lastModifiedBy>
  <cp:revision>12</cp:revision>
  <dcterms:created xsi:type="dcterms:W3CDTF">2021-03-24T11:32:51Z</dcterms:created>
  <dcterms:modified xsi:type="dcterms:W3CDTF">2021-03-24T17:31:28Z</dcterms:modified>
</cp:coreProperties>
</file>