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6" r:id="rId6"/>
    <p:sldId id="263" r:id="rId7"/>
    <p:sldId id="264" r:id="rId8"/>
    <p:sldId id="266" r:id="rId9"/>
    <p:sldId id="265" r:id="rId10"/>
    <p:sldId id="267" r:id="rId11"/>
    <p:sldId id="259" r:id="rId12"/>
    <p:sldId id="268" r:id="rId13"/>
    <p:sldId id="257" r:id="rId14"/>
    <p:sldId id="261" r:id="rId15"/>
    <p:sldId id="262" r:id="rId16"/>
    <p:sldId id="25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48447-74BE-4834-AA66-4D1548F1A178}" v="1" dt="2023-08-21T22:49:40.077"/>
    <p1510:client id="{52F68BB1-44CF-B172-0F95-CA2DBB747A47}" v="1" dt="2023-09-25T10:15:20.814"/>
    <p1510:client id="{6DEFCA9A-9C8D-4BFD-807F-E5A4E8392591}" v="1" dt="2023-09-24T20:54:32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6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FERNANDO REINEHR RIBEIRO" userId="S::luiz.ribeiro1@utp.edu.br::6ef28b91-4a30-4938-893f-b1a4551d77a7" providerId="AD" clId="Web-{1D348447-74BE-4834-AA66-4D1548F1A178}"/>
    <pc:docChg chg="sldOrd">
      <pc:chgData name="LUIZ FERNANDO REINEHR RIBEIRO" userId="S::luiz.ribeiro1@utp.edu.br::6ef28b91-4a30-4938-893f-b1a4551d77a7" providerId="AD" clId="Web-{1D348447-74BE-4834-AA66-4D1548F1A178}" dt="2023-08-21T22:49:40.077" v="0"/>
      <pc:docMkLst>
        <pc:docMk/>
      </pc:docMkLst>
      <pc:sldChg chg="ord">
        <pc:chgData name="LUIZ FERNANDO REINEHR RIBEIRO" userId="S::luiz.ribeiro1@utp.edu.br::6ef28b91-4a30-4938-893f-b1a4551d77a7" providerId="AD" clId="Web-{1D348447-74BE-4834-AA66-4D1548F1A178}" dt="2023-08-21T22:49:40.077" v="0"/>
        <pc:sldMkLst>
          <pc:docMk/>
          <pc:sldMk cId="1643221689" sldId="265"/>
        </pc:sldMkLst>
      </pc:sldChg>
    </pc:docChg>
  </pc:docChgLst>
  <pc:docChgLst>
    <pc:chgData name="ARIEL EDUARDO BOTTEGA MARIUSSI" userId="S::ariel.mariussi@utp.edu.br::329e6070-2428-40e7-8366-3c72d66ab4cc" providerId="AD" clId="Web-{6DEFCA9A-9C8D-4BFD-807F-E5A4E8392591}"/>
    <pc:docChg chg="sldOrd">
      <pc:chgData name="ARIEL EDUARDO BOTTEGA MARIUSSI" userId="S::ariel.mariussi@utp.edu.br::329e6070-2428-40e7-8366-3c72d66ab4cc" providerId="AD" clId="Web-{6DEFCA9A-9C8D-4BFD-807F-E5A4E8392591}" dt="2023-09-24T20:54:32.483" v="0"/>
      <pc:docMkLst>
        <pc:docMk/>
      </pc:docMkLst>
      <pc:sldChg chg="ord">
        <pc:chgData name="ARIEL EDUARDO BOTTEGA MARIUSSI" userId="S::ariel.mariussi@utp.edu.br::329e6070-2428-40e7-8366-3c72d66ab4cc" providerId="AD" clId="Web-{6DEFCA9A-9C8D-4BFD-807F-E5A4E8392591}" dt="2023-09-24T20:54:32.483" v="0"/>
        <pc:sldMkLst>
          <pc:docMk/>
          <pc:sldMk cId="2830051362" sldId="257"/>
        </pc:sldMkLst>
      </pc:sldChg>
    </pc:docChg>
  </pc:docChgLst>
  <pc:docChgLst>
    <pc:chgData name="SUSAN KAORI IZAWA" userId="S::susan.izawa@utp.edu.br::b67a9d83-4264-47f2-9528-793b714cd44f" providerId="AD" clId="Web-{52F68BB1-44CF-B172-0F95-CA2DBB747A47}"/>
    <pc:docChg chg="sldOrd">
      <pc:chgData name="SUSAN KAORI IZAWA" userId="S::susan.izawa@utp.edu.br::b67a9d83-4264-47f2-9528-793b714cd44f" providerId="AD" clId="Web-{52F68BB1-44CF-B172-0F95-CA2DBB747A47}" dt="2023-09-25T10:15:20.814" v="0"/>
      <pc:docMkLst>
        <pc:docMk/>
      </pc:docMkLst>
      <pc:sldChg chg="ord">
        <pc:chgData name="SUSAN KAORI IZAWA" userId="S::susan.izawa@utp.edu.br::b67a9d83-4264-47f2-9528-793b714cd44f" providerId="AD" clId="Web-{52F68BB1-44CF-B172-0F95-CA2DBB747A47}" dt="2023-09-25T10:15:20.814" v="0"/>
        <pc:sldMkLst>
          <pc:docMk/>
          <pc:sldMk cId="1700976360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FB034-21D2-425C-AD33-BF4BAE9F5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F3C29-8DB2-43AC-A1C0-2EF0B7E87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101CC2-ADDD-4B3C-972D-8B057D6B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0F92-0644-46C4-A734-BCFA0787C54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42DCB0-378F-4054-8BFA-667F9D5E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605C3-5B16-4928-A28B-4513ADBC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5B93-2C3F-47F2-80C4-B8E06B1E5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8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3B18C-D0B9-4315-B89C-88EA25A4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97A4AA-45EE-4B32-83E3-05EBAF928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4CE206-CA79-444D-B8D8-724224A7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0F92-0644-46C4-A734-BCFA0787C54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AC46E8-1B22-483D-8278-C8642746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9C890E-D951-4789-A833-A67C0483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5B93-2C3F-47F2-80C4-B8E06B1E5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4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37F43E-BE4A-4E5A-8D6E-473873D2F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C04B14-0A88-4E1E-955F-319F49DCB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CD7A26-DC71-4211-B426-F1B2D2EC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0F92-0644-46C4-A734-BCFA0787C54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F83BC-9B9F-448A-AB9A-2879B9C7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ACFB05-AE58-4860-B035-AA4A9897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5B93-2C3F-47F2-80C4-B8E06B1E5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0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CD11E-4671-4B72-A0AA-79B57AF1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3FED4A-B02D-4EB4-87E4-2B7390912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2FEB0-001C-4482-9642-5B6730B3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0F92-0644-46C4-A734-BCFA0787C54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2ED010-EFBB-4CED-9C46-2D79D575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86B32C-D6F7-45B3-ACAF-4AD323EB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5B93-2C3F-47F2-80C4-B8E06B1E5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0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B9AED-CDA1-4D1A-BE93-0A4ED748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BC57C7-C956-4DAC-944F-3E806246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65D63F-F5BB-4EBC-B9C6-EA2DCA87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0F92-0644-46C4-A734-BCFA0787C54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9E393-F4A7-4D58-B724-AE75DE9E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2C99AF-939A-4215-93B4-E03ABAF1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5B93-2C3F-47F2-80C4-B8E06B1E5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0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0E8E2-D4FE-41B0-9B72-EBD28FA3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B0119A-B2E3-45B2-A5FC-1C002EDF0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51C6E3-326C-4081-B3F0-2E70DEECE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2CBA00-B949-4D75-996F-7A0B9D3B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0F92-0644-46C4-A734-BCFA0787C54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F9D629-6F4A-4108-9836-34A9A8E9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DFA7D4-201D-48CE-AA0C-3DA128E2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5B93-2C3F-47F2-80C4-B8E06B1E5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500-8318-4D47-9AE4-E971B71AF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9AFDBB-98E9-4D19-96CA-DA9B752D3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F06730-4EB5-453F-B3E9-1658C1CFD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2FAC5A-AC08-4423-9520-F4703F36A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518EA8A-71D5-497D-A001-148233F6D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477D6E-A9B1-4794-B5C6-8873EE85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0F92-0644-46C4-A734-BCFA0787C54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2547FDB-D32E-441B-8D7F-E9304249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FA1DEA-F4D6-4B2B-A95F-DE51279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5B93-2C3F-47F2-80C4-B8E06B1E5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4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CFB7A-4CFD-44B4-B592-4F008334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E756236-D9C7-4086-B55F-CFE9DCA5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0F92-0644-46C4-A734-BCFA0787C54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0977BB-1BD8-4CB3-8EDF-B6685085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D7407E-B905-4A1F-B215-1D69BDF8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5B93-2C3F-47F2-80C4-B8E06B1E5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8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9F7764A-7886-4981-87F0-6EC24897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0F92-0644-46C4-A734-BCFA0787C54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48968B-0D2C-49C0-A272-F5C70117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043E92-4610-447D-9FEB-43D1CCCD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5B93-2C3F-47F2-80C4-B8E06B1E5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5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4C77A-C1F8-441B-807D-3883DB81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F9A444-0854-4AF2-9380-F6F51CF66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0FD996-1616-45D1-ABB2-1D3A439F2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7EA3B2-9A8A-48FB-A7F1-DD8EBE9A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0F92-0644-46C4-A734-BCFA0787C54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1B5C67-568B-4496-9111-4B5508D4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3E1F5B-1F1E-461D-BD5B-3F28CAEC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5B93-2C3F-47F2-80C4-B8E06B1E5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4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18044-603A-45D6-97AB-04BC1A15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8C1AC3-616F-474D-9228-D44325081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C8ABF0-53E6-4A3E-8A6D-8FEC3DDAA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456677-D4AF-492A-8DF0-1EA0A131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0F92-0644-46C4-A734-BCFA0787C54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5CEB30-B5E1-4B82-9313-6A5B9F65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AD1636-8BC7-4DE1-BED2-DFC63B04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5B93-2C3F-47F2-80C4-B8E06B1E5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4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3CE1F5-3A7D-4EA1-B68E-7D97BD22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865DDE-4A1E-4190-9B57-66EC55A03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D3F85-4336-4EA0-9141-A60263E6C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A0F92-0644-46C4-A734-BCFA0787C54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A93C70-528B-4687-8F1F-A5206A689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1BDF01-442C-4D83-A566-75A3B86EF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A5B93-2C3F-47F2-80C4-B8E06B1E5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2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mi.org/brasil" TargetMode="External"/><Relationship Id="rId3" Type="http://schemas.openxmlformats.org/officeDocument/2006/relationships/image" Target="../media/image2.emf"/><Relationship Id="rId7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oftex.br/wp-content/uploads/2013/07/MPS.BR_Guia_Geral_Software_2012-c-ISBN-1.pdf" TargetMode="External"/><Relationship Id="rId5" Type="http://schemas.openxmlformats.org/officeDocument/2006/relationships/hyperlink" Target="http://www.sei.cmu.edu/library/abstracts/reports/10tr033.cfm" TargetMode="Externa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rchannel.com.br/os-seis-perfis-profissionais-de-ti-no-mundo-pos-pandemia/" TargetMode="External"/><Relationship Id="rId2" Type="http://schemas.openxmlformats.org/officeDocument/2006/relationships/hyperlink" Target="https://canaltech.com.br/gestao/os-desafios-e-oportunidades-para-ti-no-mundo-pos-pandemi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en.pr.gov.br/modules/noticias/article.php?storyid=108375&amp;tit=Parana-lidera-produtividade-no-setor-de-tecnologia&amp;fbclid=IwAR2ye95f6vRiZMiMa1b739TwdBzhrNHkOggBWIbJcmzzmPHXiJzfmMeaJH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atricia.bassi@utp.b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8A859C-1487-4BA7-9481-D940B3FA3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Profa. Patricia Rucker de Bassi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413C32-6D8E-4E14-812F-D5D993CC4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0546" y="2353641"/>
            <a:ext cx="6629010" cy="2150719"/>
          </a:xfrm>
          <a:noFill/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080808"/>
                </a:solidFill>
              </a:rPr>
              <a:t>Engenharia de Software</a:t>
            </a:r>
            <a:br>
              <a:rPr lang="en-US" sz="4800" dirty="0">
                <a:solidFill>
                  <a:srgbClr val="080808"/>
                </a:solidFill>
              </a:rPr>
            </a:br>
            <a:r>
              <a:rPr lang="en-US" sz="4800" dirty="0">
                <a:solidFill>
                  <a:srgbClr val="080808"/>
                </a:solidFill>
              </a:rPr>
              <a:t>Ambientação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1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0CB15-BE52-4E1C-B055-04E85823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 da disciplina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B8360F-7F5D-46D0-BDFC-0D52C49BA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Compreender o processo de desenvolvimento de software</a:t>
            </a:r>
          </a:p>
          <a:p>
            <a:r>
              <a:rPr lang="pt-BR" dirty="0"/>
              <a:t>Envolvendo </a:t>
            </a:r>
          </a:p>
          <a:p>
            <a:pPr lvl="1"/>
            <a:r>
              <a:rPr lang="pt-BR" dirty="0"/>
              <a:t>concepção, </a:t>
            </a:r>
          </a:p>
          <a:p>
            <a:pPr lvl="1"/>
            <a:r>
              <a:rPr lang="pt-BR" dirty="0"/>
              <a:t>desenvolvimento, </a:t>
            </a:r>
          </a:p>
          <a:p>
            <a:pPr lvl="1"/>
            <a:r>
              <a:rPr lang="pt-BR" dirty="0"/>
              <a:t>implementação </a:t>
            </a:r>
          </a:p>
          <a:p>
            <a:pPr lvl="1"/>
            <a:r>
              <a:rPr lang="pt-BR" dirty="0"/>
              <a:t>manutenção do software</a:t>
            </a:r>
          </a:p>
          <a:p>
            <a:r>
              <a:rPr lang="pt-BR" dirty="0"/>
              <a:t>Incluindo </a:t>
            </a:r>
          </a:p>
          <a:p>
            <a:pPr lvl="1"/>
            <a:r>
              <a:rPr lang="pt-BR" dirty="0"/>
              <a:t>o uso de ferramentas, </a:t>
            </a:r>
          </a:p>
          <a:p>
            <a:pPr lvl="1"/>
            <a:r>
              <a:rPr lang="pt-BR" dirty="0"/>
              <a:t>procedimentos e </a:t>
            </a:r>
          </a:p>
          <a:p>
            <a:pPr lvl="1"/>
            <a:r>
              <a:rPr lang="pt-BR" dirty="0"/>
              <a:t>documentos relacionados a esse processo.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5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A40F5-1892-479D-8759-5679A3F6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894F57-BD04-43F4-8DE9-2FE96C71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Estudo Dirigido </a:t>
            </a:r>
          </a:p>
          <a:p>
            <a:pPr lvl="1"/>
            <a:r>
              <a:rPr lang="pt-BR" dirty="0"/>
              <a:t>envolvendo temas atuais de engenharia de software</a:t>
            </a:r>
          </a:p>
          <a:p>
            <a:pPr lvl="1"/>
            <a:r>
              <a:rPr lang="pt-BR" dirty="0"/>
              <a:t>em grupo</a:t>
            </a:r>
          </a:p>
          <a:p>
            <a:pPr lvl="1"/>
            <a:r>
              <a:rPr lang="pt-BR" dirty="0"/>
              <a:t>entrega de trabalho escrito e apresentação</a:t>
            </a:r>
          </a:p>
          <a:p>
            <a:r>
              <a:rPr lang="pt-BR" dirty="0"/>
              <a:t>Avaliação formal – 1º bimestre</a:t>
            </a:r>
          </a:p>
          <a:p>
            <a:r>
              <a:rPr lang="pt-BR" dirty="0"/>
              <a:t>Avaliação formal – 2º bimestre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11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A40F5-1892-479D-8759-5679A3F6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894F57-BD04-43F4-8DE9-2FE96C717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Estudo dirigido envolvendo temas atuais de engenharia de software – entrega de trabalho escrito e apresentação</a:t>
            </a:r>
          </a:p>
          <a:p>
            <a:pPr lvl="1"/>
            <a:r>
              <a:rPr lang="pt-BR" dirty="0">
                <a:solidFill>
                  <a:srgbClr val="FFC000"/>
                </a:solidFill>
              </a:rPr>
              <a:t>1º bimestre – 18 e 20/09</a:t>
            </a:r>
          </a:p>
          <a:p>
            <a:pPr lvl="1"/>
            <a:r>
              <a:rPr lang="pt-BR" dirty="0">
                <a:solidFill>
                  <a:srgbClr val="FFC000"/>
                </a:solidFill>
              </a:rPr>
              <a:t>2º bimestre -  22/11</a:t>
            </a:r>
          </a:p>
          <a:p>
            <a:pPr lvl="1"/>
            <a:endParaRPr lang="pt-BR" dirty="0">
              <a:solidFill>
                <a:srgbClr val="FF0000"/>
              </a:solidFill>
            </a:endParaRPr>
          </a:p>
          <a:p>
            <a:r>
              <a:rPr lang="pt-BR" dirty="0"/>
              <a:t>Avaliação formal – </a:t>
            </a:r>
            <a:r>
              <a:rPr lang="pt-BR" dirty="0">
                <a:solidFill>
                  <a:srgbClr val="FFC000"/>
                </a:solidFill>
              </a:rPr>
              <a:t>1º bimestre  - 25/09</a:t>
            </a:r>
          </a:p>
          <a:p>
            <a:pPr lvl="1"/>
            <a:endParaRPr lang="pt-BR" dirty="0"/>
          </a:p>
          <a:p>
            <a:r>
              <a:rPr lang="pt-BR" dirty="0"/>
              <a:t>Avaliação formal – </a:t>
            </a:r>
            <a:r>
              <a:rPr lang="pt-BR" dirty="0">
                <a:solidFill>
                  <a:srgbClr val="FFC000"/>
                </a:solidFill>
              </a:rPr>
              <a:t>2º bimestre – 27/11</a:t>
            </a:r>
          </a:p>
          <a:p>
            <a:endParaRPr lang="pt-BR" dirty="0"/>
          </a:p>
          <a:p>
            <a:r>
              <a:rPr lang="pt-BR" dirty="0"/>
              <a:t>2ª chamada – </a:t>
            </a:r>
            <a:r>
              <a:rPr lang="pt-BR" dirty="0">
                <a:solidFill>
                  <a:srgbClr val="FFC000"/>
                </a:solidFill>
              </a:rPr>
              <a:t>06/12</a:t>
            </a:r>
          </a:p>
          <a:p>
            <a:r>
              <a:rPr lang="pt-BR" dirty="0"/>
              <a:t>Exame Final – </a:t>
            </a:r>
            <a:r>
              <a:rPr lang="pt-BR" dirty="0">
                <a:solidFill>
                  <a:srgbClr val="FFC000"/>
                </a:solidFill>
              </a:rPr>
              <a:t>11/12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14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73001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8855"/>
            <a:ext cx="2162109" cy="21525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123" y="1958855"/>
            <a:ext cx="1609881" cy="21525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457" y="1958856"/>
            <a:ext cx="1621582" cy="21525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007165" y="4111355"/>
            <a:ext cx="10641496" cy="771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CMMI® for Development Version 1.3: Improving Processes for Developing Better Products and Services. 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Hanscom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2010. 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&lt;</a:t>
            </a:r>
            <a:r>
              <a:rPr lang="en-US" sz="1400" dirty="0">
                <a:solidFill>
                  <a:srgbClr val="1155CC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http://www.sei.cmu.edu/library/abstracts/reports/10tr033.cfm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&gt;. 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Acesso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25/07/2011.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7165" y="5077035"/>
            <a:ext cx="10442713" cy="540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MPS.BR – 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Melhoria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 Software 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Brasileiro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Guia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Geral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MPS de Software </a:t>
            </a:r>
            <a:r>
              <a:rPr lang="en-US" sz="1400" u="sng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http://www.softex.br/wp-content/uploads/2013/07/MPS.BR_Guia_Geral_Software_2012-c-ISBN-1.pdf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Acesso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25/07/2016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5152" y="1958855"/>
            <a:ext cx="1603683" cy="215249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007165" y="5812204"/>
            <a:ext cx="98993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PMBok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8"/>
              </a:rPr>
              <a:t>–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Project Management </a:t>
            </a:r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Knowledge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Project Management </a:t>
            </a:r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Institute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8"/>
              </a:rPr>
              <a:t>https://www.pmi.org/brasil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sz="1400" dirty="0"/>
          </a:p>
          <a:p>
            <a:r>
              <a:rPr lang="pt-BR" sz="1400" dirty="0"/>
              <a:t>Revista </a:t>
            </a:r>
            <a:r>
              <a:rPr lang="pt-BR" sz="1400" dirty="0" err="1"/>
              <a:t>DevMedia</a:t>
            </a:r>
            <a:r>
              <a:rPr lang="pt-BR" sz="1400" dirty="0"/>
              <a:t> de Engenharia de Software - http://www.devmedia.com.br/revista-engenharia-de-software-magazine/edicoes</a:t>
            </a:r>
          </a:p>
        </p:txBody>
      </p:sp>
    </p:spTree>
    <p:extLst>
      <p:ext uri="{BB962C8B-B14F-4D97-AF65-F5344CB8AC3E}">
        <p14:creationId xmlns:p14="http://schemas.microsoft.com/office/powerpoint/2010/main" val="2273147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CD475-FB98-4D33-BA5A-E6C1F934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172"/>
            <a:ext cx="10515600" cy="713398"/>
          </a:xfrm>
        </p:spPr>
        <p:txBody>
          <a:bodyPr/>
          <a:lstStyle/>
          <a:p>
            <a:r>
              <a:rPr lang="pt-BR" dirty="0"/>
              <a:t>Desenvolvimento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C95041-22D2-49F9-A6B0-1C8C1BA60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524"/>
            <a:ext cx="10515600" cy="5414350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Requisitos do cliente/usuário/interessados (stakeholders)</a:t>
            </a:r>
          </a:p>
          <a:p>
            <a:r>
              <a:rPr lang="pt-BR" dirty="0"/>
              <a:t>Viabilidade técnica</a:t>
            </a:r>
          </a:p>
          <a:p>
            <a:r>
              <a:rPr lang="pt-BR" dirty="0"/>
              <a:t>Proposta</a:t>
            </a:r>
          </a:p>
          <a:p>
            <a:r>
              <a:rPr lang="pt-BR" dirty="0"/>
              <a:t>Projeto lógico</a:t>
            </a:r>
          </a:p>
          <a:p>
            <a:pPr lvl="1"/>
            <a:r>
              <a:rPr lang="pt-BR" dirty="0"/>
              <a:t>Requisitos – regras de negócio</a:t>
            </a:r>
          </a:p>
          <a:p>
            <a:pPr lvl="1"/>
            <a:r>
              <a:rPr lang="pt-BR" dirty="0"/>
              <a:t>Diagramação (UML)</a:t>
            </a:r>
          </a:p>
          <a:p>
            <a:r>
              <a:rPr lang="pt-BR" dirty="0"/>
              <a:t>Configuração do software</a:t>
            </a:r>
          </a:p>
          <a:p>
            <a:pPr lvl="1"/>
            <a:r>
              <a:rPr lang="pt-BR" dirty="0"/>
              <a:t>Arquitetura</a:t>
            </a:r>
          </a:p>
          <a:p>
            <a:r>
              <a:rPr lang="pt-BR" dirty="0"/>
              <a:t>Projeto físico</a:t>
            </a:r>
          </a:p>
          <a:p>
            <a:pPr lvl="1"/>
            <a:r>
              <a:rPr lang="pt-BR" dirty="0"/>
              <a:t>Programar</a:t>
            </a:r>
          </a:p>
          <a:p>
            <a:pPr lvl="1"/>
            <a:r>
              <a:rPr lang="pt-BR" dirty="0"/>
              <a:t>Testar</a:t>
            </a:r>
          </a:p>
          <a:p>
            <a:r>
              <a:rPr lang="pt-BR" dirty="0"/>
              <a:t>Implantar</a:t>
            </a:r>
          </a:p>
          <a:p>
            <a:pPr lvl="1"/>
            <a:r>
              <a:rPr lang="pt-BR" dirty="0"/>
              <a:t>Treinamento usuário</a:t>
            </a:r>
          </a:p>
          <a:p>
            <a:pPr lvl="1"/>
            <a:r>
              <a:rPr lang="pt-BR" dirty="0"/>
              <a:t>Manuais</a:t>
            </a:r>
          </a:p>
          <a:p>
            <a:pPr lvl="1"/>
            <a:r>
              <a:rPr lang="pt-BR" dirty="0"/>
              <a:t>Procedimentos de segurança</a:t>
            </a:r>
          </a:p>
          <a:p>
            <a:r>
              <a:rPr lang="pt-BR" dirty="0"/>
              <a:t>Ok do cliente/usuário</a:t>
            </a:r>
          </a:p>
          <a:p>
            <a:pPr lvl="1"/>
            <a:r>
              <a:rPr lang="pt-BR" dirty="0"/>
              <a:t>Produção</a:t>
            </a:r>
          </a:p>
          <a:p>
            <a:r>
              <a:rPr lang="pt-BR" dirty="0"/>
              <a:t>Manutenção</a:t>
            </a:r>
          </a:p>
          <a:p>
            <a:r>
              <a:rPr lang="pt-BR" dirty="0"/>
              <a:t>Descontinuidade</a:t>
            </a:r>
          </a:p>
        </p:txBody>
      </p:sp>
    </p:spTree>
    <p:extLst>
      <p:ext uri="{BB962C8B-B14F-4D97-AF65-F5344CB8AC3E}">
        <p14:creationId xmlns:p14="http://schemas.microsoft.com/office/powerpoint/2010/main" val="4006319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CD475-FB98-4D33-BA5A-E6C1F934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172"/>
            <a:ext cx="10515600" cy="713398"/>
          </a:xfrm>
        </p:spPr>
        <p:txBody>
          <a:bodyPr/>
          <a:lstStyle/>
          <a:p>
            <a:r>
              <a:rPr lang="pt-BR" dirty="0"/>
              <a:t>Desenvolvimento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C95041-22D2-49F9-A6B0-1C8C1BA60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524"/>
            <a:ext cx="10515600" cy="5414350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Requisitos do cliente/usuário</a:t>
            </a:r>
          </a:p>
          <a:p>
            <a:r>
              <a:rPr lang="pt-BR" dirty="0"/>
              <a:t>Viabilidade técnica</a:t>
            </a:r>
          </a:p>
          <a:p>
            <a:r>
              <a:rPr lang="pt-BR" dirty="0"/>
              <a:t>Proposta</a:t>
            </a:r>
          </a:p>
          <a:p>
            <a:r>
              <a:rPr lang="pt-BR" dirty="0"/>
              <a:t>Projeto lógico</a:t>
            </a:r>
          </a:p>
          <a:p>
            <a:pPr lvl="1"/>
            <a:r>
              <a:rPr lang="pt-BR" dirty="0"/>
              <a:t>Requisitos – regras de negócio</a:t>
            </a:r>
          </a:p>
          <a:p>
            <a:pPr lvl="1"/>
            <a:r>
              <a:rPr lang="pt-BR" dirty="0"/>
              <a:t>Diagramação (UML)</a:t>
            </a:r>
          </a:p>
          <a:p>
            <a:r>
              <a:rPr lang="pt-BR" dirty="0"/>
              <a:t>Configuração do software</a:t>
            </a:r>
          </a:p>
          <a:p>
            <a:pPr lvl="1"/>
            <a:r>
              <a:rPr lang="pt-BR" dirty="0"/>
              <a:t>Arquitetura</a:t>
            </a:r>
          </a:p>
          <a:p>
            <a:r>
              <a:rPr lang="pt-BR" dirty="0"/>
              <a:t>Projeto físico</a:t>
            </a:r>
          </a:p>
          <a:p>
            <a:pPr lvl="1"/>
            <a:r>
              <a:rPr lang="pt-BR" dirty="0"/>
              <a:t>Programar</a:t>
            </a:r>
          </a:p>
          <a:p>
            <a:pPr lvl="1"/>
            <a:r>
              <a:rPr lang="pt-BR" dirty="0"/>
              <a:t>Testar</a:t>
            </a:r>
          </a:p>
          <a:p>
            <a:r>
              <a:rPr lang="pt-BR" dirty="0"/>
              <a:t>Implantar</a:t>
            </a:r>
          </a:p>
          <a:p>
            <a:pPr lvl="1"/>
            <a:r>
              <a:rPr lang="pt-BR" dirty="0"/>
              <a:t>Treinamento usuário</a:t>
            </a:r>
          </a:p>
          <a:p>
            <a:pPr lvl="1"/>
            <a:r>
              <a:rPr lang="pt-BR" dirty="0"/>
              <a:t>Manuais</a:t>
            </a:r>
          </a:p>
          <a:p>
            <a:pPr lvl="1"/>
            <a:r>
              <a:rPr lang="pt-BR" dirty="0"/>
              <a:t>Procedimentos de segurança</a:t>
            </a:r>
          </a:p>
          <a:p>
            <a:r>
              <a:rPr lang="pt-BR" dirty="0"/>
              <a:t>Ok do cliente/usuário</a:t>
            </a:r>
          </a:p>
          <a:p>
            <a:pPr lvl="1"/>
            <a:r>
              <a:rPr lang="pt-BR" dirty="0"/>
              <a:t>Produção</a:t>
            </a:r>
          </a:p>
          <a:p>
            <a:r>
              <a:rPr lang="pt-BR" dirty="0"/>
              <a:t>Manutenção</a:t>
            </a:r>
          </a:p>
          <a:p>
            <a:r>
              <a:rPr lang="pt-BR" dirty="0"/>
              <a:t>Descontinuidade</a:t>
            </a:r>
          </a:p>
        </p:txBody>
      </p:sp>
      <p:sp>
        <p:nvSpPr>
          <p:cNvPr id="4" name="Chave Direita 3">
            <a:extLst>
              <a:ext uri="{FF2B5EF4-FFF2-40B4-BE49-F238E27FC236}">
                <a16:creationId xmlns:a16="http://schemas.microsoft.com/office/drawing/2014/main" id="{DDD93071-1924-4229-A3BC-190980DC7B93}"/>
              </a:ext>
            </a:extLst>
          </p:cNvPr>
          <p:cNvSpPr/>
          <p:nvPr/>
        </p:nvSpPr>
        <p:spPr>
          <a:xfrm>
            <a:off x="6096000" y="1078524"/>
            <a:ext cx="1019908" cy="5134707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8408AC-9C45-4737-8515-1DCE073A9A72}"/>
              </a:ext>
            </a:extLst>
          </p:cNvPr>
          <p:cNvSpPr/>
          <p:nvPr/>
        </p:nvSpPr>
        <p:spPr>
          <a:xfrm>
            <a:off x="6834554" y="2838381"/>
            <a:ext cx="496658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Projetar e Gerenciar</a:t>
            </a:r>
          </a:p>
        </p:txBody>
      </p:sp>
    </p:spTree>
    <p:extLst>
      <p:ext uri="{BB962C8B-B14F-4D97-AF65-F5344CB8AC3E}">
        <p14:creationId xmlns:p14="http://schemas.microsoft.com/office/powerpoint/2010/main" val="2954875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odle é a plataforma de aprendizagem mais utilizado do mundo.">
            <a:extLst>
              <a:ext uri="{FF2B5EF4-FFF2-40B4-BE49-F238E27FC236}">
                <a16:creationId xmlns:a16="http://schemas.microsoft.com/office/drawing/2014/main" id="{40817783-47AF-4214-882C-95CC17C6C2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07" y="582406"/>
            <a:ext cx="4260582" cy="239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Teams será liberado gratuitamente devido ao coronavírus - TecMundo">
            <a:extLst>
              <a:ext uri="{FF2B5EF4-FFF2-40B4-BE49-F238E27FC236}">
                <a16:creationId xmlns:a16="http://schemas.microsoft.com/office/drawing/2014/main" id="{4095DE5D-B06C-452C-B0EF-EFBB95C38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07" y="3708191"/>
            <a:ext cx="5548859" cy="208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Great Way for Beginners to Get Started with Machine Learning | by  Mitchell Telatnik | Towards Data Science">
            <a:extLst>
              <a:ext uri="{FF2B5EF4-FFF2-40B4-BE49-F238E27FC236}">
                <a16:creationId xmlns:a16="http://schemas.microsoft.com/office/drawing/2014/main" id="{D5C5B80F-8BE7-4FC4-806B-60D196348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601" y="339596"/>
            <a:ext cx="4402864" cy="288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stalando Google Chrome, Telegram e Skype no Ubuntu 18.04 LTS [Dica]">
            <a:extLst>
              <a:ext uri="{FF2B5EF4-FFF2-40B4-BE49-F238E27FC236}">
                <a16:creationId xmlns:a16="http://schemas.microsoft.com/office/drawing/2014/main" id="{8DD138F5-5D4F-4153-A805-3BC03F81A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993" y="3708191"/>
            <a:ext cx="4956197" cy="278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142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118A1-FB1B-4966-AC45-4326414C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088"/>
          </a:xfrm>
        </p:spPr>
        <p:txBody>
          <a:bodyPr/>
          <a:lstStyle/>
          <a:p>
            <a:r>
              <a:rPr lang="pt-BR" dirty="0"/>
              <a:t>Área de TI no mercado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6E2070-32B7-408E-895C-B1944DB3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214"/>
            <a:ext cx="10515600" cy="4977749"/>
          </a:xfrm>
        </p:spPr>
        <p:txBody>
          <a:bodyPr/>
          <a:lstStyle/>
          <a:p>
            <a:r>
              <a:rPr lang="pt-BR" sz="2000" dirty="0">
                <a:hlinkClick r:id="rId2"/>
              </a:rPr>
              <a:t>https://canaltech.com.br/gestao/os-desafios-e-oportunidades-para-ti-no-mundo-pos-pandemia/</a:t>
            </a:r>
            <a:r>
              <a:rPr lang="pt-BR" sz="2000" dirty="0"/>
              <a:t> Em 20/julho/2021</a:t>
            </a:r>
          </a:p>
          <a:p>
            <a:r>
              <a:rPr lang="pt-BR" sz="2000" dirty="0">
                <a:hlinkClick r:id="rId3"/>
              </a:rPr>
              <a:t>https://inforchannel.com.br/os-seis-perfis-profissionais-de-ti-no-mundo-pos-pandemia/</a:t>
            </a:r>
            <a:r>
              <a:rPr lang="pt-BR" sz="2000" dirty="0"/>
              <a:t> Em 30/julho/2021</a:t>
            </a:r>
          </a:p>
          <a:p>
            <a:r>
              <a:rPr lang="pt-BR" sz="2000" dirty="0">
                <a:hlinkClick r:id="rId4"/>
              </a:rPr>
              <a:t>http://www.aen.pr.gov.br/modules/noticias/article.php?storyid=108375&amp;tit=Parana-lidera-produtividade-no-setor-de-tecnologia&amp;fbclid=IwAR2ye95f6vRiZMiMa1b739TwdBzhrNHkOggBWIbJcmzzmPHXiJzfmMeaJHA</a:t>
            </a:r>
            <a:r>
              <a:rPr lang="pt-BR" sz="2000" dirty="0"/>
              <a:t> Em 14/julho/2021</a:t>
            </a:r>
          </a:p>
          <a:p>
            <a:endParaRPr lang="pt-BR" dirty="0"/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9B9233DB-CA72-425A-A447-C44FAA71C74D}"/>
              </a:ext>
            </a:extLst>
          </p:cNvPr>
          <p:cNvSpPr/>
          <p:nvPr/>
        </p:nvSpPr>
        <p:spPr>
          <a:xfrm>
            <a:off x="5357446" y="4398534"/>
            <a:ext cx="738554" cy="112194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019194B-0EBB-4B29-A9DE-DFC553AB5899}"/>
              </a:ext>
            </a:extLst>
          </p:cNvPr>
          <p:cNvSpPr/>
          <p:nvPr/>
        </p:nvSpPr>
        <p:spPr>
          <a:xfrm>
            <a:off x="1513877" y="5520481"/>
            <a:ext cx="88014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Precisamos estar capacitados!</a:t>
            </a:r>
            <a:endParaRPr lang="pt-B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647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C1F77-9ADF-422D-BF73-0619267A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8D5FA1-0F61-4323-A300-248471A04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69985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Patricia Rücker de Bassi</a:t>
            </a:r>
          </a:p>
          <a:p>
            <a:pPr lvl="1"/>
            <a:r>
              <a:rPr lang="pt-BR" dirty="0"/>
              <a:t>Doutora em Aprendizagem de Máquina e Descoberta do Conhecimento - PUCPR</a:t>
            </a:r>
          </a:p>
          <a:p>
            <a:pPr lvl="1"/>
            <a:r>
              <a:rPr lang="pt-BR" dirty="0"/>
              <a:t>Mestre em Interface Humano-Computador - UFPR</a:t>
            </a:r>
          </a:p>
          <a:p>
            <a:pPr lvl="1"/>
            <a:r>
              <a:rPr lang="pt-BR" dirty="0"/>
              <a:t>Graduada em Processamento de Dados - UFPR</a:t>
            </a:r>
          </a:p>
          <a:p>
            <a:endParaRPr lang="pt-BR" dirty="0"/>
          </a:p>
          <a:p>
            <a:r>
              <a:rPr lang="pt-BR" dirty="0">
                <a:hlinkClick r:id="rId2"/>
              </a:rPr>
              <a:t>patricia.bassi@utp.br</a:t>
            </a:r>
            <a:r>
              <a:rPr lang="pt-BR" dirty="0"/>
              <a:t> ou no chat do Teams</a:t>
            </a:r>
          </a:p>
          <a:p>
            <a:endParaRPr lang="pt-BR" dirty="0"/>
          </a:p>
          <a:p>
            <a:r>
              <a:rPr lang="pt-BR" dirty="0"/>
              <a:t>Aulas </a:t>
            </a:r>
          </a:p>
          <a:p>
            <a:pPr lvl="1"/>
            <a:r>
              <a:rPr lang="pt-BR" dirty="0"/>
              <a:t>2ª feira 21hrs</a:t>
            </a:r>
          </a:p>
          <a:p>
            <a:pPr lvl="1"/>
            <a:r>
              <a:rPr lang="pt-BR" dirty="0"/>
              <a:t>4ª feira 21hrs</a:t>
            </a:r>
          </a:p>
          <a:p>
            <a:pPr lvl="1"/>
            <a:endParaRPr lang="pt-BR" dirty="0"/>
          </a:p>
          <a:p>
            <a:r>
              <a:rPr lang="pt-BR" dirty="0"/>
              <a:t>Material postado no Teams e no Totvs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794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B809C-4581-4081-A83B-0F0C68DF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Cursos de computação - MEC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B1453-9A89-40BA-8DCA-FD29F7658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892"/>
            <a:ext cx="10515600" cy="4606071"/>
          </a:xfrm>
        </p:spPr>
        <p:txBody>
          <a:bodyPr/>
          <a:lstStyle/>
          <a:p>
            <a:r>
              <a:rPr lang="pt-BR" dirty="0"/>
              <a:t>Engenharia da Computação</a:t>
            </a:r>
          </a:p>
          <a:p>
            <a:r>
              <a:rPr lang="pt-BR" dirty="0"/>
              <a:t>Bacharelado em Ciência da Computação</a:t>
            </a:r>
          </a:p>
          <a:p>
            <a:r>
              <a:rPr lang="pt-BR" dirty="0"/>
              <a:t>Bacharelado em Sistemas de Informação</a:t>
            </a:r>
          </a:p>
          <a:p>
            <a:r>
              <a:rPr lang="pt-BR" dirty="0"/>
              <a:t>Tecnologias</a:t>
            </a:r>
          </a:p>
          <a:p>
            <a:pPr lvl="1"/>
            <a:r>
              <a:rPr lang="pt-BR" dirty="0"/>
              <a:t>Análise e desenvolvimento de Sistemas</a:t>
            </a:r>
          </a:p>
          <a:p>
            <a:pPr lvl="1"/>
            <a:r>
              <a:rPr lang="pt-BR" dirty="0"/>
              <a:t>Redes de computadores</a:t>
            </a:r>
          </a:p>
          <a:p>
            <a:pPr lvl="1"/>
            <a:r>
              <a:rPr lang="pt-BR" dirty="0"/>
              <a:t>Sistemas para internet</a:t>
            </a:r>
          </a:p>
          <a:p>
            <a:pPr lvl="1"/>
            <a:r>
              <a:rPr lang="pt-BR" dirty="0"/>
              <a:t>Banco de dados</a:t>
            </a:r>
          </a:p>
          <a:p>
            <a:pPr lvl="1"/>
            <a:r>
              <a:rPr lang="pt-BR" dirty="0"/>
              <a:t>Gestão de TI, entre outros</a:t>
            </a:r>
          </a:p>
          <a:p>
            <a:r>
              <a:rPr lang="pt-BR" dirty="0"/>
              <a:t>Licenciatura em Computação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016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B809C-4581-4081-A83B-0F0C68DF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Cursos de computação - MEC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B1453-9A89-40BA-8DCA-FD29F7658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892"/>
            <a:ext cx="10515600" cy="460607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Engenharia da Computação </a:t>
            </a:r>
          </a:p>
          <a:p>
            <a:pPr lvl="1"/>
            <a:r>
              <a:rPr lang="pt-BR" dirty="0">
                <a:solidFill>
                  <a:srgbClr val="FFC000"/>
                </a:solidFill>
              </a:rPr>
              <a:t>hardware + firmware</a:t>
            </a:r>
          </a:p>
          <a:p>
            <a:r>
              <a:rPr lang="pt-BR" dirty="0"/>
              <a:t>Bacharelado em Ciência da Computação</a:t>
            </a:r>
          </a:p>
          <a:p>
            <a:r>
              <a:rPr lang="pt-BR" dirty="0"/>
              <a:t>Bacharelado em Sistemas de Informação</a:t>
            </a:r>
          </a:p>
          <a:p>
            <a:r>
              <a:rPr lang="pt-BR" dirty="0"/>
              <a:t>Tecnologias</a:t>
            </a:r>
          </a:p>
          <a:p>
            <a:pPr lvl="1"/>
            <a:r>
              <a:rPr lang="pt-BR" dirty="0"/>
              <a:t>Análise e desenvolvimento de Sistemas</a:t>
            </a:r>
          </a:p>
          <a:p>
            <a:pPr lvl="1"/>
            <a:r>
              <a:rPr lang="pt-BR" dirty="0"/>
              <a:t>Redes de computadores</a:t>
            </a:r>
          </a:p>
          <a:p>
            <a:pPr lvl="1"/>
            <a:r>
              <a:rPr lang="pt-BR" dirty="0"/>
              <a:t>Sistemas para internet</a:t>
            </a:r>
          </a:p>
          <a:p>
            <a:pPr lvl="1"/>
            <a:r>
              <a:rPr lang="pt-BR" dirty="0"/>
              <a:t>Banco de dados</a:t>
            </a:r>
          </a:p>
          <a:p>
            <a:pPr lvl="1"/>
            <a:r>
              <a:rPr lang="pt-BR" dirty="0"/>
              <a:t>Gestão de TI, entre outros</a:t>
            </a:r>
          </a:p>
          <a:p>
            <a:r>
              <a:rPr lang="pt-BR" dirty="0"/>
              <a:t>Licenciatura em Computação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100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B809C-4581-4081-A83B-0F0C68DF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Cursos de computação - MEC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B1453-9A89-40BA-8DCA-FD29F7658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892"/>
            <a:ext cx="10515600" cy="4606071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Engenharia da Computação </a:t>
            </a:r>
          </a:p>
          <a:p>
            <a:pPr lvl="1"/>
            <a:r>
              <a:rPr lang="pt-BR" dirty="0">
                <a:solidFill>
                  <a:srgbClr val="FFC000"/>
                </a:solidFill>
              </a:rPr>
              <a:t>hardware + firmware</a:t>
            </a:r>
          </a:p>
          <a:p>
            <a:r>
              <a:rPr lang="pt-BR" dirty="0"/>
              <a:t>Bacharelado em Ciência da Computação </a:t>
            </a:r>
          </a:p>
          <a:p>
            <a:pPr lvl="1"/>
            <a:r>
              <a:rPr lang="pt-BR" dirty="0">
                <a:solidFill>
                  <a:srgbClr val="FFC000"/>
                </a:solidFill>
              </a:rPr>
              <a:t>computação como atividade meio</a:t>
            </a:r>
          </a:p>
          <a:p>
            <a:r>
              <a:rPr lang="pt-BR" dirty="0"/>
              <a:t>Bacharelado em Sistemas de Informação</a:t>
            </a:r>
          </a:p>
          <a:p>
            <a:pPr lvl="1"/>
            <a:r>
              <a:rPr lang="pt-BR" dirty="0">
                <a:solidFill>
                  <a:srgbClr val="FFC000"/>
                </a:solidFill>
              </a:rPr>
              <a:t>computação como atividade fim</a:t>
            </a:r>
          </a:p>
          <a:p>
            <a:r>
              <a:rPr lang="pt-BR" dirty="0"/>
              <a:t>Tecnologias</a:t>
            </a:r>
          </a:p>
          <a:p>
            <a:pPr lvl="1"/>
            <a:r>
              <a:rPr lang="pt-BR" dirty="0"/>
              <a:t>Análise e desenvolvimento de Sistemas</a:t>
            </a:r>
          </a:p>
          <a:p>
            <a:pPr lvl="1"/>
            <a:r>
              <a:rPr lang="pt-BR" dirty="0"/>
              <a:t>Redes de computadores</a:t>
            </a:r>
          </a:p>
          <a:p>
            <a:pPr lvl="1"/>
            <a:r>
              <a:rPr lang="pt-BR" dirty="0"/>
              <a:t>Sistemas para internet</a:t>
            </a:r>
          </a:p>
          <a:p>
            <a:pPr lvl="1"/>
            <a:r>
              <a:rPr lang="pt-BR" dirty="0"/>
              <a:t>Banco de dados</a:t>
            </a:r>
          </a:p>
          <a:p>
            <a:pPr lvl="1"/>
            <a:r>
              <a:rPr lang="pt-BR" dirty="0"/>
              <a:t>Gestão de TI, entre outros</a:t>
            </a:r>
          </a:p>
          <a:p>
            <a:pPr lvl="2"/>
            <a:r>
              <a:rPr lang="pt-BR" dirty="0">
                <a:solidFill>
                  <a:srgbClr val="FFC000"/>
                </a:solidFill>
              </a:rPr>
              <a:t>computação como atividade fim</a:t>
            </a:r>
          </a:p>
          <a:p>
            <a:r>
              <a:rPr lang="pt-BR" dirty="0"/>
              <a:t>Licenciatura em Computação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701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B809C-4581-4081-A83B-0F0C68DF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Cursos de computação - MEC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B1453-9A89-40BA-8DCA-FD29F7658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892"/>
            <a:ext cx="10515600" cy="460607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Engenharia da Computação </a:t>
            </a:r>
          </a:p>
          <a:p>
            <a:pPr lvl="1"/>
            <a:r>
              <a:rPr lang="pt-BR" dirty="0">
                <a:solidFill>
                  <a:srgbClr val="FFC000"/>
                </a:solidFill>
              </a:rPr>
              <a:t>hardware + firmware</a:t>
            </a:r>
          </a:p>
          <a:p>
            <a:r>
              <a:rPr lang="pt-BR" dirty="0"/>
              <a:t>Bacharelado em Ciência da Computação </a:t>
            </a:r>
          </a:p>
          <a:p>
            <a:pPr lvl="1"/>
            <a:r>
              <a:rPr lang="pt-BR" dirty="0">
                <a:solidFill>
                  <a:srgbClr val="FFC000"/>
                </a:solidFill>
              </a:rPr>
              <a:t>computação como atividade meio</a:t>
            </a:r>
          </a:p>
          <a:p>
            <a:r>
              <a:rPr lang="pt-BR" dirty="0"/>
              <a:t>Bacharelado em Sistemas de Informação</a:t>
            </a:r>
          </a:p>
          <a:p>
            <a:r>
              <a:rPr lang="pt-BR" dirty="0"/>
              <a:t>Tecnologias</a:t>
            </a:r>
          </a:p>
          <a:p>
            <a:pPr lvl="1"/>
            <a:r>
              <a:rPr lang="pt-BR" dirty="0"/>
              <a:t>Análise e desenvolvimento de Sistemas</a:t>
            </a:r>
          </a:p>
          <a:p>
            <a:pPr lvl="1"/>
            <a:r>
              <a:rPr lang="pt-BR" dirty="0"/>
              <a:t>Redes de computadores</a:t>
            </a:r>
          </a:p>
          <a:p>
            <a:pPr lvl="1"/>
            <a:r>
              <a:rPr lang="pt-BR" dirty="0"/>
              <a:t>Sistemas para internet</a:t>
            </a:r>
          </a:p>
          <a:p>
            <a:pPr lvl="1"/>
            <a:r>
              <a:rPr lang="pt-BR" dirty="0"/>
              <a:t>Banco de dados</a:t>
            </a:r>
          </a:p>
          <a:p>
            <a:pPr lvl="1"/>
            <a:r>
              <a:rPr lang="pt-BR" dirty="0"/>
              <a:t>Gestão de TI, entre outros</a:t>
            </a:r>
          </a:p>
          <a:p>
            <a:r>
              <a:rPr lang="pt-BR" dirty="0"/>
              <a:t>Licenciatura em Computação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322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B809C-4581-4081-A83B-0F0C68DF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Cursos de computação - MEC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B1453-9A89-40BA-8DCA-FD29F7658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892"/>
            <a:ext cx="10515600" cy="472440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Engenharia da Computação </a:t>
            </a:r>
          </a:p>
          <a:p>
            <a:pPr lvl="1"/>
            <a:r>
              <a:rPr lang="pt-BR" dirty="0">
                <a:solidFill>
                  <a:srgbClr val="FFC000"/>
                </a:solidFill>
              </a:rPr>
              <a:t>hardware + firmware</a:t>
            </a:r>
          </a:p>
          <a:p>
            <a:r>
              <a:rPr lang="pt-BR" dirty="0"/>
              <a:t>Bacharelado em Ciência da Computação </a:t>
            </a:r>
          </a:p>
          <a:p>
            <a:pPr lvl="1"/>
            <a:r>
              <a:rPr lang="pt-BR" dirty="0">
                <a:solidFill>
                  <a:srgbClr val="FFC000"/>
                </a:solidFill>
              </a:rPr>
              <a:t>computação como atividade meio</a:t>
            </a:r>
          </a:p>
          <a:p>
            <a:r>
              <a:rPr lang="pt-BR" dirty="0"/>
              <a:t>Bacharelado em Sistemas de Informação</a:t>
            </a:r>
          </a:p>
          <a:p>
            <a:pPr lvl="1"/>
            <a:r>
              <a:rPr lang="pt-BR" dirty="0">
                <a:solidFill>
                  <a:srgbClr val="FFC000"/>
                </a:solidFill>
              </a:rPr>
              <a:t>computação como atividade fim</a:t>
            </a:r>
          </a:p>
          <a:p>
            <a:r>
              <a:rPr lang="pt-BR" dirty="0"/>
              <a:t>Tecnologias</a:t>
            </a:r>
          </a:p>
          <a:p>
            <a:pPr lvl="1"/>
            <a:r>
              <a:rPr lang="pt-BR" dirty="0"/>
              <a:t>Análise e desenvolvimento de Sistemas</a:t>
            </a:r>
          </a:p>
          <a:p>
            <a:pPr lvl="1"/>
            <a:r>
              <a:rPr lang="pt-BR" dirty="0"/>
              <a:t>Redes de computadores</a:t>
            </a:r>
          </a:p>
          <a:p>
            <a:pPr lvl="1"/>
            <a:r>
              <a:rPr lang="pt-BR" dirty="0"/>
              <a:t>Sistemas para internet</a:t>
            </a:r>
          </a:p>
          <a:p>
            <a:pPr lvl="1"/>
            <a:r>
              <a:rPr lang="pt-BR" dirty="0"/>
              <a:t>Banco de dados</a:t>
            </a:r>
          </a:p>
          <a:p>
            <a:pPr lvl="1"/>
            <a:r>
              <a:rPr lang="pt-BR" dirty="0"/>
              <a:t>Gestão de TI, entre outros</a:t>
            </a:r>
          </a:p>
          <a:p>
            <a:pPr lvl="2"/>
            <a:r>
              <a:rPr lang="pt-BR" dirty="0">
                <a:solidFill>
                  <a:srgbClr val="FFC000"/>
                </a:solidFill>
              </a:rPr>
              <a:t>computação como atividade fim</a:t>
            </a:r>
          </a:p>
          <a:p>
            <a:r>
              <a:rPr lang="pt-BR" dirty="0"/>
              <a:t>Licenciatura em Computação</a:t>
            </a:r>
          </a:p>
          <a:p>
            <a:pPr lvl="1"/>
            <a:r>
              <a:rPr lang="pt-BR" dirty="0">
                <a:solidFill>
                  <a:srgbClr val="FFC000"/>
                </a:solidFill>
              </a:rPr>
              <a:t>ensinar computação no ensino fundamental II e médio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635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EFC8D-25D0-4AD1-84AD-756A44E2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/>
          <a:lstStyle/>
          <a:p>
            <a:r>
              <a:rPr lang="en-US" dirty="0"/>
              <a:t>Ementa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45C27-FDF7-4352-BA7E-B3C403C0C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970"/>
            <a:ext cx="10515600" cy="5390906"/>
          </a:xfrm>
        </p:spPr>
        <p:txBody>
          <a:bodyPr>
            <a:noAutofit/>
          </a:bodyPr>
          <a:lstStyle/>
          <a:p>
            <a:r>
              <a:rPr lang="pt-BR" sz="2600" dirty="0"/>
              <a:t>Conceitos fundamentais da Engenharia de Software.</a:t>
            </a:r>
          </a:p>
          <a:p>
            <a:r>
              <a:rPr lang="pt-BR" sz="2600" dirty="0"/>
              <a:t>Processo de software e  metodologias, técnicas e ferramentas para desenvolvimento de software</a:t>
            </a:r>
          </a:p>
          <a:p>
            <a:pPr lvl="1"/>
            <a:r>
              <a:rPr lang="pt-BR" sz="2200" dirty="0"/>
              <a:t>Ciclos de vida de software</a:t>
            </a:r>
          </a:p>
          <a:p>
            <a:pPr lvl="1"/>
            <a:r>
              <a:rPr lang="pt-BR" sz="2200" dirty="0"/>
              <a:t>Requisitos de software</a:t>
            </a:r>
          </a:p>
          <a:p>
            <a:pPr lvl="1"/>
            <a:r>
              <a:rPr lang="pt-BR" sz="2200" dirty="0"/>
              <a:t>Configuração de software</a:t>
            </a:r>
          </a:p>
          <a:p>
            <a:r>
              <a:rPr lang="pt-BR" sz="2600" dirty="0"/>
              <a:t>Qualidade de software  </a:t>
            </a:r>
          </a:p>
          <a:p>
            <a:pPr lvl="1"/>
            <a:r>
              <a:rPr lang="pt-BR" dirty="0"/>
              <a:t>Modelos de maturidade de software - CMMI  e MPS-BR </a:t>
            </a:r>
          </a:p>
          <a:p>
            <a:pPr lvl="1"/>
            <a:r>
              <a:rPr lang="pt-BR" dirty="0"/>
              <a:t>Métricas de software</a:t>
            </a:r>
          </a:p>
          <a:p>
            <a:r>
              <a:rPr lang="pt-BR" sz="2600" dirty="0"/>
              <a:t>Teste de software</a:t>
            </a:r>
          </a:p>
          <a:p>
            <a:r>
              <a:rPr lang="pt-BR" sz="2600" dirty="0"/>
              <a:t>Gerencia de projetos de software - </a:t>
            </a:r>
            <a:r>
              <a:rPr lang="pt-BR" sz="2600" dirty="0" err="1"/>
              <a:t>PMBok</a:t>
            </a:r>
            <a:endParaRPr lang="pt-BR" sz="2600" dirty="0"/>
          </a:p>
          <a:p>
            <a:r>
              <a:rPr lang="pt-BR" sz="2600" dirty="0"/>
              <a:t>Segurança de software</a:t>
            </a:r>
          </a:p>
          <a:p>
            <a:r>
              <a:rPr lang="pt-BR" sz="2600" dirty="0"/>
              <a:t>Software colaborativo</a:t>
            </a:r>
          </a:p>
        </p:txBody>
      </p:sp>
    </p:spTree>
    <p:extLst>
      <p:ext uri="{BB962C8B-B14F-4D97-AF65-F5344CB8AC3E}">
        <p14:creationId xmlns:p14="http://schemas.microsoft.com/office/powerpoint/2010/main" val="2341243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B762D-8D2C-4915-9150-420D5F6D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947653-A850-416B-9EFA-188C0F1E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Engenharia de software é uma área da computação voltada à especificação, desenvolvimento, manutenção e criação de software, com a aplicação de tecnologias e práticas de gerência de projetos e outras disciplinas, visando organização, produtividade e qualidade.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976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D3224A9D5FA34480CDF2A82B2CEBD6" ma:contentTypeVersion="5" ma:contentTypeDescription="Create a new document." ma:contentTypeScope="" ma:versionID="20df73d375e4d647528312551b66d845">
  <xsd:schema xmlns:xsd="http://www.w3.org/2001/XMLSchema" xmlns:xs="http://www.w3.org/2001/XMLSchema" xmlns:p="http://schemas.microsoft.com/office/2006/metadata/properties" xmlns:ns2="065bfa9c-086b-4342-9f95-2b7c135fd06b" xmlns:ns3="c1527765-ead9-4985-ae14-255d4b687692" targetNamespace="http://schemas.microsoft.com/office/2006/metadata/properties" ma:root="true" ma:fieldsID="fad091e9c4676885df08ad9ebd322a1c" ns2:_="" ns3:_="">
    <xsd:import namespace="065bfa9c-086b-4342-9f95-2b7c135fd06b"/>
    <xsd:import namespace="c1527765-ead9-4985-ae14-255d4b6876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bfa9c-086b-4342-9f95-2b7c135fd0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527765-ead9-4985-ae14-255d4b68769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F73F6C-35E6-4D70-9DBB-677376B79FB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7D6C4B-530B-49E3-97DE-EE86B327B6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A36F99-7F10-4C4B-92A1-89A335154A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5bfa9c-086b-4342-9f95-2b7c135fd06b"/>
    <ds:schemaRef ds:uri="c1527765-ead9-4985-ae14-255d4b6876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856</Words>
  <Application>Microsoft Office PowerPoint</Application>
  <PresentationFormat>Widescreen</PresentationFormat>
  <Paragraphs>181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Tema do Office</vt:lpstr>
      <vt:lpstr>Engenharia de Software Ambientação</vt:lpstr>
      <vt:lpstr>Apresentação</vt:lpstr>
      <vt:lpstr>Cursos de computação - MEC</vt:lpstr>
      <vt:lpstr>Cursos de computação - MEC</vt:lpstr>
      <vt:lpstr>Cursos de computação - MEC</vt:lpstr>
      <vt:lpstr>Cursos de computação - MEC</vt:lpstr>
      <vt:lpstr>Cursos de computação - MEC</vt:lpstr>
      <vt:lpstr>Ementa</vt:lpstr>
      <vt:lpstr>Engenharia de Software</vt:lpstr>
      <vt:lpstr>Objetivos da disciplina</vt:lpstr>
      <vt:lpstr>Avaliação</vt:lpstr>
      <vt:lpstr>Avaliação</vt:lpstr>
      <vt:lpstr>Referências</vt:lpstr>
      <vt:lpstr>Desenvolvimento de software</vt:lpstr>
      <vt:lpstr>Desenvolvimento de software</vt:lpstr>
      <vt:lpstr>PowerPoint Presentation</vt:lpstr>
      <vt:lpstr>Área de TI no mercado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Ambientação</dc:title>
  <dc:creator>Patricia de Bassi</dc:creator>
  <cp:lastModifiedBy>Patricia de Bassi</cp:lastModifiedBy>
  <cp:revision>24</cp:revision>
  <dcterms:created xsi:type="dcterms:W3CDTF">2020-08-17T21:30:49Z</dcterms:created>
  <dcterms:modified xsi:type="dcterms:W3CDTF">2023-09-25T10:15:21Z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0x01010064D3224A9D5FA34480CDF2A82B2CEBD6</vt:lpwstr>
  </property>
</Properties>
</file>