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4" r:id="rId8"/>
    <p:sldId id="259" r:id="rId9"/>
    <p:sldId id="260" r:id="rId10"/>
    <p:sldId id="278" r:id="rId11"/>
    <p:sldId id="277" r:id="rId12"/>
    <p:sldId id="261" r:id="rId13"/>
    <p:sldId id="262" r:id="rId14"/>
    <p:sldId id="279" r:id="rId15"/>
    <p:sldId id="263" r:id="rId16"/>
    <p:sldId id="264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6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1420A-76C5-420E-A2DF-2A2DABFF2F43}" v="1" dt="2023-09-23T23:13:48.274"/>
    <p1510:client id="{D43211A4-8D53-4555-8289-9398968BD216}" v="1" dt="2023-09-09T18:01:03.233"/>
    <p1510:client id="{DBA0D977-8B7B-46B6-8D1B-77B4A1F92CC9}" v="2" dt="2023-09-25T19:43:11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PORTO DE LIMA" userId="S::bruna.lima3@utp.edu.br::7ff0f363-49a0-4191-a113-02ecbef61360" providerId="AD" clId="Web-{D43211A4-8D53-4555-8289-9398968BD216}"/>
    <pc:docChg chg="sldOrd">
      <pc:chgData name="BRUNA PORTO DE LIMA" userId="S::bruna.lima3@utp.edu.br::7ff0f363-49a0-4191-a113-02ecbef61360" providerId="AD" clId="Web-{D43211A4-8D53-4555-8289-9398968BD216}" dt="2023-09-09T18:01:03.233" v="0"/>
      <pc:docMkLst>
        <pc:docMk/>
      </pc:docMkLst>
      <pc:sldChg chg="ord">
        <pc:chgData name="BRUNA PORTO DE LIMA" userId="S::bruna.lima3@utp.edu.br::7ff0f363-49a0-4191-a113-02ecbef61360" providerId="AD" clId="Web-{D43211A4-8D53-4555-8289-9398968BD216}" dt="2023-09-09T18:01:03.233" v="0"/>
        <pc:sldMkLst>
          <pc:docMk/>
          <pc:sldMk cId="2998320035" sldId="277"/>
        </pc:sldMkLst>
      </pc:sldChg>
    </pc:docChg>
  </pc:docChgLst>
  <pc:docChgLst>
    <pc:chgData name="GABRIEL TOHMEH BEDRAN ASSAD" userId="S::gabriel.assad@utp.edu.br::8148fe98-5293-4ee5-b68c-31d9dd559af3" providerId="AD" clId="Web-{0721420A-76C5-420E-A2DF-2A2DABFF2F43}"/>
    <pc:docChg chg="sldOrd">
      <pc:chgData name="GABRIEL TOHMEH BEDRAN ASSAD" userId="S::gabriel.assad@utp.edu.br::8148fe98-5293-4ee5-b68c-31d9dd559af3" providerId="AD" clId="Web-{0721420A-76C5-420E-A2DF-2A2DABFF2F43}" dt="2023-09-23T23:13:48.274" v="0"/>
      <pc:docMkLst>
        <pc:docMk/>
      </pc:docMkLst>
      <pc:sldChg chg="ord">
        <pc:chgData name="GABRIEL TOHMEH BEDRAN ASSAD" userId="S::gabriel.assad@utp.edu.br::8148fe98-5293-4ee5-b68c-31d9dd559af3" providerId="AD" clId="Web-{0721420A-76C5-420E-A2DF-2A2DABFF2F43}" dt="2023-09-23T23:13:48.274" v="0"/>
        <pc:sldMkLst>
          <pc:docMk/>
          <pc:sldMk cId="4066158786" sldId="265"/>
        </pc:sldMkLst>
      </pc:sldChg>
    </pc:docChg>
  </pc:docChgLst>
  <pc:docChgLst>
    <pc:chgData name="BRUNO LEANDRO DINIZ" userId="S::bruno.diniz1@utp.edu.br::ed67dcc8-5613-42bf-a123-97ed9be02d9d" providerId="AD" clId="Web-{A5DAC6C8-7560-4EFD-AC10-D1826A014CEB}"/>
    <pc:docChg chg="modSld">
      <pc:chgData name="BRUNO LEANDRO DINIZ" userId="S::bruno.diniz1@utp.edu.br::ed67dcc8-5613-42bf-a123-97ed9be02d9d" providerId="AD" clId="Web-{A5DAC6C8-7560-4EFD-AC10-D1826A014CEB}" dt="2023-08-08T00:36:35.779" v="1" actId="1076"/>
      <pc:docMkLst>
        <pc:docMk/>
      </pc:docMkLst>
      <pc:sldChg chg="modSp">
        <pc:chgData name="BRUNO LEANDRO DINIZ" userId="S::bruno.diniz1@utp.edu.br::ed67dcc8-5613-42bf-a123-97ed9be02d9d" providerId="AD" clId="Web-{A5DAC6C8-7560-4EFD-AC10-D1826A014CEB}" dt="2023-08-08T00:36:35.779" v="1" actId="1076"/>
        <pc:sldMkLst>
          <pc:docMk/>
          <pc:sldMk cId="987579634" sldId="261"/>
        </pc:sldMkLst>
        <pc:graphicFrameChg chg="mod">
          <ac:chgData name="BRUNO LEANDRO DINIZ" userId="S::bruno.diniz1@utp.edu.br::ed67dcc8-5613-42bf-a123-97ed9be02d9d" providerId="AD" clId="Web-{A5DAC6C8-7560-4EFD-AC10-D1826A014CEB}" dt="2023-08-08T00:36:35.779" v="1" actId="1076"/>
          <ac:graphicFrameMkLst>
            <pc:docMk/>
            <pc:sldMk cId="987579634" sldId="261"/>
            <ac:graphicFrameMk id="4" creationId="{00000000-0000-0000-0000-000000000000}"/>
          </ac:graphicFrameMkLst>
        </pc:graphicFrameChg>
      </pc:sldChg>
    </pc:docChg>
  </pc:docChgLst>
  <pc:docChgLst>
    <pc:chgData name="LUCAS FELIPE COELHO" userId="S::lucas.coelho1@utp.edu.br::626c7a60-0b42-4891-bd7f-d2f0d9da9b4e" providerId="AD" clId="Web-{DBA0D977-8B7B-46B6-8D1B-77B4A1F92CC9}"/>
    <pc:docChg chg="sldOrd">
      <pc:chgData name="LUCAS FELIPE COELHO" userId="S::lucas.coelho1@utp.edu.br::626c7a60-0b42-4891-bd7f-d2f0d9da9b4e" providerId="AD" clId="Web-{DBA0D977-8B7B-46B6-8D1B-77B4A1F92CC9}" dt="2023-09-25T19:43:11.119" v="1"/>
      <pc:docMkLst>
        <pc:docMk/>
      </pc:docMkLst>
      <pc:sldChg chg="ord">
        <pc:chgData name="LUCAS FELIPE COELHO" userId="S::lucas.coelho1@utp.edu.br::626c7a60-0b42-4891-bd7f-d2f0d9da9b4e" providerId="AD" clId="Web-{DBA0D977-8B7B-46B6-8D1B-77B4A1F92CC9}" dt="2023-09-25T19:43:11.119" v="1"/>
        <pc:sldMkLst>
          <pc:docMk/>
          <pc:sldMk cId="1185831387" sldId="259"/>
        </pc:sldMkLst>
      </pc:sldChg>
      <pc:sldChg chg="ord">
        <pc:chgData name="LUCAS FELIPE COELHO" userId="S::lucas.coelho1@utp.edu.br::626c7a60-0b42-4891-bd7f-d2f0d9da9b4e" providerId="AD" clId="Web-{DBA0D977-8B7B-46B6-8D1B-77B4A1F92CC9}" dt="2023-09-25T19:42:58.713" v="0"/>
        <pc:sldMkLst>
          <pc:docMk/>
          <pc:sldMk cId="3548312760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4BE63-C71B-4D16-9E6B-46FD45E83F7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2A419F-70D6-4BB9-BA1D-5328826D31D0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sz="1400">
              <a:solidFill>
                <a:schemeClr val="tx1"/>
              </a:solidFill>
            </a:rPr>
            <a:t>1965 </a:t>
          </a:r>
          <a:r>
            <a:rPr lang="pt-BR" sz="1400">
              <a:solidFill>
                <a:schemeClr val="tx1"/>
              </a:solidFill>
              <a:sym typeface="Wingdings" panose="05000000000000000000" pitchFamily="2" charset="2"/>
            </a:rPr>
            <a:t> 1975</a:t>
          </a:r>
        </a:p>
        <a:p>
          <a:r>
            <a:rPr lang="pt-BR" sz="1400" baseline="0">
              <a:solidFill>
                <a:schemeClr val="bg1"/>
              </a:solidFill>
            </a:rPr>
            <a:t>Multiprogramação e sistemas multiusuários; Técnicas interativas; Sistemas de tempo real; 1a geração de SGBD’s; Produto de software - software houses; Bibliotecas de Software.</a:t>
          </a:r>
        </a:p>
      </dgm:t>
    </dgm:pt>
    <dgm:pt modelId="{CD4F07A1-356F-4A25-9209-3CA547447F7F}" type="parTrans" cxnId="{4BC59D27-76F0-4226-BD54-B10742774BEE}">
      <dgm:prSet/>
      <dgm:spPr/>
      <dgm:t>
        <a:bodyPr/>
        <a:lstStyle/>
        <a:p>
          <a:endParaRPr lang="pt-BR"/>
        </a:p>
      </dgm:t>
    </dgm:pt>
    <dgm:pt modelId="{44FE250C-A6E9-4073-B483-B1EFA3C1014A}" type="sibTrans" cxnId="{4BC59D27-76F0-4226-BD54-B10742774BEE}">
      <dgm:prSet/>
      <dgm:spPr/>
      <dgm:t>
        <a:bodyPr/>
        <a:lstStyle/>
        <a:p>
          <a:endParaRPr lang="pt-BR"/>
        </a:p>
      </dgm:t>
    </dgm:pt>
    <dgm:pt modelId="{7697EEBD-B731-481B-B1C1-244735B438ED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sz="1400">
              <a:solidFill>
                <a:schemeClr val="tx1"/>
              </a:solidFill>
            </a:rPr>
            <a:t>1975 </a:t>
          </a:r>
          <a:r>
            <a:rPr lang="pt-BR" sz="1400">
              <a:solidFill>
                <a:schemeClr val="tx1"/>
              </a:solidFill>
              <a:sym typeface="Wingdings" panose="05000000000000000000" pitchFamily="2" charset="2"/>
            </a:rPr>
            <a:t> 1990</a:t>
          </a:r>
        </a:p>
        <a:p>
          <a:r>
            <a:rPr lang="pt-BR" sz="1400" baseline="0">
              <a:solidFill>
                <a:schemeClr val="bg1"/>
              </a:solidFill>
            </a:rPr>
            <a:t>Cresce o número de sistemas baseado em computador. Manutenção quase impossível</a:t>
          </a:r>
        </a:p>
      </dgm:t>
    </dgm:pt>
    <dgm:pt modelId="{2C619E1D-697E-4AE5-881F-CD8028F349D8}" type="parTrans" cxnId="{F62A5576-6A97-46A3-AC64-DC8BC6FFCE40}">
      <dgm:prSet/>
      <dgm:spPr/>
      <dgm:t>
        <a:bodyPr/>
        <a:lstStyle/>
        <a:p>
          <a:endParaRPr lang="pt-BR"/>
        </a:p>
      </dgm:t>
    </dgm:pt>
    <dgm:pt modelId="{F80EBB72-5983-4CF9-A7F7-594DCCEEFFE2}" type="sibTrans" cxnId="{F62A5576-6A97-46A3-AC64-DC8BC6FFCE40}">
      <dgm:prSet/>
      <dgm:spPr/>
      <dgm:t>
        <a:bodyPr/>
        <a:lstStyle/>
        <a:p>
          <a:endParaRPr lang="pt-BR"/>
        </a:p>
      </dgm:t>
    </dgm:pt>
    <dgm:pt modelId="{B683FFD7-BF0A-498F-A5F6-15EF4C2F6FA0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pt-BR" sz="1400">
              <a:solidFill>
                <a:schemeClr val="tx1"/>
              </a:solidFill>
            </a:rPr>
            <a:t>1950 </a:t>
          </a:r>
          <a:r>
            <a:rPr lang="pt-BR" sz="1400">
              <a:solidFill>
                <a:schemeClr val="tx1"/>
              </a:solidFill>
              <a:sym typeface="Wingdings" panose="05000000000000000000" pitchFamily="2" charset="2"/>
            </a:rPr>
            <a:t> 1965</a:t>
          </a:r>
          <a:endParaRPr lang="pt-BR" sz="1400" baseline="0">
            <a:solidFill>
              <a:schemeClr val="tx1"/>
            </a:solidFill>
          </a:endParaRPr>
        </a:p>
        <a:p>
          <a:pPr algn="ctr"/>
          <a:r>
            <a:rPr lang="pt-BR" sz="1400" baseline="0">
              <a:solidFill>
                <a:schemeClr val="bg1"/>
              </a:solidFill>
            </a:rPr>
            <a:t>O hardware sofreu contínuas mudanças. O software era uma arte "secundária" para a qual havia poucos métodos sistemáticos. O hardware era de propósito geral. O software era específico para cada aplicação. Não havia documentação.</a:t>
          </a:r>
        </a:p>
      </dgm:t>
    </dgm:pt>
    <dgm:pt modelId="{1D74F5CE-1E5E-4FC6-A879-05A150D41A54}" type="parTrans" cxnId="{740F8263-1641-441A-8BB1-B3167BFCD6A5}">
      <dgm:prSet/>
      <dgm:spPr/>
      <dgm:t>
        <a:bodyPr/>
        <a:lstStyle/>
        <a:p>
          <a:endParaRPr lang="pt-BR"/>
        </a:p>
      </dgm:t>
    </dgm:pt>
    <dgm:pt modelId="{EC21B468-38C2-498B-9E87-9EA7181C69F0}" type="sibTrans" cxnId="{740F8263-1641-441A-8BB1-B3167BFCD6A5}">
      <dgm:prSet/>
      <dgm:spPr/>
      <dgm:t>
        <a:bodyPr/>
        <a:lstStyle/>
        <a:p>
          <a:endParaRPr lang="pt-BR"/>
        </a:p>
      </dgm:t>
    </dgm:pt>
    <dgm:pt modelId="{FF322C14-4C94-4C93-B90E-0962D84351C9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sz="1400">
              <a:solidFill>
                <a:schemeClr val="tx1"/>
              </a:solidFill>
            </a:rPr>
            <a:t>1990 </a:t>
          </a:r>
          <a:r>
            <a:rPr lang="pt-BR" sz="1400">
              <a:solidFill>
                <a:schemeClr val="tx1"/>
              </a:solidFill>
              <a:sym typeface="Wingdings" panose="05000000000000000000" pitchFamily="2" charset="2"/>
            </a:rPr>
            <a:t> 1995</a:t>
          </a:r>
        </a:p>
        <a:p>
          <a:r>
            <a:rPr lang="pt-BR" sz="1400">
              <a:solidFill>
                <a:schemeClr val="bg1"/>
              </a:solidFill>
            </a:rPr>
            <a:t>Sistemas distribuídos; Redes </a:t>
          </a:r>
          <a:r>
            <a:rPr lang="pt-BR" sz="1400" baseline="0">
              <a:solidFill>
                <a:schemeClr val="bg1"/>
              </a:solidFill>
            </a:rPr>
            <a:t>locais</a:t>
          </a:r>
          <a:r>
            <a:rPr lang="pt-BR" sz="1400">
              <a:solidFill>
                <a:schemeClr val="bg1"/>
              </a:solidFill>
            </a:rPr>
            <a:t> e globais; Uso generalizado de microprocessadores - produtos inteligentes; Hardware de baixo custo; Impacto de consumo.</a:t>
          </a:r>
        </a:p>
      </dgm:t>
    </dgm:pt>
    <dgm:pt modelId="{17556D31-215B-4223-BD53-E36D8000E876}" type="parTrans" cxnId="{76527661-7290-4A68-865D-FE040C40ED68}">
      <dgm:prSet/>
      <dgm:spPr/>
      <dgm:t>
        <a:bodyPr/>
        <a:lstStyle/>
        <a:p>
          <a:endParaRPr lang="pt-BR"/>
        </a:p>
      </dgm:t>
    </dgm:pt>
    <dgm:pt modelId="{38D8E1A0-B14A-4203-B671-6339A8ACCDA2}" type="sibTrans" cxnId="{76527661-7290-4A68-865D-FE040C40ED68}">
      <dgm:prSet/>
      <dgm:spPr/>
      <dgm:t>
        <a:bodyPr/>
        <a:lstStyle/>
        <a:p>
          <a:endParaRPr lang="pt-BR"/>
        </a:p>
      </dgm:t>
    </dgm:pt>
    <dgm:pt modelId="{0DD425F5-3F26-4915-BEC5-28842FBE034E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sz="1400">
              <a:solidFill>
                <a:schemeClr val="tx1"/>
              </a:solidFill>
            </a:rPr>
            <a:t>Atual </a:t>
          </a:r>
        </a:p>
        <a:p>
          <a:r>
            <a:rPr lang="pt-BR" sz="1400" baseline="0">
              <a:solidFill>
                <a:schemeClr val="bg1"/>
              </a:solidFill>
            </a:rPr>
            <a:t>Tecnologias orientadas o objetos; Sistemas especialistas e software de inteligência artificial usados na prática; Software de rede neural artificial; Computação Paralela; Web e mobile; IoT</a:t>
          </a:r>
        </a:p>
      </dgm:t>
    </dgm:pt>
    <dgm:pt modelId="{EA05A1C4-DEED-404B-A535-E2F17739EDB0}" type="parTrans" cxnId="{8D33EB22-76FD-4D31-B410-C1A466BB9BF7}">
      <dgm:prSet/>
      <dgm:spPr/>
      <dgm:t>
        <a:bodyPr/>
        <a:lstStyle/>
        <a:p>
          <a:endParaRPr lang="pt-BR"/>
        </a:p>
      </dgm:t>
    </dgm:pt>
    <dgm:pt modelId="{41DBEBCF-2DA5-4B22-A5FB-5E39218E1289}" type="sibTrans" cxnId="{8D33EB22-76FD-4D31-B410-C1A466BB9BF7}">
      <dgm:prSet/>
      <dgm:spPr/>
      <dgm:t>
        <a:bodyPr/>
        <a:lstStyle/>
        <a:p>
          <a:endParaRPr lang="pt-BR"/>
        </a:p>
      </dgm:t>
    </dgm:pt>
    <dgm:pt modelId="{F2F80D80-F2FD-4987-84F1-689D884BAB9B}" type="pres">
      <dgm:prSet presAssocID="{8D24BE63-C71B-4D16-9E6B-46FD45E83F71}" presName="CompostProcess" presStyleCnt="0">
        <dgm:presLayoutVars>
          <dgm:dir/>
          <dgm:resizeHandles val="exact"/>
        </dgm:presLayoutVars>
      </dgm:prSet>
      <dgm:spPr/>
    </dgm:pt>
    <dgm:pt modelId="{AA994F03-0E22-4031-B569-98DCD6956C7F}" type="pres">
      <dgm:prSet presAssocID="{8D24BE63-C71B-4D16-9E6B-46FD45E83F71}" presName="arrow" presStyleLbl="bgShp" presStyleIdx="0" presStyleCnt="1" custScaleX="117647"/>
      <dgm:spPr>
        <a:solidFill>
          <a:schemeClr val="accent2">
            <a:lumMod val="40000"/>
            <a:lumOff val="60000"/>
          </a:schemeClr>
        </a:solidFill>
      </dgm:spPr>
    </dgm:pt>
    <dgm:pt modelId="{59FC5969-F6DD-4401-A42A-72B38FA69437}" type="pres">
      <dgm:prSet presAssocID="{8D24BE63-C71B-4D16-9E6B-46FD45E83F71}" presName="linearProcess" presStyleCnt="0"/>
      <dgm:spPr/>
    </dgm:pt>
    <dgm:pt modelId="{8E5BD887-A95A-4B22-A87D-4D84ACAA6D50}" type="pres">
      <dgm:prSet presAssocID="{B683FFD7-BF0A-498F-A5F6-15EF4C2F6FA0}" presName="textNode" presStyleLbl="node1" presStyleIdx="0" presStyleCnt="5" custScaleX="98714" custScaleY="143590">
        <dgm:presLayoutVars>
          <dgm:bulletEnabled val="1"/>
        </dgm:presLayoutVars>
      </dgm:prSet>
      <dgm:spPr/>
    </dgm:pt>
    <dgm:pt modelId="{2B75B8E9-21E2-41C1-B764-18524697FDEB}" type="pres">
      <dgm:prSet presAssocID="{EC21B468-38C2-498B-9E87-9EA7181C69F0}" presName="sibTrans" presStyleCnt="0"/>
      <dgm:spPr/>
    </dgm:pt>
    <dgm:pt modelId="{BC860012-F14D-4614-B12D-C568FA696747}" type="pres">
      <dgm:prSet presAssocID="{3C2A419F-70D6-4BB9-BA1D-5328826D31D0}" presName="textNode" presStyleLbl="node1" presStyleIdx="1" presStyleCnt="5" custScaleY="112076" custLinFactNeighborX="3" custLinFactNeighborY="0">
        <dgm:presLayoutVars>
          <dgm:bulletEnabled val="1"/>
        </dgm:presLayoutVars>
      </dgm:prSet>
      <dgm:spPr/>
    </dgm:pt>
    <dgm:pt modelId="{BC9CFCA6-495C-4FA0-864A-40C68049F193}" type="pres">
      <dgm:prSet presAssocID="{44FE250C-A6E9-4073-B483-B1EFA3C1014A}" presName="sibTrans" presStyleCnt="0"/>
      <dgm:spPr/>
    </dgm:pt>
    <dgm:pt modelId="{284F4C72-E0B0-4C3F-8CD2-CF3EBEE03DED}" type="pres">
      <dgm:prSet presAssocID="{7697EEBD-B731-481B-B1C1-244735B438ED}" presName="textNode" presStyleLbl="node1" presStyleIdx="2" presStyleCnt="5" custLinFactNeighborX="13145" custLinFactNeighborY="0">
        <dgm:presLayoutVars>
          <dgm:bulletEnabled val="1"/>
        </dgm:presLayoutVars>
      </dgm:prSet>
      <dgm:spPr/>
    </dgm:pt>
    <dgm:pt modelId="{6FA69273-C02C-4101-9166-70F04F5A55CE}" type="pres">
      <dgm:prSet presAssocID="{F80EBB72-5983-4CF9-A7F7-594DCCEEFFE2}" presName="sibTrans" presStyleCnt="0"/>
      <dgm:spPr/>
    </dgm:pt>
    <dgm:pt modelId="{80B04F20-A532-4904-980C-7F283C2AB0AF}" type="pres">
      <dgm:prSet presAssocID="{FF322C14-4C94-4C93-B90E-0962D84351C9}" presName="textNode" presStyleLbl="node1" presStyleIdx="3" presStyleCnt="5" custScaleY="110043">
        <dgm:presLayoutVars>
          <dgm:bulletEnabled val="1"/>
        </dgm:presLayoutVars>
      </dgm:prSet>
      <dgm:spPr/>
    </dgm:pt>
    <dgm:pt modelId="{67F330CC-CB94-4E2F-A839-0066DED13C79}" type="pres">
      <dgm:prSet presAssocID="{38D8E1A0-B14A-4203-B671-6339A8ACCDA2}" presName="sibTrans" presStyleCnt="0"/>
      <dgm:spPr/>
    </dgm:pt>
    <dgm:pt modelId="{299E8F9E-997D-4B44-889C-B95471A636ED}" type="pres">
      <dgm:prSet presAssocID="{0DD425F5-3F26-4915-BEC5-28842FBE034E}" presName="textNode" presStyleLbl="node1" presStyleIdx="4" presStyleCnt="5" custScaleY="126308">
        <dgm:presLayoutVars>
          <dgm:bulletEnabled val="1"/>
        </dgm:presLayoutVars>
      </dgm:prSet>
      <dgm:spPr/>
    </dgm:pt>
  </dgm:ptLst>
  <dgm:cxnLst>
    <dgm:cxn modelId="{8D33EB22-76FD-4D31-B410-C1A466BB9BF7}" srcId="{8D24BE63-C71B-4D16-9E6B-46FD45E83F71}" destId="{0DD425F5-3F26-4915-BEC5-28842FBE034E}" srcOrd="4" destOrd="0" parTransId="{EA05A1C4-DEED-404B-A535-E2F17739EDB0}" sibTransId="{41DBEBCF-2DA5-4B22-A5FB-5E39218E1289}"/>
    <dgm:cxn modelId="{F1537527-B8CC-4EEF-8A76-9D96637863AE}" type="presOf" srcId="{FF322C14-4C94-4C93-B90E-0962D84351C9}" destId="{80B04F20-A532-4904-980C-7F283C2AB0AF}" srcOrd="0" destOrd="0" presId="urn:microsoft.com/office/officeart/2005/8/layout/hProcess9"/>
    <dgm:cxn modelId="{4BC59D27-76F0-4226-BD54-B10742774BEE}" srcId="{8D24BE63-C71B-4D16-9E6B-46FD45E83F71}" destId="{3C2A419F-70D6-4BB9-BA1D-5328826D31D0}" srcOrd="1" destOrd="0" parTransId="{CD4F07A1-356F-4A25-9209-3CA547447F7F}" sibTransId="{44FE250C-A6E9-4073-B483-B1EFA3C1014A}"/>
    <dgm:cxn modelId="{76527661-7290-4A68-865D-FE040C40ED68}" srcId="{8D24BE63-C71B-4D16-9E6B-46FD45E83F71}" destId="{FF322C14-4C94-4C93-B90E-0962D84351C9}" srcOrd="3" destOrd="0" parTransId="{17556D31-215B-4223-BD53-E36D8000E876}" sibTransId="{38D8E1A0-B14A-4203-B671-6339A8ACCDA2}"/>
    <dgm:cxn modelId="{740F8263-1641-441A-8BB1-B3167BFCD6A5}" srcId="{8D24BE63-C71B-4D16-9E6B-46FD45E83F71}" destId="{B683FFD7-BF0A-498F-A5F6-15EF4C2F6FA0}" srcOrd="0" destOrd="0" parTransId="{1D74F5CE-1E5E-4FC6-A879-05A150D41A54}" sibTransId="{EC21B468-38C2-498B-9E87-9EA7181C69F0}"/>
    <dgm:cxn modelId="{0FAED967-A42A-4DA3-B7A2-F0EC2AB006B3}" type="presOf" srcId="{0DD425F5-3F26-4915-BEC5-28842FBE034E}" destId="{299E8F9E-997D-4B44-889C-B95471A636ED}" srcOrd="0" destOrd="0" presId="urn:microsoft.com/office/officeart/2005/8/layout/hProcess9"/>
    <dgm:cxn modelId="{F62A5576-6A97-46A3-AC64-DC8BC6FFCE40}" srcId="{8D24BE63-C71B-4D16-9E6B-46FD45E83F71}" destId="{7697EEBD-B731-481B-B1C1-244735B438ED}" srcOrd="2" destOrd="0" parTransId="{2C619E1D-697E-4AE5-881F-CD8028F349D8}" sibTransId="{F80EBB72-5983-4CF9-A7F7-594DCCEEFFE2}"/>
    <dgm:cxn modelId="{74FAB07A-981D-4D30-8C10-A87F164FF7FA}" type="presOf" srcId="{3C2A419F-70D6-4BB9-BA1D-5328826D31D0}" destId="{BC860012-F14D-4614-B12D-C568FA696747}" srcOrd="0" destOrd="0" presId="urn:microsoft.com/office/officeart/2005/8/layout/hProcess9"/>
    <dgm:cxn modelId="{F330D8A3-A4CC-4E2C-9A3E-2802B3A5F641}" type="presOf" srcId="{B683FFD7-BF0A-498F-A5F6-15EF4C2F6FA0}" destId="{8E5BD887-A95A-4B22-A87D-4D84ACAA6D50}" srcOrd="0" destOrd="0" presId="urn:microsoft.com/office/officeart/2005/8/layout/hProcess9"/>
    <dgm:cxn modelId="{992A5CDA-8CB4-44A2-A30E-D445A798A7CB}" type="presOf" srcId="{8D24BE63-C71B-4D16-9E6B-46FD45E83F71}" destId="{F2F80D80-F2FD-4987-84F1-689D884BAB9B}" srcOrd="0" destOrd="0" presId="urn:microsoft.com/office/officeart/2005/8/layout/hProcess9"/>
    <dgm:cxn modelId="{529BFBDA-7C48-4F1D-A70D-B6E9EB8DF300}" type="presOf" srcId="{7697EEBD-B731-481B-B1C1-244735B438ED}" destId="{284F4C72-E0B0-4C3F-8CD2-CF3EBEE03DED}" srcOrd="0" destOrd="0" presId="urn:microsoft.com/office/officeart/2005/8/layout/hProcess9"/>
    <dgm:cxn modelId="{FB4C2554-BE71-4325-99B9-10A306AAC2A7}" type="presParOf" srcId="{F2F80D80-F2FD-4987-84F1-689D884BAB9B}" destId="{AA994F03-0E22-4031-B569-98DCD6956C7F}" srcOrd="0" destOrd="0" presId="urn:microsoft.com/office/officeart/2005/8/layout/hProcess9"/>
    <dgm:cxn modelId="{B33A67CD-0D64-42AA-90F0-F5298CA93CE7}" type="presParOf" srcId="{F2F80D80-F2FD-4987-84F1-689D884BAB9B}" destId="{59FC5969-F6DD-4401-A42A-72B38FA69437}" srcOrd="1" destOrd="0" presId="urn:microsoft.com/office/officeart/2005/8/layout/hProcess9"/>
    <dgm:cxn modelId="{6D496544-607A-4A2B-81CC-862CDBE401BB}" type="presParOf" srcId="{59FC5969-F6DD-4401-A42A-72B38FA69437}" destId="{8E5BD887-A95A-4B22-A87D-4D84ACAA6D50}" srcOrd="0" destOrd="0" presId="urn:microsoft.com/office/officeart/2005/8/layout/hProcess9"/>
    <dgm:cxn modelId="{A01EAB7C-4AD8-4DC9-9CC8-67714420B520}" type="presParOf" srcId="{59FC5969-F6DD-4401-A42A-72B38FA69437}" destId="{2B75B8E9-21E2-41C1-B764-18524697FDEB}" srcOrd="1" destOrd="0" presId="urn:microsoft.com/office/officeart/2005/8/layout/hProcess9"/>
    <dgm:cxn modelId="{DBA7384A-243E-4946-B9BF-BE16E06CC854}" type="presParOf" srcId="{59FC5969-F6DD-4401-A42A-72B38FA69437}" destId="{BC860012-F14D-4614-B12D-C568FA696747}" srcOrd="2" destOrd="0" presId="urn:microsoft.com/office/officeart/2005/8/layout/hProcess9"/>
    <dgm:cxn modelId="{245769E8-F843-47F2-9609-966EF51FDEB8}" type="presParOf" srcId="{59FC5969-F6DD-4401-A42A-72B38FA69437}" destId="{BC9CFCA6-495C-4FA0-864A-40C68049F193}" srcOrd="3" destOrd="0" presId="urn:microsoft.com/office/officeart/2005/8/layout/hProcess9"/>
    <dgm:cxn modelId="{9D53D49F-88F3-4D5A-8C37-C6F39E7D3B8A}" type="presParOf" srcId="{59FC5969-F6DD-4401-A42A-72B38FA69437}" destId="{284F4C72-E0B0-4C3F-8CD2-CF3EBEE03DED}" srcOrd="4" destOrd="0" presId="urn:microsoft.com/office/officeart/2005/8/layout/hProcess9"/>
    <dgm:cxn modelId="{35AE1F46-13F9-42F4-A4E9-6661A27771EC}" type="presParOf" srcId="{59FC5969-F6DD-4401-A42A-72B38FA69437}" destId="{6FA69273-C02C-4101-9166-70F04F5A55CE}" srcOrd="5" destOrd="0" presId="urn:microsoft.com/office/officeart/2005/8/layout/hProcess9"/>
    <dgm:cxn modelId="{5BDF5EE7-B894-4B1F-ACFC-A33BD5A8F133}" type="presParOf" srcId="{59FC5969-F6DD-4401-A42A-72B38FA69437}" destId="{80B04F20-A532-4904-980C-7F283C2AB0AF}" srcOrd="6" destOrd="0" presId="urn:microsoft.com/office/officeart/2005/8/layout/hProcess9"/>
    <dgm:cxn modelId="{C314BC44-8AE0-409A-9A5D-89EDF8BDF0B7}" type="presParOf" srcId="{59FC5969-F6DD-4401-A42A-72B38FA69437}" destId="{67F330CC-CB94-4E2F-A839-0066DED13C79}" srcOrd="7" destOrd="0" presId="urn:microsoft.com/office/officeart/2005/8/layout/hProcess9"/>
    <dgm:cxn modelId="{A444F3B2-9187-4D94-ABD6-1AE77FCC4B48}" type="presParOf" srcId="{59FC5969-F6DD-4401-A42A-72B38FA69437}" destId="{299E8F9E-997D-4B44-889C-B95471A636E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94F03-0E22-4031-B569-98DCD6956C7F}">
      <dsp:nvSpPr>
        <dsp:cNvPr id="0" name=""/>
        <dsp:cNvSpPr/>
      </dsp:nvSpPr>
      <dsp:spPr>
        <a:xfrm>
          <a:off x="2" y="0"/>
          <a:ext cx="11156909" cy="5843796"/>
        </a:xfrm>
        <a:prstGeom prst="rightArrow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BD887-A95A-4B22-A87D-4D84ACAA6D50}">
      <dsp:nvSpPr>
        <dsp:cNvPr id="0" name=""/>
        <dsp:cNvSpPr/>
      </dsp:nvSpPr>
      <dsp:spPr>
        <a:xfrm>
          <a:off x="3194" y="1243676"/>
          <a:ext cx="1949809" cy="3356442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tx1"/>
              </a:solidFill>
            </a:rPr>
            <a:t>1950 </a:t>
          </a:r>
          <a:r>
            <a:rPr lang="pt-BR" sz="1400" kern="1200">
              <a:solidFill>
                <a:schemeClr val="tx1"/>
              </a:solidFill>
              <a:sym typeface="Wingdings" panose="05000000000000000000" pitchFamily="2" charset="2"/>
            </a:rPr>
            <a:t> 1965</a:t>
          </a:r>
          <a:endParaRPr lang="pt-BR" sz="1400" kern="1200" baseline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baseline="0">
              <a:solidFill>
                <a:schemeClr val="bg1"/>
              </a:solidFill>
            </a:rPr>
            <a:t>O hardware sofreu contínuas mudanças. O software era uma arte "secundária" para a qual havia poucos métodos sistemáticos. O hardware era de propósito geral. O software era específico para cada aplicação. Não havia documentação.</a:t>
          </a:r>
        </a:p>
      </dsp:txBody>
      <dsp:txXfrm>
        <a:off x="98376" y="1338858"/>
        <a:ext cx="1759445" cy="3166078"/>
      </dsp:txXfrm>
    </dsp:sp>
    <dsp:sp modelId="{BC860012-F14D-4614-B12D-C568FA696747}">
      <dsp:nvSpPr>
        <dsp:cNvPr id="0" name=""/>
        <dsp:cNvSpPr/>
      </dsp:nvSpPr>
      <dsp:spPr>
        <a:xfrm>
          <a:off x="2277982" y="1611999"/>
          <a:ext cx="1975210" cy="2619797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tx1"/>
              </a:solidFill>
            </a:rPr>
            <a:t>1965 </a:t>
          </a:r>
          <a:r>
            <a:rPr lang="pt-BR" sz="1400" kern="1200">
              <a:solidFill>
                <a:schemeClr val="tx1"/>
              </a:solidFill>
              <a:sym typeface="Wingdings" panose="05000000000000000000" pitchFamily="2" charset="2"/>
            </a:rPr>
            <a:t> 1975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baseline="0">
              <a:solidFill>
                <a:schemeClr val="bg1"/>
              </a:solidFill>
            </a:rPr>
            <a:t>Multiprogramação e sistemas multiusuários; Técnicas interativas; Sistemas de tempo real; 1a geração de SGBD’s; Produto de software - software houses; Bibliotecas de Software.</a:t>
          </a:r>
        </a:p>
      </dsp:txBody>
      <dsp:txXfrm>
        <a:off x="2374404" y="1708421"/>
        <a:ext cx="1782366" cy="2426953"/>
      </dsp:txXfrm>
    </dsp:sp>
    <dsp:sp modelId="{284F4C72-E0B0-4C3F-8CD2-CF3EBEE03DED}">
      <dsp:nvSpPr>
        <dsp:cNvPr id="0" name=""/>
        <dsp:cNvSpPr/>
      </dsp:nvSpPr>
      <dsp:spPr>
        <a:xfrm>
          <a:off x="4620868" y="1753138"/>
          <a:ext cx="1975210" cy="2337518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tx1"/>
              </a:solidFill>
            </a:rPr>
            <a:t>1975 </a:t>
          </a:r>
          <a:r>
            <a:rPr lang="pt-BR" sz="1400" kern="1200">
              <a:solidFill>
                <a:schemeClr val="tx1"/>
              </a:solidFill>
              <a:sym typeface="Wingdings" panose="05000000000000000000" pitchFamily="2" charset="2"/>
            </a:rPr>
            <a:t> 1990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baseline="0">
              <a:solidFill>
                <a:schemeClr val="bg1"/>
              </a:solidFill>
            </a:rPr>
            <a:t>Cresce o número de sistemas baseado em computador. Manutenção quase impossível</a:t>
          </a:r>
        </a:p>
      </dsp:txBody>
      <dsp:txXfrm>
        <a:off x="4717290" y="1849560"/>
        <a:ext cx="1782366" cy="2144674"/>
      </dsp:txXfrm>
    </dsp:sp>
    <dsp:sp modelId="{80B04F20-A532-4904-980C-7F283C2AB0AF}">
      <dsp:nvSpPr>
        <dsp:cNvPr id="0" name=""/>
        <dsp:cNvSpPr/>
      </dsp:nvSpPr>
      <dsp:spPr>
        <a:xfrm>
          <a:off x="6878330" y="1635760"/>
          <a:ext cx="1975210" cy="2572275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tx1"/>
              </a:solidFill>
            </a:rPr>
            <a:t>1990 </a:t>
          </a:r>
          <a:r>
            <a:rPr lang="pt-BR" sz="1400" kern="1200">
              <a:solidFill>
                <a:schemeClr val="tx1"/>
              </a:solidFill>
              <a:sym typeface="Wingdings" panose="05000000000000000000" pitchFamily="2" charset="2"/>
            </a:rPr>
            <a:t> 1995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bg1"/>
              </a:solidFill>
            </a:rPr>
            <a:t>Sistemas distribuídos; Redes </a:t>
          </a:r>
          <a:r>
            <a:rPr lang="pt-BR" sz="1400" kern="1200" baseline="0">
              <a:solidFill>
                <a:schemeClr val="bg1"/>
              </a:solidFill>
            </a:rPr>
            <a:t>locais</a:t>
          </a:r>
          <a:r>
            <a:rPr lang="pt-BR" sz="1400" kern="1200">
              <a:solidFill>
                <a:schemeClr val="bg1"/>
              </a:solidFill>
            </a:rPr>
            <a:t> e globais; Uso generalizado de microprocessadores - produtos inteligentes; Hardware de baixo custo; Impacto de consumo.</a:t>
          </a:r>
        </a:p>
      </dsp:txBody>
      <dsp:txXfrm>
        <a:off x="6974752" y="1732182"/>
        <a:ext cx="1782366" cy="2379431"/>
      </dsp:txXfrm>
    </dsp:sp>
    <dsp:sp modelId="{299E8F9E-997D-4B44-889C-B95471A636ED}">
      <dsp:nvSpPr>
        <dsp:cNvPr id="0" name=""/>
        <dsp:cNvSpPr/>
      </dsp:nvSpPr>
      <dsp:spPr>
        <a:xfrm>
          <a:off x="9178509" y="1445661"/>
          <a:ext cx="1975210" cy="2952472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chemeClr val="tx1"/>
              </a:solidFill>
            </a:rPr>
            <a:t>Atual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baseline="0">
              <a:solidFill>
                <a:schemeClr val="bg1"/>
              </a:solidFill>
            </a:rPr>
            <a:t>Tecnologias orientadas o objetos; Sistemas especialistas e software de inteligência artificial usados na prática; Software de rede neural artificial; Computação Paralela; Web e mobile; IoT</a:t>
          </a:r>
        </a:p>
      </dsp:txBody>
      <dsp:txXfrm>
        <a:off x="9274931" y="1542083"/>
        <a:ext cx="1782366" cy="2759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3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7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1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A2B1-285A-4ED7-9376-B62AEF654DCD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FEB3-F2D9-446B-8CA1-E3B9930E4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devmedia.com.br/revista-engenharia-de-software-magazine/edico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endParaRPr lang="pt-BR" sz="800">
              <a:solidFill>
                <a:srgbClr val="080808"/>
              </a:solidFill>
            </a:endParaRPr>
          </a:p>
          <a:p>
            <a:endParaRPr lang="pt-BR" sz="800">
              <a:solidFill>
                <a:srgbClr val="080808"/>
              </a:solidFill>
            </a:endParaRPr>
          </a:p>
          <a:p>
            <a:endParaRPr lang="pt-BR" sz="800">
              <a:solidFill>
                <a:srgbClr val="080808"/>
              </a:solidFill>
            </a:endParaRPr>
          </a:p>
          <a:p>
            <a:r>
              <a:rPr lang="pt-BR" sz="800">
                <a:solidFill>
                  <a:srgbClr val="080808"/>
                </a:solidFill>
              </a:rPr>
              <a:t>Profa. Patricia Rucker de Bassi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080808"/>
                </a:solidFill>
              </a:rPr>
              <a:t>Engenharia de Software</a:t>
            </a:r>
            <a:br>
              <a:rPr lang="pt-BR" sz="3600">
                <a:solidFill>
                  <a:srgbClr val="080808"/>
                </a:solidFill>
              </a:rPr>
            </a:br>
            <a:r>
              <a:rPr lang="pt-BR" sz="3600">
                <a:solidFill>
                  <a:srgbClr val="080808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9617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Crise de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/>
              <a:t>Refere-se a um conjunto de problemas encontrados no desenvolvimento de software e na etapa de Manutenção.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50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pt-BR"/>
              <a:t>Crise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4892911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Problemas: </a:t>
            </a:r>
          </a:p>
          <a:p>
            <a:pPr lvl="1"/>
            <a:r>
              <a:rPr lang="pt-BR"/>
              <a:t>As estimativas de prazo e de custo frequentemente são imprecisas: </a:t>
            </a:r>
          </a:p>
          <a:p>
            <a:pPr lvl="2"/>
            <a:r>
              <a:rPr lang="pt-BR"/>
              <a:t>“ Falta de dedicação na etapa de coletas de dados no processo de desenvolvimento de software” </a:t>
            </a:r>
          </a:p>
          <a:p>
            <a:pPr lvl="2"/>
            <a:r>
              <a:rPr lang="pt-BR"/>
              <a:t> “Vaga indicação de produtividade - não se pode avaliar com precisão a eficácia de novas ferramentas, métodos ou padrões”</a:t>
            </a:r>
          </a:p>
          <a:p>
            <a:pPr lvl="1"/>
            <a:r>
              <a:rPr lang="pt-BR"/>
              <a:t>Insatisfação do cliente com o sistema concluído: </a:t>
            </a:r>
          </a:p>
          <a:p>
            <a:pPr lvl="2"/>
            <a:r>
              <a:rPr lang="pt-BR" sz="1400"/>
              <a:t> </a:t>
            </a:r>
            <a:r>
              <a:rPr lang="pt-BR"/>
              <a:t>“Projetos de desenvolvimento de software são efetuados com um vago indício das exigências do cliente”</a:t>
            </a:r>
          </a:p>
          <a:p>
            <a:pPr lvl="1"/>
            <a:r>
              <a:rPr lang="pt-BR"/>
              <a:t>A qualidade de software às vezes é menos que adequada:</a:t>
            </a:r>
          </a:p>
          <a:p>
            <a:pPr lvl="2"/>
            <a:r>
              <a:rPr lang="pt-BR"/>
              <a:t> </a:t>
            </a:r>
            <a:r>
              <a:rPr lang="pt-BR" sz="1000"/>
              <a:t> </a:t>
            </a:r>
            <a:r>
              <a:rPr lang="pt-BR"/>
              <a:t>Só recentemente começam a surgir conceitos quantitativos sólidos de garantia de qualidade de software</a:t>
            </a:r>
          </a:p>
          <a:p>
            <a:pPr lvl="1"/>
            <a:r>
              <a:rPr lang="pt-BR"/>
              <a:t>O software existente é muito difícil de manter (Sem Manutenibilidade):  </a:t>
            </a:r>
          </a:p>
          <a:p>
            <a:pPr lvl="2"/>
            <a:r>
              <a:rPr lang="pt-BR" sz="1400"/>
              <a:t> </a:t>
            </a:r>
            <a:r>
              <a:rPr lang="pt-BR"/>
              <a:t>A tarefa de manutenção devora o orçamento destinado ao software. </a:t>
            </a:r>
          </a:p>
          <a:p>
            <a:pPr lvl="2"/>
            <a:r>
              <a:rPr lang="pt-BR" sz="1800"/>
              <a:t> </a:t>
            </a:r>
            <a:r>
              <a:rPr lang="pt-BR"/>
              <a:t>A facilidade de manutenção não foi enfatizada como um critério importante.</a:t>
            </a:r>
          </a:p>
        </p:txBody>
      </p:sp>
    </p:spTree>
    <p:extLst>
      <p:ext uri="{BB962C8B-B14F-4D97-AF65-F5344CB8AC3E}">
        <p14:creationId xmlns:p14="http://schemas.microsoft.com/office/powerpoint/2010/main" val="55338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/>
          <a:lstStyle/>
          <a:p>
            <a:r>
              <a:rPr lang="pt-BR"/>
              <a:t>Problemas associados a 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66940"/>
            <a:ext cx="10515600" cy="4910023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CARATERÍSTICAS PRÓPRIAS DO SOFTWARE</a:t>
            </a:r>
          </a:p>
          <a:p>
            <a:pPr lvl="1"/>
            <a:r>
              <a:rPr lang="pt-BR"/>
              <a:t>O software é um elemento de sistema lógico e não físico.</a:t>
            </a:r>
          </a:p>
          <a:p>
            <a:pPr lvl="1"/>
            <a:r>
              <a:rPr lang="pt-BR"/>
              <a:t>Consequentemente o sucesso é medido pela qualidade de uma única entidade e não pela qualidade de muitas entidades manufaturadas</a:t>
            </a:r>
          </a:p>
          <a:p>
            <a:pPr lvl="1"/>
            <a:r>
              <a:rPr lang="pt-BR"/>
              <a:t>O software não se desgasta, mas se deteriora com o tempo.</a:t>
            </a:r>
          </a:p>
          <a:p>
            <a:r>
              <a:rPr lang="pt-BR"/>
              <a:t>FALHAS DAS PESSOAS RESPONSÁVEIS PELO DESENVOLVIMENTO DE SOFTWARE</a:t>
            </a:r>
          </a:p>
          <a:p>
            <a:pPr lvl="1"/>
            <a:r>
              <a:rPr lang="pt-BR"/>
              <a:t>Gerentes sem background em software </a:t>
            </a:r>
          </a:p>
          <a:p>
            <a:pPr lvl="1"/>
            <a:r>
              <a:rPr lang="pt-BR"/>
              <a:t>Profissionais da área de software têm pouco treinamento formal em novas técnicas para o desenvolvimento de software</a:t>
            </a:r>
          </a:p>
          <a:p>
            <a:pPr lvl="1"/>
            <a:r>
              <a:rPr lang="pt-BR"/>
              <a:t>Resistência a mudanças</a:t>
            </a:r>
          </a:p>
          <a:p>
            <a:r>
              <a:rPr lang="pt-BR"/>
              <a:t>MITOS DO SOFTWARE </a:t>
            </a:r>
          </a:p>
          <a:p>
            <a:pPr lvl="1"/>
            <a:r>
              <a:rPr lang="pt-BR"/>
              <a:t>Falta de Planejamento e Comunicação: </a:t>
            </a:r>
            <a:r>
              <a:rPr lang="pt-BR" sz="1800"/>
              <a:t> </a:t>
            </a:r>
          </a:p>
          <a:p>
            <a:pPr lvl="2"/>
            <a:r>
              <a:rPr lang="pt-BR" i="1"/>
              <a:t>administrativo; </a:t>
            </a:r>
            <a:r>
              <a:rPr lang="pt-BR" sz="1400"/>
              <a:t> </a:t>
            </a:r>
            <a:r>
              <a:rPr lang="pt-BR" i="1"/>
              <a:t>cliente; </a:t>
            </a:r>
            <a:r>
              <a:rPr lang="pt-BR" sz="1400"/>
              <a:t> </a:t>
            </a:r>
            <a:r>
              <a:rPr lang="pt-BR" i="1"/>
              <a:t>profissional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Administrativo</a:t>
            </a:r>
            <a:r>
              <a:rPr lang="pt-BR"/>
              <a:t> – Mito 1 </a:t>
            </a:r>
          </a:p>
          <a:p>
            <a:pPr lvl="1"/>
            <a:r>
              <a:rPr lang="pt-BR"/>
              <a:t> Já temos um manual repleto de padrões e procedimentos para a construção de software.</a:t>
            </a:r>
          </a:p>
          <a:p>
            <a:pPr lvl="1"/>
            <a:r>
              <a:rPr lang="pt-BR"/>
              <a:t>Isso não oferecerá ao meu pessoal tudo o que eles precisam saber?!</a:t>
            </a:r>
          </a:p>
          <a:p>
            <a:pPr marL="457200" lvl="1" indent="0">
              <a:buNone/>
            </a:pPr>
            <a:endParaRPr lang="pt-BR"/>
          </a:p>
          <a:p>
            <a:r>
              <a:rPr lang="pt-BR" i="1"/>
              <a:t>Realidade :</a:t>
            </a:r>
          </a:p>
          <a:p>
            <a:pPr lvl="1"/>
            <a:r>
              <a:rPr lang="pt-BR" i="1"/>
              <a:t>Será que o manual é usado?</a:t>
            </a:r>
          </a:p>
          <a:p>
            <a:pPr lvl="1"/>
            <a:r>
              <a:rPr lang="pt-BR" i="1"/>
              <a:t>Os profissionais sabem que ele existe? </a:t>
            </a:r>
          </a:p>
          <a:p>
            <a:pPr lvl="1"/>
            <a:r>
              <a:rPr lang="pt-BR" i="1"/>
              <a:t>Ele reflete a prática moderna de desenvolvimento de software?</a:t>
            </a:r>
          </a:p>
          <a:p>
            <a:pPr lvl="1"/>
            <a:r>
              <a:rPr lang="pt-BR" i="1"/>
              <a:t>Ele é completo?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9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Administrativo</a:t>
            </a:r>
            <a:r>
              <a:rPr lang="pt-BR"/>
              <a:t> - </a:t>
            </a:r>
            <a:r>
              <a:rPr lang="pt-BR" i="1"/>
              <a:t>Mito 3</a:t>
            </a:r>
            <a:r>
              <a:rPr lang="pt-BR"/>
              <a:t>: </a:t>
            </a:r>
          </a:p>
          <a:p>
            <a:pPr lvl="1"/>
            <a:r>
              <a:rPr lang="pt-BR"/>
              <a:t> Se nós estamos atrasados nos prazos, podemos adicionar mais programadores e recuperar o atraso</a:t>
            </a:r>
          </a:p>
          <a:p>
            <a:pPr lvl="1"/>
            <a:endParaRPr lang="pt-BR"/>
          </a:p>
          <a:p>
            <a:r>
              <a:rPr lang="pt-BR"/>
              <a:t>Realidade: </a:t>
            </a:r>
          </a:p>
          <a:p>
            <a:pPr lvl="1"/>
            <a:r>
              <a:rPr lang="pt-BR"/>
              <a:t>O desenvolvimento de software não é um processo mecânico igual à manufatura. Acrescentar pessoas em um projeto torna-o ainda mais atrasado. </a:t>
            </a:r>
          </a:p>
          <a:p>
            <a:pPr lvl="1"/>
            <a:r>
              <a:rPr lang="pt-BR"/>
              <a:t>Pessoas podem ser acrescentadas, mas somente de uma forma planejada.</a:t>
            </a:r>
          </a:p>
        </p:txBody>
      </p:sp>
    </p:spTree>
    <p:extLst>
      <p:ext uri="{BB962C8B-B14F-4D97-AF65-F5344CB8AC3E}">
        <p14:creationId xmlns:p14="http://schemas.microsoft.com/office/powerpoint/2010/main" val="22011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Administrativo</a:t>
            </a:r>
            <a:r>
              <a:rPr lang="pt-BR"/>
              <a:t> - </a:t>
            </a:r>
            <a:r>
              <a:rPr lang="pt-BR" i="1"/>
              <a:t>Mito 2 </a:t>
            </a:r>
            <a:r>
              <a:rPr lang="pt-BR"/>
              <a:t>: </a:t>
            </a:r>
          </a:p>
          <a:p>
            <a:pPr lvl="1"/>
            <a:r>
              <a:rPr lang="pt-BR"/>
              <a:t>Meu pessoal tem Ferramentas de desenvolvimento de software de última geração.</a:t>
            </a:r>
          </a:p>
          <a:p>
            <a:pPr lvl="1"/>
            <a:endParaRPr lang="pt-BR"/>
          </a:p>
          <a:p>
            <a:r>
              <a:rPr lang="pt-BR"/>
              <a:t>Realidade: </a:t>
            </a:r>
          </a:p>
          <a:p>
            <a:pPr lvl="1"/>
            <a:r>
              <a:rPr lang="pt-BR"/>
              <a:t> </a:t>
            </a:r>
            <a:r>
              <a:rPr lang="pt-BR" i="1"/>
              <a:t>É preciso muito mais do que os mais recentes computadores e as melhores ferramentas para se fazer um desenvolvimento de software de alta qualidade.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5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CLIENTE </a:t>
            </a:r>
            <a:r>
              <a:rPr lang="pt-BR"/>
              <a:t>- </a:t>
            </a:r>
            <a:r>
              <a:rPr lang="pt-BR" i="1"/>
              <a:t>Mito 1</a:t>
            </a:r>
            <a:r>
              <a:rPr lang="pt-BR"/>
              <a:t>: </a:t>
            </a:r>
          </a:p>
          <a:p>
            <a:pPr lvl="1"/>
            <a:r>
              <a:rPr lang="pt-BR"/>
              <a:t> Uma declaração geral dos objetivos é suficiente para começar a escrever programas - podemos preencher os detalhes mais tarde.</a:t>
            </a:r>
          </a:p>
          <a:p>
            <a:pPr lvl="1"/>
            <a:endParaRPr lang="pt-BR"/>
          </a:p>
          <a:p>
            <a:r>
              <a:rPr lang="pt-BR" i="1"/>
              <a:t>Realidade: </a:t>
            </a:r>
          </a:p>
          <a:p>
            <a:pPr lvl="1"/>
            <a:r>
              <a:rPr lang="pt-BR"/>
              <a:t> Uma definição inicial ruim é a principal causa de fracassos dos esforços de desenvolvimento de software. </a:t>
            </a:r>
          </a:p>
          <a:p>
            <a:pPr lvl="1"/>
            <a:r>
              <a:rPr lang="pt-BR"/>
              <a:t>É fundamental uma descrição formal e detalhada do domínio da informação, função, desempenho, interfaces, restrições de projeto e critérios de validação.</a:t>
            </a:r>
          </a:p>
        </p:txBody>
      </p:sp>
    </p:spTree>
    <p:extLst>
      <p:ext uri="{BB962C8B-B14F-4D97-AF65-F5344CB8AC3E}">
        <p14:creationId xmlns:p14="http://schemas.microsoft.com/office/powerpoint/2010/main" val="371621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CLIENTE</a:t>
            </a:r>
            <a:r>
              <a:rPr lang="pt-BR"/>
              <a:t> - </a:t>
            </a:r>
            <a:r>
              <a:rPr lang="pt-BR" i="1"/>
              <a:t>Mito 2</a:t>
            </a:r>
            <a:r>
              <a:rPr lang="pt-BR"/>
              <a:t>: </a:t>
            </a:r>
          </a:p>
          <a:p>
            <a:pPr lvl="1"/>
            <a:r>
              <a:rPr lang="pt-BR"/>
              <a:t>Os requisitos de projeto modificam-se continuamente, mas as mudanças podem ser facilmente acomodadas, porque o software é flexível.</a:t>
            </a:r>
          </a:p>
          <a:p>
            <a:pPr lvl="1"/>
            <a:endParaRPr lang="pt-BR"/>
          </a:p>
          <a:p>
            <a:r>
              <a:rPr lang="pt-BR" i="1"/>
              <a:t>Realidade: </a:t>
            </a:r>
          </a:p>
          <a:p>
            <a:pPr lvl="1"/>
            <a:r>
              <a:rPr lang="pt-BR" sz="1400"/>
              <a:t> </a:t>
            </a:r>
            <a:r>
              <a:rPr lang="pt-BR" i="1"/>
              <a:t>Uma mudança, quando solicitada tardiamente num projeto, pode ser maior do que a ordem de magnitude mais dispendiosa da mesma mudança solicitada nas fases iniciais.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9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684" y="2447201"/>
            <a:ext cx="5091266" cy="24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PROFISSIONAL</a:t>
            </a:r>
            <a:r>
              <a:rPr lang="pt-BR"/>
              <a:t> - </a:t>
            </a:r>
            <a:r>
              <a:rPr lang="pt-BR" i="1"/>
              <a:t>Mito 1</a:t>
            </a:r>
            <a:r>
              <a:rPr lang="pt-BR"/>
              <a:t>: </a:t>
            </a:r>
          </a:p>
          <a:p>
            <a:pPr lvl="1"/>
            <a:r>
              <a:rPr lang="pt-BR"/>
              <a:t> Assim que escrevermos o programa e o colocarmos em funcionamento nosso trabalho estará completo.</a:t>
            </a:r>
          </a:p>
          <a:p>
            <a:pPr lvl="1"/>
            <a:endParaRPr lang="pt-BR"/>
          </a:p>
          <a:p>
            <a:r>
              <a:rPr lang="pt-BR" i="1"/>
              <a:t>Realidade: </a:t>
            </a:r>
          </a:p>
          <a:p>
            <a:pPr lvl="1"/>
            <a:r>
              <a:rPr lang="pt-BR" sz="1400"/>
              <a:t> </a:t>
            </a:r>
            <a:r>
              <a:rPr lang="pt-BR" i="1"/>
              <a:t>Os dados da indústria indicam que entre 50 e 70% de todo esforço gasto num programa serão despendidos depois que ele for entregue pela primeira vez ao cliente.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3001"/>
            <a:ext cx="10515600" cy="1325563"/>
          </a:xfrm>
        </p:spPr>
        <p:txBody>
          <a:bodyPr/>
          <a:lstStyle/>
          <a:p>
            <a:pPr algn="ctr"/>
            <a:r>
              <a:rPr lang="pt-BR"/>
              <a:t>Referências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855"/>
            <a:ext cx="2162109" cy="2152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23" y="1958855"/>
            <a:ext cx="1609881" cy="2152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57" y="1958856"/>
            <a:ext cx="1621582" cy="2152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152" y="1958855"/>
            <a:ext cx="1603683" cy="215249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38200" y="4651660"/>
            <a:ext cx="9899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/>
              <a:t>Revista </a:t>
            </a:r>
            <a:r>
              <a:rPr lang="pt-BR" sz="1400" err="1"/>
              <a:t>DevMedia</a:t>
            </a:r>
            <a:r>
              <a:rPr lang="pt-BR" sz="1400"/>
              <a:t> de Engenharia de Software - </a:t>
            </a:r>
            <a:r>
              <a:rPr lang="pt-BR" sz="1400">
                <a:hlinkClick r:id="rId6"/>
              </a:rPr>
              <a:t>http://www.devmedia.com.br/revista-engenharia-de-software-magazine/edicoes</a:t>
            </a:r>
            <a:r>
              <a:rPr lang="pt-BR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14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Mitos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PROFISSIONAL</a:t>
            </a:r>
            <a:r>
              <a:rPr lang="pt-BR"/>
              <a:t> - </a:t>
            </a:r>
            <a:r>
              <a:rPr lang="pt-BR" i="1"/>
              <a:t>Mito 2 </a:t>
            </a:r>
            <a:r>
              <a:rPr lang="pt-BR"/>
              <a:t>: </a:t>
            </a:r>
          </a:p>
          <a:p>
            <a:pPr lvl="1"/>
            <a:r>
              <a:rPr lang="pt-BR"/>
              <a:t> Enquanto não tiver o programa "funcionando", eu não terei realmente nenhuma maneira de avaliar sua qualidade.</a:t>
            </a:r>
          </a:p>
          <a:p>
            <a:pPr lvl="1"/>
            <a:endParaRPr lang="pt-BR"/>
          </a:p>
          <a:p>
            <a:r>
              <a:rPr lang="pt-BR" i="1"/>
              <a:t>Realidade: </a:t>
            </a:r>
          </a:p>
          <a:p>
            <a:pPr lvl="1"/>
            <a:r>
              <a:rPr lang="pt-BR" sz="1400"/>
              <a:t> </a:t>
            </a:r>
            <a:r>
              <a:rPr lang="pt-BR" i="1"/>
              <a:t>Um programa funcionando é somente uma parte de uma Configuração de Software que inclui todos os itens de informação produzidos durante a construção e manutenção do software.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6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pt-BR"/>
              <a:t>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/>
          <a:lstStyle/>
          <a:p>
            <a:r>
              <a:rPr lang="pt-BR"/>
              <a:t>Refere-se a um conjunto de problemas encontrados no desenvolvimento de software.</a:t>
            </a:r>
          </a:p>
          <a:p>
            <a:endParaRPr lang="pt-BR"/>
          </a:p>
          <a:p>
            <a:r>
              <a:rPr lang="pt-BR"/>
              <a:t>Resposta para a Crise do Software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930AA5-D1CA-4F65-9087-6A0B4F554DDF}"/>
              </a:ext>
            </a:extLst>
          </p:cNvPr>
          <p:cNvSpPr/>
          <p:nvPr/>
        </p:nvSpPr>
        <p:spPr>
          <a:xfrm>
            <a:off x="1332444" y="3429000"/>
            <a:ext cx="7037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87735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pt-BR"/>
              <a:t>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/>
          <a:lstStyle/>
          <a:p>
            <a:r>
              <a:rPr lang="pt-BR"/>
              <a:t>Refere-se a um conjunto de problemas encontrados no desenvolvimento de software.</a:t>
            </a:r>
          </a:p>
          <a:p>
            <a:endParaRPr lang="pt-BR"/>
          </a:p>
          <a:p>
            <a:r>
              <a:rPr lang="pt-BR"/>
              <a:t>Resposta para a Crise do Software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930AA5-D1CA-4F65-9087-6A0B4F554DDF}"/>
              </a:ext>
            </a:extLst>
          </p:cNvPr>
          <p:cNvSpPr/>
          <p:nvPr/>
        </p:nvSpPr>
        <p:spPr>
          <a:xfrm>
            <a:off x="1332444" y="3429000"/>
            <a:ext cx="7037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Engenharia de 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77CF66-C2CC-48E3-8F10-D475C4191CD1}"/>
              </a:ext>
            </a:extLst>
          </p:cNvPr>
          <p:cNvSpPr/>
          <p:nvPr/>
        </p:nvSpPr>
        <p:spPr>
          <a:xfrm>
            <a:off x="3204937" y="4612306"/>
            <a:ext cx="635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586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pt-BR"/>
              <a:t>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4854599"/>
          </a:xfrm>
        </p:spPr>
        <p:txBody>
          <a:bodyPr/>
          <a:lstStyle/>
          <a:p>
            <a:r>
              <a:rPr lang="pt-BR"/>
              <a:t>Refere-se a um conjunto de problemas encontrados no desenvolvimento de software.</a:t>
            </a:r>
          </a:p>
          <a:p>
            <a:endParaRPr lang="pt-BR"/>
          </a:p>
          <a:p>
            <a:r>
              <a:rPr lang="pt-BR"/>
              <a:t>Resposta para a Crise do Software</a:t>
            </a:r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930AA5-D1CA-4F65-9087-6A0B4F554DDF}"/>
              </a:ext>
            </a:extLst>
          </p:cNvPr>
          <p:cNvSpPr/>
          <p:nvPr/>
        </p:nvSpPr>
        <p:spPr>
          <a:xfrm>
            <a:off x="407501" y="3390964"/>
            <a:ext cx="7037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Engenharia de 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77CF66-C2CC-48E3-8F10-D475C4191CD1}"/>
              </a:ext>
            </a:extLst>
          </p:cNvPr>
          <p:cNvSpPr/>
          <p:nvPr/>
        </p:nvSpPr>
        <p:spPr>
          <a:xfrm>
            <a:off x="1089803" y="4433583"/>
            <a:ext cx="63550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Processo de Software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61B9B261-3224-48F8-A343-90FD2A61D376}"/>
              </a:ext>
            </a:extLst>
          </p:cNvPr>
          <p:cNvSpPr/>
          <p:nvPr/>
        </p:nvSpPr>
        <p:spPr>
          <a:xfrm>
            <a:off x="7588031" y="4318222"/>
            <a:ext cx="4495585" cy="2213543"/>
          </a:xfrm>
          <a:prstGeom prst="wedgeRoundRectCallout">
            <a:avLst>
              <a:gd name="adj1" fmla="val -72051"/>
              <a:gd name="adj2" fmla="val 2279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A aplicação de uma abordagem sistemática, disciplinada e possível de ser medida para o desenvolvimento, operação e manutenção do software (IEEE).</a:t>
            </a:r>
          </a:p>
        </p:txBody>
      </p:sp>
    </p:spTree>
    <p:extLst>
      <p:ext uri="{BB962C8B-B14F-4D97-AF65-F5344CB8AC3E}">
        <p14:creationId xmlns:p14="http://schemas.microsoft.com/office/powerpoint/2010/main" val="2600651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AFDE7-8021-48A9-B35E-6F9755F3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Atividade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27611-0C54-427D-834A-2C8FDB46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230" y="537030"/>
            <a:ext cx="7057570" cy="5639934"/>
          </a:xfrm>
        </p:spPr>
        <p:txBody>
          <a:bodyPr anchor="ctr">
            <a:normAutofit fontScale="85000" lnSpcReduction="20000"/>
          </a:bodyPr>
          <a:lstStyle/>
          <a:p>
            <a:endParaRPr lang="pt-BR"/>
          </a:p>
          <a:p>
            <a:endParaRPr lang="pt-BR"/>
          </a:p>
          <a:p>
            <a:r>
              <a:rPr lang="pt-BR"/>
              <a:t>Para cada uma das aplicações de software identificar um exemplo de software de mercado:</a:t>
            </a:r>
          </a:p>
          <a:p>
            <a:pPr lvl="1"/>
            <a:r>
              <a:rPr lang="pt-BR"/>
              <a:t>Básico</a:t>
            </a:r>
          </a:p>
          <a:p>
            <a:pPr lvl="1"/>
            <a:r>
              <a:rPr lang="pt-BR"/>
              <a:t>Tempo real</a:t>
            </a:r>
          </a:p>
          <a:p>
            <a:pPr lvl="1"/>
            <a:r>
              <a:rPr lang="pt-BR"/>
              <a:t>Científico e de Engenharia</a:t>
            </a:r>
          </a:p>
          <a:p>
            <a:pPr lvl="1"/>
            <a:r>
              <a:rPr lang="pt-BR"/>
              <a:t>Comercial e Empresarial</a:t>
            </a:r>
          </a:p>
          <a:p>
            <a:pPr lvl="1"/>
            <a:r>
              <a:rPr lang="pt-BR"/>
              <a:t>Embutido ou Embarcado</a:t>
            </a:r>
          </a:p>
          <a:p>
            <a:pPr lvl="1"/>
            <a:r>
              <a:rPr lang="pt-BR"/>
              <a:t>Computador Pessoal ou Produto de Linha</a:t>
            </a:r>
          </a:p>
          <a:p>
            <a:pPr lvl="1"/>
            <a:r>
              <a:rPr lang="pt-BR"/>
              <a:t>Aplicações Web</a:t>
            </a:r>
          </a:p>
          <a:p>
            <a:pPr lvl="1"/>
            <a:r>
              <a:rPr lang="pt-BR"/>
              <a:t>IA</a:t>
            </a:r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endParaRPr lang="pt-BR"/>
          </a:p>
          <a:p>
            <a:r>
              <a:rPr lang="pt-BR"/>
              <a:t>Atividade realizada em equipe.</a:t>
            </a:r>
          </a:p>
          <a:p>
            <a:r>
              <a:rPr lang="pt-BR"/>
              <a:t>Postar a resposta com o nome dos integrantes no Teams aba Arquivos ao final da aula de hoje.</a:t>
            </a:r>
          </a:p>
          <a:p>
            <a:pPr lvl="1"/>
            <a:r>
              <a:rPr lang="pt-BR"/>
              <a:t>07/08 – até 22:40.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9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pt-BR"/>
          </a:p>
          <a:p>
            <a:r>
              <a:rPr lang="pt-BR"/>
              <a:t>Componentes: 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INSTRUÇÕES: </a:t>
            </a:r>
            <a:r>
              <a:rPr lang="pt-BR"/>
              <a:t>que quando executadas produzem a função com o desempenho desejados. 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ESTRUTURAS DE DADOS: </a:t>
            </a:r>
            <a:r>
              <a:rPr lang="pt-BR"/>
              <a:t>que possibilitam que os programas manipulem a informação de maneira adequada e segura. 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DOCUMENTOS </a:t>
            </a:r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BR"/>
              <a:t>descrição das operações e do uso dos programas.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023"/>
          </a:xfrm>
        </p:spPr>
        <p:txBody>
          <a:bodyPr/>
          <a:lstStyle/>
          <a:p>
            <a:r>
              <a:rPr lang="pt-BR"/>
              <a:t>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45140"/>
            <a:ext cx="10515600" cy="4931823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Características</a:t>
            </a:r>
          </a:p>
          <a:p>
            <a:pPr lvl="1"/>
            <a:r>
              <a:rPr lang="pt-BR"/>
              <a:t>Não se desgasta com o tempo, mas pode se deteriorar;</a:t>
            </a:r>
          </a:p>
          <a:p>
            <a:pPr lvl="1"/>
            <a:r>
              <a:rPr lang="pt-BR"/>
              <a:t>Pode ser desenvolvido ou projetado pela engenharia, não manufaturado no sentido clássico;</a:t>
            </a:r>
          </a:p>
          <a:p>
            <a:pPr lvl="1"/>
            <a:r>
              <a:rPr lang="pt-BR"/>
              <a:t>Principal destaque na melhoria da performance de uma organização;</a:t>
            </a:r>
          </a:p>
          <a:p>
            <a:pPr lvl="1"/>
            <a:r>
              <a:rPr lang="pt-BR"/>
              <a:t>A maioria é feita sob medida em vez de ser montada a partir de componentes existentes;</a:t>
            </a:r>
          </a:p>
          <a:p>
            <a:pPr lvl="1"/>
            <a:r>
              <a:rPr lang="pt-BR"/>
              <a:t>Grande parte do software produzido no passado não possuí documentação e nem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5483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Curva de desgaste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345574" y="1533795"/>
            <a:ext cx="5181600" cy="4351338"/>
          </a:xfrm>
        </p:spPr>
        <p:txBody>
          <a:bodyPr/>
          <a:lstStyle/>
          <a:p>
            <a:r>
              <a:rPr lang="pt-BR"/>
              <a:t>Software</a:t>
            </a:r>
          </a:p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838200" y="1533795"/>
            <a:ext cx="5181600" cy="4643168"/>
          </a:xfrm>
        </p:spPr>
        <p:txBody>
          <a:bodyPr/>
          <a:lstStyle/>
          <a:p>
            <a:r>
              <a:rPr lang="pt-BR"/>
              <a:t>Hardware</a:t>
            </a:r>
          </a:p>
          <a:p>
            <a:endParaRPr lang="pt-BR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6" y="3242599"/>
            <a:ext cx="4808764" cy="19471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74" y="3161841"/>
            <a:ext cx="4675507" cy="20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pt-BR"/>
              <a:t>Aplicações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8060"/>
            <a:ext cx="10515600" cy="499481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BÁSICO</a:t>
            </a:r>
            <a:r>
              <a:rPr lang="pt-BR"/>
              <a:t> coleção de programas escritos para dar apoio a outros programas</a:t>
            </a:r>
          </a:p>
          <a:p>
            <a:pPr lvl="1"/>
            <a:r>
              <a:rPr lang="pt-BR"/>
              <a:t>Sistemas operacionais, compiladores...</a:t>
            </a:r>
          </a:p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TEMPO  REAL </a:t>
            </a:r>
            <a:r>
              <a:rPr lang="pt-BR"/>
              <a:t>software que monitora, analisa e controla eventos do mundo real</a:t>
            </a:r>
          </a:p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CIENTÍFICO </a:t>
            </a:r>
            <a:r>
              <a:rPr lang="pt-BR"/>
              <a:t>e de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ENGENHARIA</a:t>
            </a:r>
            <a:r>
              <a:rPr lang="pt-BR"/>
              <a:t> caracterizado por algoritmos de processamento de números</a:t>
            </a:r>
          </a:p>
          <a:p>
            <a:pPr lvl="1"/>
            <a:r>
              <a:rPr lang="pt-BR"/>
              <a:t>Astronomia, biologia molecular, meteorologia....</a:t>
            </a:r>
          </a:p>
        </p:txBody>
      </p:sp>
    </p:spTree>
    <p:extLst>
      <p:ext uri="{BB962C8B-B14F-4D97-AF65-F5344CB8AC3E}">
        <p14:creationId xmlns:p14="http://schemas.microsoft.com/office/powerpoint/2010/main" val="18456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pt-BR"/>
              <a:t>Aplicações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8060"/>
            <a:ext cx="10515600" cy="499481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APLICAÇÕES WEB </a:t>
            </a:r>
            <a:r>
              <a:rPr lang="pt-BR"/>
              <a:t>desde um conjunto de arquivos hipertexto até sofisticados ambientes computacionais integrando BD corporativos e aplicações comerciais</a:t>
            </a:r>
          </a:p>
          <a:p>
            <a:endParaRPr lang="pt-BR"/>
          </a:p>
          <a:p>
            <a:r>
              <a:rPr lang="pt-BR"/>
              <a:t>De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INTELIGÊNCIA ARTIFICIAL </a:t>
            </a:r>
            <a:r>
              <a:rPr lang="pt-BR"/>
              <a:t>faz uso de algoritmos não numéricos (lógicos) para resolver problemas que não sejam favoráveis à computação ou à análise direta.</a:t>
            </a:r>
          </a:p>
          <a:p>
            <a:pPr lvl="1"/>
            <a:r>
              <a:rPr lang="pt-BR"/>
              <a:t>Robótica, reconhecimento de padrões, jogos...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pt-BR"/>
              <a:t>Aplicações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8060"/>
            <a:ext cx="10515600" cy="499481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COMERCIAL</a:t>
            </a:r>
            <a:r>
              <a:rPr lang="pt-BR"/>
              <a:t> ou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EMPRESARIAL</a:t>
            </a:r>
            <a:r>
              <a:rPr lang="pt-BR"/>
              <a:t> sistemas de operações comerciais e tomadas de decisões administrativas</a:t>
            </a:r>
          </a:p>
          <a:p>
            <a:pPr lvl="1"/>
            <a:r>
              <a:rPr lang="pt-BR"/>
              <a:t>Feito sob medida e para uma necessidade específica de negócio</a:t>
            </a:r>
          </a:p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EMBUTIDO</a:t>
            </a:r>
            <a:r>
              <a:rPr lang="pt-BR"/>
              <a:t> ou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EMBARCADO </a:t>
            </a:r>
            <a:r>
              <a:rPr lang="pt-BR"/>
              <a:t>usado para controlar produtos e sistemas para os mercados industriais e de consumo</a:t>
            </a:r>
          </a:p>
          <a:p>
            <a:pPr lvl="1"/>
            <a:r>
              <a:rPr lang="pt-BR"/>
              <a:t>Funções limitadas e específicas</a:t>
            </a:r>
          </a:p>
          <a:p>
            <a:r>
              <a:rPr lang="pt-BR"/>
              <a:t>De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COMPUTADOR PESSOAL </a:t>
            </a:r>
            <a:r>
              <a:rPr lang="pt-BR"/>
              <a:t>ou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PRODUTO DE LINHA </a:t>
            </a:r>
            <a:r>
              <a:rPr lang="pt-BR"/>
              <a:t>provê capacidade específica de uso por muitos clientes/usuários, para um mercado limitado ou consumo em massa</a:t>
            </a:r>
          </a:p>
          <a:p>
            <a:pPr lvl="1"/>
            <a:r>
              <a:rPr lang="pt-BR"/>
              <a:t>Processador de textos, planilhas eletrônicas, diversões, etc.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2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77275098"/>
              </p:ext>
            </p:extLst>
          </p:nvPr>
        </p:nvGraphicFramePr>
        <p:xfrm>
          <a:off x="661011" y="764822"/>
          <a:ext cx="11156915" cy="5843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tângulo 1"/>
          <p:cNvSpPr/>
          <p:nvPr/>
        </p:nvSpPr>
        <p:spPr>
          <a:xfrm>
            <a:off x="4832633" y="1004717"/>
            <a:ext cx="220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Evolução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987579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6321E6-5518-4D88-BBA7-863CE6E833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B8DF44-82B0-4B9A-9D89-9AC150184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91F653-D5C4-4B90-A2D9-E66775B2F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Engenharia de Software Introdução</vt:lpstr>
      <vt:lpstr>Referências</vt:lpstr>
      <vt:lpstr>Software</vt:lpstr>
      <vt:lpstr>Software</vt:lpstr>
      <vt:lpstr>Curva de desgaste</vt:lpstr>
      <vt:lpstr>Aplicações de software</vt:lpstr>
      <vt:lpstr>Aplicações de software</vt:lpstr>
      <vt:lpstr>Aplicações de software</vt:lpstr>
      <vt:lpstr>Apresentação do PowerPoint</vt:lpstr>
      <vt:lpstr>Crise de Software</vt:lpstr>
      <vt:lpstr>Crise de Software</vt:lpstr>
      <vt:lpstr>Problemas associados a crise do software</vt:lpstr>
      <vt:lpstr>Mitos do software</vt:lpstr>
      <vt:lpstr>Mitos do software</vt:lpstr>
      <vt:lpstr>Mitos do software</vt:lpstr>
      <vt:lpstr>Mitos do software</vt:lpstr>
      <vt:lpstr>Mitos do software</vt:lpstr>
      <vt:lpstr>Mitos do software</vt:lpstr>
      <vt:lpstr>Mitos do software</vt:lpstr>
      <vt:lpstr>Mitos do software</vt:lpstr>
      <vt:lpstr>Crise do Software</vt:lpstr>
      <vt:lpstr>Crise do Software</vt:lpstr>
      <vt:lpstr>Crise do Software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Introdução</dc:title>
  <dc:creator>Patricia de Bassi</dc:creator>
  <cp:revision>6</cp:revision>
  <dcterms:created xsi:type="dcterms:W3CDTF">2020-08-19T17:37:53Z</dcterms:created>
  <dcterms:modified xsi:type="dcterms:W3CDTF">2023-09-25T19:43:33Z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