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91" r:id="rId6"/>
    <p:sldId id="293" r:id="rId7"/>
    <p:sldId id="267" r:id="rId8"/>
    <p:sldId id="292" r:id="rId9"/>
    <p:sldId id="268" r:id="rId10"/>
    <p:sldId id="279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0E775-D7B7-17F7-6989-D7F75594291F}" v="2" dt="2023-08-21T13:32:53.484"/>
    <p1510:client id="{7520BFFB-378E-4B5B-9BE7-04A5616E7868}" v="1" dt="2023-09-24T00:12:35.165"/>
    <p1510:client id="{7B7C7891-C8CD-4015-9090-AAF97A5623BC}" v="1" dt="2023-08-15T00:13:18.258"/>
    <p1510:client id="{A105B614-391B-4D7D-9F25-1971FD72FD60}" v="1" dt="2023-08-15T00:28:16.364"/>
    <p1510:client id="{D3334ACD-8C9F-4D51-BF98-C8DFEBC6802F}" v="2" dt="2023-08-15T00:16:33.138"/>
    <p1510:client id="{F63F0A48-A604-1269-6DEE-AD10631C8083}" v="1" dt="2023-08-15T00:16:10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LEANDRO DINIZ" userId="S::bruno.diniz1@utp.edu.br::ed67dcc8-5613-42bf-a123-97ed9be02d9d" providerId="AD" clId="Web-{F63F0A48-A604-1269-6DEE-AD10631C8083}"/>
    <pc:docChg chg="sldOrd">
      <pc:chgData name="BRUNO LEANDRO DINIZ" userId="S::bruno.diniz1@utp.edu.br::ed67dcc8-5613-42bf-a123-97ed9be02d9d" providerId="AD" clId="Web-{F63F0A48-A604-1269-6DEE-AD10631C8083}" dt="2023-08-15T00:16:10.159" v="0"/>
      <pc:docMkLst>
        <pc:docMk/>
      </pc:docMkLst>
      <pc:sldChg chg="ord">
        <pc:chgData name="BRUNO LEANDRO DINIZ" userId="S::bruno.diniz1@utp.edu.br::ed67dcc8-5613-42bf-a123-97ed9be02d9d" providerId="AD" clId="Web-{F63F0A48-A604-1269-6DEE-AD10631C8083}" dt="2023-08-15T00:16:10.159" v="0"/>
        <pc:sldMkLst>
          <pc:docMk/>
          <pc:sldMk cId="3728666113" sldId="257"/>
        </pc:sldMkLst>
      </pc:sldChg>
    </pc:docChg>
  </pc:docChgLst>
  <pc:docChgLst>
    <pc:chgData name="GABRIEL TOHMEH BEDRAN ASSAD" userId="S::gabriel.assad@utp.edu.br::8148fe98-5293-4ee5-b68c-31d9dd559af3" providerId="AD" clId="Web-{A105B614-391B-4D7D-9F25-1971FD72FD60}"/>
    <pc:docChg chg="sldOrd">
      <pc:chgData name="GABRIEL TOHMEH BEDRAN ASSAD" userId="S::gabriel.assad@utp.edu.br::8148fe98-5293-4ee5-b68c-31d9dd559af3" providerId="AD" clId="Web-{A105B614-391B-4D7D-9F25-1971FD72FD60}" dt="2023-08-15T00:28:16.364" v="0"/>
      <pc:docMkLst>
        <pc:docMk/>
      </pc:docMkLst>
      <pc:sldChg chg="ord">
        <pc:chgData name="GABRIEL TOHMEH BEDRAN ASSAD" userId="S::gabriel.assad@utp.edu.br::8148fe98-5293-4ee5-b68c-31d9dd559af3" providerId="AD" clId="Web-{A105B614-391B-4D7D-9F25-1971FD72FD60}" dt="2023-08-15T00:28:16.364" v="0"/>
        <pc:sldMkLst>
          <pc:docMk/>
          <pc:sldMk cId="2596892486" sldId="292"/>
        </pc:sldMkLst>
      </pc:sldChg>
    </pc:docChg>
  </pc:docChgLst>
  <pc:docChgLst>
    <pc:chgData name="BRUNA PORTO DE LIMA" userId="S::bruna.lima3@utp.edu.br::7ff0f363-49a0-4191-a113-02ecbef61360" providerId="AD" clId="Web-{7B7C7891-C8CD-4015-9090-AAF97A5623BC}"/>
    <pc:docChg chg="sldOrd">
      <pc:chgData name="BRUNA PORTO DE LIMA" userId="S::bruna.lima3@utp.edu.br::7ff0f363-49a0-4191-a113-02ecbef61360" providerId="AD" clId="Web-{7B7C7891-C8CD-4015-9090-AAF97A5623BC}" dt="2023-08-15T00:13:18.258" v="0"/>
      <pc:docMkLst>
        <pc:docMk/>
      </pc:docMkLst>
      <pc:sldChg chg="ord">
        <pc:chgData name="BRUNA PORTO DE LIMA" userId="S::bruna.lima3@utp.edu.br::7ff0f363-49a0-4191-a113-02ecbef61360" providerId="AD" clId="Web-{7B7C7891-C8CD-4015-9090-AAF97A5623BC}" dt="2023-08-15T00:13:18.258" v="0"/>
        <pc:sldMkLst>
          <pc:docMk/>
          <pc:sldMk cId="3353890714" sldId="295"/>
        </pc:sldMkLst>
      </pc:sldChg>
    </pc:docChg>
  </pc:docChgLst>
  <pc:docChgLst>
    <pc:chgData name="GABRIEL TOHMEH BEDRAN ASSAD" userId="S::gabriel.assad@utp.edu.br::8148fe98-5293-4ee5-b68c-31d9dd559af3" providerId="AD" clId="Web-{7520BFFB-378E-4B5B-9BE7-04A5616E7868}"/>
    <pc:docChg chg="sldOrd">
      <pc:chgData name="GABRIEL TOHMEH BEDRAN ASSAD" userId="S::gabriel.assad@utp.edu.br::8148fe98-5293-4ee5-b68c-31d9dd559af3" providerId="AD" clId="Web-{7520BFFB-378E-4B5B-9BE7-04A5616E7868}" dt="2023-09-24T00:12:35.165" v="0"/>
      <pc:docMkLst>
        <pc:docMk/>
      </pc:docMkLst>
      <pc:sldChg chg="ord">
        <pc:chgData name="GABRIEL TOHMEH BEDRAN ASSAD" userId="S::gabriel.assad@utp.edu.br::8148fe98-5293-4ee5-b68c-31d9dd559af3" providerId="AD" clId="Web-{7520BFFB-378E-4B5B-9BE7-04A5616E7868}" dt="2023-09-24T00:12:35.165" v="0"/>
        <pc:sldMkLst>
          <pc:docMk/>
          <pc:sldMk cId="350643436" sldId="269"/>
        </pc:sldMkLst>
      </pc:sldChg>
    </pc:docChg>
  </pc:docChgLst>
  <pc:docChgLst>
    <pc:chgData name="BRUNO LEANDRO DINIZ" userId="S::bruno.diniz1@utp.edu.br::ed67dcc8-5613-42bf-a123-97ed9be02d9d" providerId="AD" clId="Web-{1A00E775-D7B7-17F7-6989-D7F75594291F}"/>
    <pc:docChg chg="modSld">
      <pc:chgData name="BRUNO LEANDRO DINIZ" userId="S::bruno.diniz1@utp.edu.br::ed67dcc8-5613-42bf-a123-97ed9be02d9d" providerId="AD" clId="Web-{1A00E775-D7B7-17F7-6989-D7F75594291F}" dt="2023-08-21T13:32:53.484" v="1" actId="14100"/>
      <pc:docMkLst>
        <pc:docMk/>
      </pc:docMkLst>
      <pc:sldChg chg="modSp">
        <pc:chgData name="BRUNO LEANDRO DINIZ" userId="S::bruno.diniz1@utp.edu.br::ed67dcc8-5613-42bf-a123-97ed9be02d9d" providerId="AD" clId="Web-{1A00E775-D7B7-17F7-6989-D7F75594291F}" dt="2023-08-21T13:32:53.484" v="1" actId="14100"/>
        <pc:sldMkLst>
          <pc:docMk/>
          <pc:sldMk cId="1387490136" sldId="275"/>
        </pc:sldMkLst>
        <pc:picChg chg="mod">
          <ac:chgData name="BRUNO LEANDRO DINIZ" userId="S::bruno.diniz1@utp.edu.br::ed67dcc8-5613-42bf-a123-97ed9be02d9d" providerId="AD" clId="Web-{1A00E775-D7B7-17F7-6989-D7F75594291F}" dt="2023-08-21T13:32:53.484" v="1" actId="14100"/>
          <ac:picMkLst>
            <pc:docMk/>
            <pc:sldMk cId="1387490136" sldId="275"/>
            <ac:picMk id="4" creationId="{00000000-0000-0000-0000-000000000000}"/>
          </ac:picMkLst>
        </pc:picChg>
      </pc:sldChg>
    </pc:docChg>
  </pc:docChgLst>
  <pc:docChgLst>
    <pc:chgData name="HENRIQUE SOUZA GOUVEIA" userId="S::henrique.gouveia@utp.edu.br::adfed6b4-2979-496a-b42e-9211fe309465" providerId="AD" clId="Web-{D3334ACD-8C9F-4D51-BF98-C8DFEBC6802F}"/>
    <pc:docChg chg="sldOrd">
      <pc:chgData name="HENRIQUE SOUZA GOUVEIA" userId="S::henrique.gouveia@utp.edu.br::adfed6b4-2979-496a-b42e-9211fe309465" providerId="AD" clId="Web-{D3334ACD-8C9F-4D51-BF98-C8DFEBC6802F}" dt="2023-08-15T00:16:33.138" v="1"/>
      <pc:docMkLst>
        <pc:docMk/>
      </pc:docMkLst>
      <pc:sldChg chg="ord">
        <pc:chgData name="HENRIQUE SOUZA GOUVEIA" userId="S::henrique.gouveia@utp.edu.br::adfed6b4-2979-496a-b42e-9211fe309465" providerId="AD" clId="Web-{D3334ACD-8C9F-4D51-BF98-C8DFEBC6802F}" dt="2023-08-15T00:15:33.074" v="0"/>
        <pc:sldMkLst>
          <pc:docMk/>
          <pc:sldMk cId="1833341512" sldId="291"/>
        </pc:sldMkLst>
      </pc:sldChg>
      <pc:sldChg chg="ord">
        <pc:chgData name="HENRIQUE SOUZA GOUVEIA" userId="S::henrique.gouveia@utp.edu.br::adfed6b4-2979-496a-b42e-9211fe309465" providerId="AD" clId="Web-{D3334ACD-8C9F-4D51-BF98-C8DFEBC6802F}" dt="2023-08-15T00:16:33.138" v="1"/>
        <pc:sldMkLst>
          <pc:docMk/>
          <pc:sldMk cId="3353890714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B5F-A839-4714-A8BA-419E0595FAE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A516-4286-4371-8D89-56F79BC7D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63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B5F-A839-4714-A8BA-419E0595FAE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A516-4286-4371-8D89-56F79BC7D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62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B5F-A839-4714-A8BA-419E0595FAE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A516-4286-4371-8D89-56F79BC7D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87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B5F-A839-4714-A8BA-419E0595FAE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A516-4286-4371-8D89-56F79BC7D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77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B5F-A839-4714-A8BA-419E0595FAE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A516-4286-4371-8D89-56F79BC7D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19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B5F-A839-4714-A8BA-419E0595FAE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A516-4286-4371-8D89-56F79BC7D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85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B5F-A839-4714-A8BA-419E0595FAE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A516-4286-4371-8D89-56F79BC7D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12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B5F-A839-4714-A8BA-419E0595FAE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A516-4286-4371-8D89-56F79BC7D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08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B5F-A839-4714-A8BA-419E0595FAE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A516-4286-4371-8D89-56F79BC7D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54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B5F-A839-4714-A8BA-419E0595FAE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A516-4286-4371-8D89-56F79BC7D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65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B5F-A839-4714-A8BA-419E0595FAE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A516-4286-4371-8D89-56F79BC7D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5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CB5F-A839-4714-A8BA-419E0595FAEA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A516-4286-4371-8D89-56F79BC7D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76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ea.com.br/ciclo-de-vida-do-desenvolvimento-de-softwares-o-que-eu-preciso-saber/" TargetMode="External"/><Relationship Id="rId2" Type="http://schemas.openxmlformats.org/officeDocument/2006/relationships/hyperlink" Target="https://www.treinaweb.com.br/blog/ciclo-de-vida-software-por-que-e-importante-sabe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903" y="1799771"/>
            <a:ext cx="10640754" cy="2375843"/>
          </a:xfrm>
        </p:spPr>
        <p:txBody>
          <a:bodyPr anchor="b">
            <a:noAutofit/>
          </a:bodyPr>
          <a:lstStyle/>
          <a:p>
            <a:r>
              <a:rPr lang="pt-BR" sz="5400">
                <a:solidFill>
                  <a:schemeClr val="tx2"/>
                </a:solidFill>
              </a:rPr>
              <a:t>Engenharia de Software</a:t>
            </a:r>
            <a:br>
              <a:rPr lang="pt-BR" sz="5400">
                <a:solidFill>
                  <a:schemeClr val="tx2"/>
                </a:solidFill>
              </a:rPr>
            </a:br>
            <a:r>
              <a:rPr lang="pt-BR" sz="5400">
                <a:solidFill>
                  <a:schemeClr val="tx2"/>
                </a:solidFill>
              </a:rPr>
              <a:t>Conceitos – parte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 fontScale="25000" lnSpcReduction="20000"/>
          </a:bodyPr>
          <a:lstStyle/>
          <a:p>
            <a:endParaRPr lang="pt-BR" sz="500">
              <a:solidFill>
                <a:schemeClr val="tx2"/>
              </a:solidFill>
            </a:endParaRPr>
          </a:p>
          <a:p>
            <a:endParaRPr lang="pt-BR" sz="500">
              <a:solidFill>
                <a:schemeClr val="tx2"/>
              </a:solidFill>
            </a:endParaRPr>
          </a:p>
          <a:p>
            <a:r>
              <a:rPr lang="pt-BR" sz="11200">
                <a:solidFill>
                  <a:schemeClr val="tx2"/>
                </a:solidFill>
              </a:rPr>
              <a:t>Profa. Patricia Rucker de Bassi</a:t>
            </a:r>
          </a:p>
          <a:p>
            <a:endParaRPr lang="pt-BR" sz="5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866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Modelos de ciclo de desenvolvimento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Modelagem Tradicional</a:t>
            </a:r>
          </a:p>
          <a:p>
            <a:endParaRPr lang="pt-BR"/>
          </a:p>
          <a:p>
            <a:pPr lvl="1"/>
            <a:r>
              <a:rPr lang="pt-BR"/>
              <a:t>Modelo Cascata ou Clássico</a:t>
            </a:r>
          </a:p>
          <a:p>
            <a:pPr lvl="2"/>
            <a:endParaRPr lang="pt-BR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pt-BR"/>
              <a:t>Modelo “V”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EF4D74-839D-4CC3-A386-80DAA35AC8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pt-BR"/>
          </a:p>
          <a:p>
            <a:pPr lvl="1"/>
            <a:endParaRPr lang="pt-BR"/>
          </a:p>
          <a:p>
            <a:pPr lvl="1"/>
            <a:r>
              <a:rPr lang="pt-BR"/>
              <a:t>Modelo Iterativo</a:t>
            </a:r>
          </a:p>
          <a:p>
            <a:pPr lvl="1"/>
            <a:endParaRPr lang="pt-BR"/>
          </a:p>
          <a:p>
            <a:pPr lvl="1"/>
            <a:r>
              <a:rPr lang="pt-BR"/>
              <a:t>Modelo Espiral (Barry Boehm)</a:t>
            </a:r>
          </a:p>
          <a:p>
            <a:pPr marL="457200" lvl="1" indent="0">
              <a:buNone/>
            </a:pPr>
            <a:r>
              <a:rPr lang="pt-BR"/>
              <a:t>	</a:t>
            </a:r>
            <a:endParaRPr lang="pt-BR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pt-BR"/>
              <a:t>Modelo Prototipação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47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Cascata ou Clássico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363" y="2178996"/>
            <a:ext cx="4767729" cy="36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“V”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264" y="2490281"/>
            <a:ext cx="6610724" cy="31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4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Iterativo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127" y="2118111"/>
            <a:ext cx="8299354" cy="23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9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Espiral (Barry </a:t>
            </a:r>
            <a:r>
              <a:rPr lang="pt-BR" err="1"/>
              <a:t>Boehm</a:t>
            </a:r>
            <a:r>
              <a:rPr lang="pt-BR"/>
              <a:t>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128" y="2081720"/>
            <a:ext cx="5040671" cy="39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Prototipação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151" y="2295728"/>
            <a:ext cx="4765105" cy="35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578"/>
          </a:xfrm>
        </p:spPr>
        <p:txBody>
          <a:bodyPr>
            <a:normAutofit fontScale="90000"/>
          </a:bodyPr>
          <a:lstStyle/>
          <a:p>
            <a:r>
              <a:rPr lang="pt-BR"/>
              <a:t>Atividade em grupo – </a:t>
            </a:r>
            <a:r>
              <a:rPr lang="pt-BR" sz="4400"/>
              <a:t>Etapa 1 do ED 1º bimestre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00840"/>
            <a:ext cx="10515600" cy="4976123"/>
          </a:xfrm>
        </p:spPr>
        <p:txBody>
          <a:bodyPr>
            <a:normAutofit fontScale="62500" lnSpcReduction="20000"/>
          </a:bodyPr>
          <a:lstStyle/>
          <a:p>
            <a:r>
              <a:rPr lang="pt-BR"/>
              <a:t>Definir os grupos – até 5 integrantes</a:t>
            </a:r>
          </a:p>
          <a:p>
            <a:r>
              <a:rPr lang="pt-BR"/>
              <a:t>Escolher o modelo</a:t>
            </a:r>
          </a:p>
          <a:p>
            <a:r>
              <a:rPr lang="pt-BR"/>
              <a:t>Desenvolver um estudo e apresentação para o modelo escolhido</a:t>
            </a:r>
          </a:p>
          <a:p>
            <a:pPr lvl="1"/>
            <a:r>
              <a:rPr lang="pt-BR"/>
              <a:t>Máximo de 7 slides por grupo.</a:t>
            </a:r>
          </a:p>
          <a:p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Conteúdo:</a:t>
            </a:r>
          </a:p>
          <a:p>
            <a:pPr lvl="1"/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Como funciona</a:t>
            </a:r>
          </a:p>
          <a:p>
            <a:pPr lvl="2"/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Etapas e suas interrelações</a:t>
            </a:r>
          </a:p>
          <a:p>
            <a:pPr lvl="2"/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Características</a:t>
            </a:r>
          </a:p>
          <a:p>
            <a:pPr lvl="1"/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Curiosidade</a:t>
            </a:r>
          </a:p>
          <a:p>
            <a:pPr lvl="2"/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Quem utiliza/utilizou</a:t>
            </a:r>
          </a:p>
          <a:p>
            <a:pPr lvl="1"/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Referências utilizadas/nome dos integrantes do grupo</a:t>
            </a:r>
          </a:p>
          <a:p>
            <a:r>
              <a:rPr lang="pt-BR">
                <a:solidFill>
                  <a:srgbClr val="FF0000"/>
                </a:solidFill>
              </a:rPr>
              <a:t>Apresentar nas aula de 21 e 23/08.</a:t>
            </a:r>
          </a:p>
          <a:p>
            <a:r>
              <a:rPr lang="pt-BR"/>
              <a:t>Postar o </a:t>
            </a:r>
            <a:r>
              <a:rPr lang="pt-BR" err="1"/>
              <a:t>ppt</a:t>
            </a:r>
            <a:r>
              <a:rPr lang="pt-BR"/>
              <a:t> na pasta da aba Arquivos no </a:t>
            </a:r>
            <a:r>
              <a:rPr lang="pt-BR" err="1"/>
              <a:t>Teams</a:t>
            </a:r>
            <a:r>
              <a:rPr lang="pt-BR"/>
              <a:t>.</a:t>
            </a:r>
          </a:p>
          <a:p>
            <a:r>
              <a:rPr lang="pt-BR"/>
              <a:t>Item do nosso Estudo Dirigido do 1º bimestre</a:t>
            </a:r>
          </a:p>
          <a:p>
            <a:endParaRPr lang="pt-BR"/>
          </a:p>
          <a:p>
            <a:r>
              <a:rPr lang="pt-BR"/>
              <a:t>Links interessantes:</a:t>
            </a:r>
          </a:p>
          <a:p>
            <a:pPr lvl="1"/>
            <a:r>
              <a:rPr lang="pt-BR">
                <a:hlinkClick r:id="rId2"/>
              </a:rPr>
              <a:t>https://www.treinaweb.com.br/blog/ciclo-de-vida-software-por-que-e-importante-saber/</a:t>
            </a:r>
            <a:endParaRPr lang="pt-BR"/>
          </a:p>
          <a:p>
            <a:pPr lvl="1"/>
            <a:r>
              <a:rPr lang="pt-BR">
                <a:hlinkClick r:id="rId3"/>
              </a:rPr>
              <a:t>https://gaea.com.br/ciclo-de-vida-do-desenvolvimento-de-softwares-o-que-eu-preciso-saber/</a:t>
            </a:r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98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E57F-4CF3-B0B1-7554-CB48BE9A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/>
              <a:t>Atividade em grupo – Etapa 1 do ED 1º bimestre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65762F-14E2-CC3F-5CBC-7128E81F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Método tradicional – </a:t>
            </a:r>
            <a:r>
              <a:rPr lang="pt-BR">
                <a:solidFill>
                  <a:srgbClr val="FF0000"/>
                </a:solidFill>
              </a:rPr>
              <a:t>apresentar em 21/08</a:t>
            </a:r>
          </a:p>
          <a:p>
            <a:pPr lvl="1"/>
            <a:r>
              <a:rPr lang="pt-BR"/>
              <a:t>Modelo Cascata ou Clássico</a:t>
            </a:r>
          </a:p>
          <a:p>
            <a:pPr lvl="2"/>
            <a:endParaRPr lang="pt-BR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pt-BR"/>
              <a:t>Modelo “V”</a:t>
            </a:r>
          </a:p>
          <a:p>
            <a:pPr lvl="1"/>
            <a:endParaRPr lang="pt-BR"/>
          </a:p>
          <a:p>
            <a:pPr lvl="1"/>
            <a:r>
              <a:rPr lang="pt-BR"/>
              <a:t>Modelo Iterativo</a:t>
            </a:r>
          </a:p>
          <a:p>
            <a:pPr lvl="1"/>
            <a:endParaRPr lang="pt-BR"/>
          </a:p>
          <a:p>
            <a:pPr lvl="1"/>
            <a:r>
              <a:rPr lang="pt-BR"/>
              <a:t>Modelo Espiral (Barry Boehm)</a:t>
            </a:r>
          </a:p>
          <a:p>
            <a:pPr marL="457200" lvl="1" indent="0">
              <a:buNone/>
            </a:pPr>
            <a:r>
              <a:rPr lang="pt-BR"/>
              <a:t>	</a:t>
            </a:r>
            <a:endParaRPr lang="pt-BR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pt-BR"/>
              <a:t>Modelo Prototipação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9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E57F-4CF3-B0B1-7554-CB48BE9A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 em grupo – </a:t>
            </a:r>
            <a:r>
              <a:rPr lang="pt-BR" sz="4000"/>
              <a:t>Etapa 1 do ED 1º bimestre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65762F-14E2-CC3F-5CBC-7128E81F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Metodologia Ágil – </a:t>
            </a:r>
            <a:r>
              <a:rPr lang="pt-BR">
                <a:solidFill>
                  <a:srgbClr val="FF0000"/>
                </a:solidFill>
              </a:rPr>
              <a:t>apresentar em 23/08</a:t>
            </a:r>
          </a:p>
          <a:p>
            <a:pPr lvl="1"/>
            <a:r>
              <a:rPr lang="pt-BR"/>
              <a:t>Scrum </a:t>
            </a:r>
          </a:p>
          <a:p>
            <a:pPr lvl="1"/>
            <a:endParaRPr lang="pt-BR"/>
          </a:p>
          <a:p>
            <a:pPr lvl="1"/>
            <a:r>
              <a:rPr lang="pt-BR"/>
              <a:t>Framework para gestão de projetos</a:t>
            </a:r>
          </a:p>
          <a:p>
            <a:pPr lvl="1"/>
            <a:endParaRPr lang="pt-BR"/>
          </a:p>
          <a:p>
            <a:pPr lvl="1"/>
            <a:r>
              <a:rPr lang="pt-BR" err="1"/>
              <a:t>Kanban</a:t>
            </a:r>
            <a:endParaRPr lang="pt-BR"/>
          </a:p>
          <a:p>
            <a:pPr lvl="1"/>
            <a:endParaRPr lang="pt-BR"/>
          </a:p>
          <a:p>
            <a:pPr lvl="1"/>
            <a:r>
              <a:rPr lang="pt-BR" err="1"/>
              <a:t>eXtreme</a:t>
            </a:r>
            <a:r>
              <a:rPr lang="pt-BR"/>
              <a:t> </a:t>
            </a:r>
            <a:r>
              <a:rPr lang="pt-BR" err="1"/>
              <a:t>Programming</a:t>
            </a:r>
            <a:r>
              <a:rPr lang="pt-BR"/>
              <a:t> - XP </a:t>
            </a:r>
          </a:p>
          <a:p>
            <a:pPr lvl="1"/>
            <a:endParaRPr lang="pt-BR"/>
          </a:p>
          <a:p>
            <a:pPr lvl="1"/>
            <a:r>
              <a:rPr lang="pt-BR"/>
              <a:t>FDD – </a:t>
            </a:r>
            <a:r>
              <a:rPr lang="pt-BR" i="1" err="1"/>
              <a:t>Feature</a:t>
            </a:r>
            <a:r>
              <a:rPr lang="pt-BR" i="1"/>
              <a:t> </a:t>
            </a:r>
            <a:r>
              <a:rPr lang="pt-BR" i="1" err="1"/>
              <a:t>Driven</a:t>
            </a:r>
            <a:r>
              <a:rPr lang="pt-BR" i="1"/>
              <a:t> </a:t>
            </a:r>
            <a:r>
              <a:rPr lang="pt-BR" i="1" err="1"/>
              <a:t>Development</a:t>
            </a:r>
            <a:endParaRPr lang="pt-BR" i="1"/>
          </a:p>
          <a:p>
            <a:pPr lvl="1"/>
            <a:endParaRPr lang="pt-BR" i="1"/>
          </a:p>
          <a:p>
            <a:pPr lvl="1"/>
            <a:r>
              <a:rPr lang="pt-BR"/>
              <a:t>Lean Startup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8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0A63F-E1DC-4536-BC2E-C6869E43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Ciclo de vida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91515-C45B-4C86-B2F9-546A2E3F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Engloba todos os processos, tarefas e atividades desde a concepção do software até sua descontinuidade ou substituição por outro.</a:t>
            </a:r>
          </a:p>
          <a:p>
            <a:r>
              <a:rPr lang="pt-BR"/>
              <a:t>Funciona como um esquema, mapeando as fases, atividades, entregas e responsabilidades de cada recurso envolvido no processo de desenvolvimento do software.</a:t>
            </a:r>
          </a:p>
        </p:txBody>
      </p:sp>
    </p:spTree>
    <p:extLst>
      <p:ext uri="{BB962C8B-B14F-4D97-AF65-F5344CB8AC3E}">
        <p14:creationId xmlns:p14="http://schemas.microsoft.com/office/powerpoint/2010/main" val="183334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0A63F-E1DC-4536-BC2E-C6869E43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Ciclo de vida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91515-C45B-4C86-B2F9-546A2E3F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Benefícios</a:t>
            </a:r>
          </a:p>
          <a:p>
            <a:pPr lvl="1"/>
            <a:r>
              <a:rPr lang="pt-BR"/>
              <a:t>Visualizar a real necessidade do software</a:t>
            </a:r>
          </a:p>
          <a:p>
            <a:pPr lvl="1"/>
            <a:r>
              <a:rPr lang="pt-BR"/>
              <a:t>Planejá-lo melhor</a:t>
            </a:r>
          </a:p>
          <a:p>
            <a:pPr lvl="2"/>
            <a:r>
              <a:rPr lang="pt-BR"/>
              <a:t>Disponibilidade para melhorar o desempenho</a:t>
            </a:r>
          </a:p>
          <a:p>
            <a:pPr lvl="2"/>
            <a:r>
              <a:rPr lang="pt-BR"/>
              <a:t>Realizar correções antecipadas</a:t>
            </a:r>
          </a:p>
          <a:p>
            <a:pPr lvl="1"/>
            <a:r>
              <a:rPr lang="pt-BR"/>
              <a:t>Facilita a futura manutenção</a:t>
            </a:r>
          </a:p>
          <a:p>
            <a:pPr lvl="1"/>
            <a:r>
              <a:rPr lang="pt-BR"/>
              <a:t>Localizar erros com mais facilidade</a:t>
            </a:r>
          </a:p>
          <a:p>
            <a:pPr lvl="2"/>
            <a:r>
              <a:rPr lang="pt-BR"/>
              <a:t>Diminui custo</a:t>
            </a:r>
          </a:p>
          <a:p>
            <a:pPr lvl="1"/>
            <a:r>
              <a:rPr lang="pt-BR"/>
              <a:t>Permite garantir a qualidade do produto final</a:t>
            </a:r>
          </a:p>
        </p:txBody>
      </p:sp>
    </p:spTree>
    <p:extLst>
      <p:ext uri="{BB962C8B-B14F-4D97-AF65-F5344CB8AC3E}">
        <p14:creationId xmlns:p14="http://schemas.microsoft.com/office/powerpoint/2010/main" val="95112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Ciclo de vida básico de produto de software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61" y="1902020"/>
            <a:ext cx="7209182" cy="42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4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EAFD3-697D-4DCE-8530-841186EC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Ciclo de vida do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13A42-2AC7-41EC-B82A-9FB4C5BE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Etapas básicas</a:t>
            </a:r>
          </a:p>
          <a:p>
            <a:pPr lvl="1"/>
            <a:r>
              <a:rPr lang="pt-BR"/>
              <a:t>Definição</a:t>
            </a:r>
          </a:p>
          <a:p>
            <a:pPr lvl="2"/>
            <a:r>
              <a:rPr lang="pt-BR"/>
              <a:t>Conhecer a situação atual, identificar o problema e buscar uma solução</a:t>
            </a:r>
          </a:p>
          <a:p>
            <a:pPr lvl="2"/>
            <a:r>
              <a:rPr lang="pt-BR"/>
              <a:t>Modelagem dos processos e a análise do sistema</a:t>
            </a:r>
          </a:p>
          <a:p>
            <a:pPr lvl="2"/>
            <a:r>
              <a:rPr lang="pt-BR"/>
              <a:t>Escolha do </a:t>
            </a:r>
            <a:r>
              <a:rPr lang="pt-BR">
                <a:solidFill>
                  <a:srgbClr val="FFC000"/>
                </a:solidFill>
              </a:rPr>
              <a:t>modelo de ciclo de vida </a:t>
            </a:r>
            <a:r>
              <a:rPr lang="pt-BR"/>
              <a:t>do desenvolvimento</a:t>
            </a:r>
          </a:p>
          <a:p>
            <a:pPr lvl="1"/>
            <a:r>
              <a:rPr lang="pt-BR"/>
              <a:t>Desenvolvimento</a:t>
            </a:r>
          </a:p>
          <a:p>
            <a:pPr lvl="2"/>
            <a:r>
              <a:rPr lang="pt-BR"/>
              <a:t>Projeto, prototipagem, codificação, testes e integração (se houver)</a:t>
            </a:r>
          </a:p>
          <a:p>
            <a:pPr lvl="2"/>
            <a:r>
              <a:rPr lang="pt-BR"/>
              <a:t>Deve considerar as regras de negócio propostas na etapa anterior</a:t>
            </a:r>
          </a:p>
          <a:p>
            <a:pPr lvl="1"/>
            <a:r>
              <a:rPr lang="pt-BR"/>
              <a:t>Operação</a:t>
            </a:r>
          </a:p>
          <a:p>
            <a:pPr lvl="2"/>
            <a:r>
              <a:rPr lang="pt-BR"/>
              <a:t>Treinamento dos usuários</a:t>
            </a:r>
          </a:p>
          <a:p>
            <a:pPr lvl="2"/>
            <a:r>
              <a:rPr lang="pt-BR"/>
              <a:t>Correção de erros</a:t>
            </a:r>
          </a:p>
          <a:p>
            <a:pPr lvl="2"/>
            <a:r>
              <a:rPr lang="pt-BR"/>
              <a:t>Continuidade do software (novos requisitos e/ou funcionalidades)</a:t>
            </a:r>
          </a:p>
          <a:p>
            <a:pPr lvl="2"/>
            <a:r>
              <a:rPr lang="pt-BR"/>
              <a:t>Depende do </a:t>
            </a:r>
            <a:r>
              <a:rPr lang="pt-BR">
                <a:solidFill>
                  <a:srgbClr val="FFC000"/>
                </a:solidFill>
              </a:rPr>
              <a:t>modelo de ciclo de vida </a:t>
            </a:r>
            <a:r>
              <a:rPr lang="pt-BR"/>
              <a:t>do desenvolvimento que foi escolhido</a:t>
            </a:r>
          </a:p>
        </p:txBody>
      </p:sp>
    </p:spTree>
    <p:extLst>
      <p:ext uri="{BB962C8B-B14F-4D97-AF65-F5344CB8AC3E}">
        <p14:creationId xmlns:p14="http://schemas.microsoft.com/office/powerpoint/2010/main" val="259689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Ciclo de vida básico de desenvolvimento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49" y="1974672"/>
            <a:ext cx="7120800" cy="416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8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Codificar - Testar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17740D-FDC8-4F3C-8C43-E8A482E0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83" y="2141117"/>
            <a:ext cx="51339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8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Modelos de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Podem ser entendidos como:</a:t>
            </a:r>
          </a:p>
          <a:p>
            <a:pPr lvl="1"/>
            <a:r>
              <a:rPr lang="pt-BR"/>
              <a:t>A forma como as etapas de desenvolvimento são organizadas;</a:t>
            </a:r>
          </a:p>
          <a:p>
            <a:pPr lvl="1"/>
            <a:r>
              <a:rPr lang="pt-BR"/>
              <a:t>A sequência em que as atividades dos projetos de desenvolvimento e manutenção de software são executados.</a:t>
            </a:r>
          </a:p>
        </p:txBody>
      </p:sp>
    </p:spTree>
    <p:extLst>
      <p:ext uri="{BB962C8B-B14F-4D97-AF65-F5344CB8AC3E}">
        <p14:creationId xmlns:p14="http://schemas.microsoft.com/office/powerpoint/2010/main" val="35064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Codificar - Testar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217" y="1964987"/>
            <a:ext cx="5946399" cy="40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7C0E22-AA26-4515-95E6-D9D1D1AD5A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5bfa9c-086b-4342-9f95-2b7c135fd06b"/>
    <ds:schemaRef ds:uri="c1527765-ead9-4985-ae14-255d4b687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72B146-E39F-4DDF-9265-2CDE2FBE22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22DF6-B47E-4385-BB38-091A23E0FF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Office Theme</vt:lpstr>
      <vt:lpstr>Engenharia de Software Conceitos – parte 2</vt:lpstr>
      <vt:lpstr>Ciclo de vida de desenvolvimento</vt:lpstr>
      <vt:lpstr>Ciclo de vida de desenvolvimento</vt:lpstr>
      <vt:lpstr>Ciclo de vida básico de produto de software</vt:lpstr>
      <vt:lpstr>Ciclo de vida do desenvolvimento</vt:lpstr>
      <vt:lpstr>Ciclo de vida básico de desenvolvimento</vt:lpstr>
      <vt:lpstr>Codificar - Testar</vt:lpstr>
      <vt:lpstr>Modelos de ciclo de vida</vt:lpstr>
      <vt:lpstr>Codificar - Testar</vt:lpstr>
      <vt:lpstr>Modelos de ciclo de desenvolvimento de software</vt:lpstr>
      <vt:lpstr>Modelo Cascata ou Clássico</vt:lpstr>
      <vt:lpstr>Modelo “V”</vt:lpstr>
      <vt:lpstr>Modelo Iterativo</vt:lpstr>
      <vt:lpstr>Modelo Espiral (Barry Boehm)</vt:lpstr>
      <vt:lpstr>Modelo Prototipação</vt:lpstr>
      <vt:lpstr>Atividade em grupo – Etapa 1 do ED 1º bimestre</vt:lpstr>
      <vt:lpstr>Atividade em grupo – Etapa 1 do ED 1º bimestre</vt:lpstr>
      <vt:lpstr>Atividade em grupo – Etapa 1 do ED 1º bimestre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Conceito – parte 2</dc:title>
  <dc:creator>Patricia de Bassi</dc:creator>
  <cp:revision>6</cp:revision>
  <dcterms:created xsi:type="dcterms:W3CDTF">2020-08-26T23:24:41Z</dcterms:created>
  <dcterms:modified xsi:type="dcterms:W3CDTF">2023-09-24T21:32:39Z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