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2" r:id="rId7"/>
    <p:sldId id="259" r:id="rId8"/>
    <p:sldId id="258" r:id="rId9"/>
    <p:sldId id="260" r:id="rId10"/>
    <p:sldId id="263" r:id="rId11"/>
    <p:sldId id="264" r:id="rId12"/>
    <p:sldId id="265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F2E070-3A9A-4D5A-8736-84D16EE9CAD6}" v="1" dt="2023-08-17T00:26:46.994"/>
    <p1510:client id="{7DB4BF43-C354-446E-8798-1DAFDC64C112}" v="2" dt="2023-09-25T13:28:27.3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EL EDUARDO BOTTEGA MARIUSSI" userId="S::ariel.mariussi@utp.edu.br::329e6070-2428-40e7-8366-3c72d66ab4cc" providerId="AD" clId="Web-{14F2E070-3A9A-4D5A-8736-84D16EE9CAD6}"/>
    <pc:docChg chg="sldOrd">
      <pc:chgData name="ARIEL EDUARDO BOTTEGA MARIUSSI" userId="S::ariel.mariussi@utp.edu.br::329e6070-2428-40e7-8366-3c72d66ab4cc" providerId="AD" clId="Web-{14F2E070-3A9A-4D5A-8736-84D16EE9CAD6}" dt="2023-08-17T00:26:46.994" v="0"/>
      <pc:docMkLst>
        <pc:docMk/>
      </pc:docMkLst>
      <pc:sldChg chg="ord">
        <pc:chgData name="ARIEL EDUARDO BOTTEGA MARIUSSI" userId="S::ariel.mariussi@utp.edu.br::329e6070-2428-40e7-8366-3c72d66ab4cc" providerId="AD" clId="Web-{14F2E070-3A9A-4D5A-8736-84D16EE9CAD6}" dt="2023-08-17T00:26:46.994" v="0"/>
        <pc:sldMkLst>
          <pc:docMk/>
          <pc:sldMk cId="520672018" sldId="258"/>
        </pc:sldMkLst>
      </pc:sldChg>
    </pc:docChg>
  </pc:docChgLst>
  <pc:docChgLst>
    <pc:chgData name="LEONARDO SARRUF BATISTA" userId="S::leonardo.batista1@utp.edu.br::f9410cae-1030-4c74-867c-fb0a11ffee3d" providerId="AD" clId="Web-{7DB4BF43-C354-446E-8798-1DAFDC64C112}"/>
    <pc:docChg chg="sldOrd">
      <pc:chgData name="LEONARDO SARRUF BATISTA" userId="S::leonardo.batista1@utp.edu.br::f9410cae-1030-4c74-867c-fb0a11ffee3d" providerId="AD" clId="Web-{7DB4BF43-C354-446E-8798-1DAFDC64C112}" dt="2023-09-25T13:28:27.329" v="1"/>
      <pc:docMkLst>
        <pc:docMk/>
      </pc:docMkLst>
      <pc:sldChg chg="ord">
        <pc:chgData name="LEONARDO SARRUF BATISTA" userId="S::leonardo.batista1@utp.edu.br::f9410cae-1030-4c74-867c-fb0a11ffee3d" providerId="AD" clId="Web-{7DB4BF43-C354-446E-8798-1DAFDC64C112}" dt="2023-09-25T13:28:27.329" v="1"/>
        <pc:sldMkLst>
          <pc:docMk/>
          <pc:sldMk cId="2400759648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A550-A932-44A1-A91E-4A92831DBDC3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63B7-9131-48FC-8C5C-EFE217794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33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A550-A932-44A1-A91E-4A92831DBDC3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63B7-9131-48FC-8C5C-EFE217794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49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A550-A932-44A1-A91E-4A92831DBDC3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63B7-9131-48FC-8C5C-EFE217794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18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A550-A932-44A1-A91E-4A92831DBDC3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63B7-9131-48FC-8C5C-EFE217794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93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A550-A932-44A1-A91E-4A92831DBDC3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63B7-9131-48FC-8C5C-EFE217794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31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A550-A932-44A1-A91E-4A92831DBDC3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63B7-9131-48FC-8C5C-EFE217794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82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A550-A932-44A1-A91E-4A92831DBDC3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63B7-9131-48FC-8C5C-EFE217794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23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A550-A932-44A1-A91E-4A92831DBDC3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63B7-9131-48FC-8C5C-EFE217794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09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A550-A932-44A1-A91E-4A92831DBDC3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63B7-9131-48FC-8C5C-EFE217794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50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A550-A932-44A1-A91E-4A92831DBDC3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63B7-9131-48FC-8C5C-EFE217794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871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A550-A932-44A1-A91E-4A92831DBDC3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63B7-9131-48FC-8C5C-EFE217794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17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8A550-A932-44A1-A91E-4A92831DBDC3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B63B7-9131-48FC-8C5C-EFE217794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9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adlet.com/patriciadebassi/cpsj2v26uep2ok1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youtube.com/watch?v=ZuEF76Xs_M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13015BB-F780-4FD6-B812-0F2396116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pt-BR" sz="5200">
                <a:solidFill>
                  <a:schemeClr val="tx2"/>
                </a:solidFill>
              </a:rPr>
              <a:t>Engenharia de Software</a:t>
            </a:r>
            <a:br>
              <a:rPr lang="pt-BR" sz="5200">
                <a:solidFill>
                  <a:schemeClr val="tx2"/>
                </a:solidFill>
              </a:rPr>
            </a:br>
            <a:r>
              <a:rPr lang="pt-BR" sz="5200">
                <a:solidFill>
                  <a:schemeClr val="tx2"/>
                </a:solidFill>
              </a:rPr>
              <a:t>Metodologias Ágeis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4A0564-590A-4AF4-86A2-8FAABA510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 fontScale="62500" lnSpcReduction="20000"/>
          </a:bodyPr>
          <a:lstStyle/>
          <a:p>
            <a:endParaRPr lang="pt-BR" sz="800">
              <a:solidFill>
                <a:schemeClr val="tx2"/>
              </a:solidFill>
            </a:endParaRPr>
          </a:p>
          <a:p>
            <a:endParaRPr lang="pt-BR" sz="800">
              <a:solidFill>
                <a:schemeClr val="tx2"/>
              </a:solidFill>
            </a:endParaRPr>
          </a:p>
          <a:p>
            <a:r>
              <a:rPr lang="pt-BR" sz="2800">
                <a:solidFill>
                  <a:schemeClr val="tx2"/>
                </a:solidFill>
              </a:rPr>
              <a:t>Profa. Patricia Rucker de Bassi</a:t>
            </a:r>
          </a:p>
        </p:txBody>
      </p:sp>
    </p:spTree>
    <p:extLst>
      <p:ext uri="{BB962C8B-B14F-4D97-AF65-F5344CB8AC3E}">
        <p14:creationId xmlns:p14="http://schemas.microsoft.com/office/powerpoint/2010/main" val="26292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F62BD-DDF0-4EC1-8872-BB5147D34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/>
          <a:lstStyle/>
          <a:p>
            <a:r>
              <a:rPr lang="pt-BR"/>
              <a:t>E a Metodologia Ágil no desenvolvimento de Software?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62A4F9-2027-42CF-B84D-8ABBDBAF6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8703"/>
            <a:ext cx="10515600" cy="4198260"/>
          </a:xfrm>
        </p:spPr>
        <p:txBody>
          <a:bodyPr/>
          <a:lstStyle/>
          <a:p>
            <a:r>
              <a:rPr lang="pt-BR"/>
              <a:t>Vamos conhecer um pouco mais:</a:t>
            </a:r>
          </a:p>
          <a:p>
            <a:pPr lvl="1"/>
            <a:r>
              <a:rPr lang="pt-BR">
                <a:hlinkClick r:id="rId2"/>
              </a:rPr>
              <a:t>https://padlet.com/patriciadebassi/cpsj2v26uep2ok1h</a:t>
            </a:r>
            <a:endParaRPr lang="pt-BR"/>
          </a:p>
          <a:p>
            <a:pPr lvl="1"/>
            <a:endParaRPr lang="pt-BR"/>
          </a:p>
          <a:p>
            <a:r>
              <a:rPr lang="pt-BR"/>
              <a:t>Para as atividades no </a:t>
            </a:r>
            <a:r>
              <a:rPr lang="pt-BR" err="1"/>
              <a:t>Padlet</a:t>
            </a:r>
            <a:r>
              <a:rPr lang="pt-BR"/>
              <a:t>:</a:t>
            </a:r>
          </a:p>
          <a:p>
            <a:pPr lvl="1"/>
            <a:r>
              <a:rPr lang="pt-BR"/>
              <a:t>Nos blocos que solicitam comentários (azul) é obrigatório pelo menos </a:t>
            </a:r>
            <a:r>
              <a:rPr lang="pt-BR">
                <a:solidFill>
                  <a:srgbClr val="FFC000"/>
                </a:solidFill>
              </a:rPr>
              <a:t>2 comentários por aluno</a:t>
            </a:r>
          </a:p>
          <a:p>
            <a:pPr lvl="1"/>
            <a:r>
              <a:rPr lang="pt-BR"/>
              <a:t>Nos demais blocos é facultativo</a:t>
            </a:r>
          </a:p>
          <a:p>
            <a:pPr lvl="1"/>
            <a:r>
              <a:rPr lang="pt-BR"/>
              <a:t>Comentar até o final da aula de hoje – precisa se inscrever no </a:t>
            </a:r>
            <a:r>
              <a:rPr lang="pt-BR" err="1"/>
              <a:t>padlet</a:t>
            </a:r>
            <a:r>
              <a:rPr lang="pt-BR"/>
              <a:t> para o comentário ser identificado com seu nome.</a:t>
            </a:r>
          </a:p>
          <a:p>
            <a:pPr lvl="1"/>
            <a:endParaRPr lang="pt-BR"/>
          </a:p>
          <a:p>
            <a:pPr lvl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025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EC4FA0-9D07-4D85-A6F4-B166E2E75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/>
              <a:t>Mundo Vuca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15E23DF-DC7C-44C0-8340-A381D39A2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endParaRPr lang="pt-BR" sz="2000">
              <a:hlinkClick r:id="rId2"/>
            </a:endParaRPr>
          </a:p>
          <a:p>
            <a:endParaRPr lang="pt-BR" sz="2000">
              <a:hlinkClick r:id="rId2"/>
            </a:endParaRPr>
          </a:p>
          <a:p>
            <a:endParaRPr lang="pt-BR" sz="2000">
              <a:hlinkClick r:id="rId2"/>
            </a:endParaRPr>
          </a:p>
          <a:p>
            <a:endParaRPr lang="pt-BR" sz="2000">
              <a:hlinkClick r:id="rId2"/>
            </a:endParaRPr>
          </a:p>
          <a:p>
            <a:r>
              <a:rPr lang="pt-BR" sz="2000">
                <a:hlinkClick r:id="rId2"/>
              </a:rPr>
              <a:t>https://www.youtube.com/watch?v=ZuEF76Xs_Mw</a:t>
            </a:r>
            <a:r>
              <a:rPr lang="pt-BR" sz="2000"/>
              <a:t> 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vuca oficial - YouTube">
            <a:extLst>
              <a:ext uri="{FF2B5EF4-FFF2-40B4-BE49-F238E27FC236}">
                <a16:creationId xmlns:a16="http://schemas.microsoft.com/office/drawing/2014/main" id="{17A246D6-3580-49B3-935E-36E4B0B5A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5320" y="2205211"/>
            <a:ext cx="6253212" cy="351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0759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40D2B-0C51-4E25-A3D8-147121277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Mundo </a:t>
            </a:r>
            <a:r>
              <a:rPr lang="pt-BR" err="1"/>
              <a:t>Vuca</a:t>
            </a:r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7C428E9-218C-4124-9A9E-AF27628F3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064" y="1709737"/>
            <a:ext cx="8926523" cy="389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669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CABFC-2683-4F5A-BCEB-6344249B7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 que são Metodologias Ágeis?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9E67F4-6B78-4EA9-8AA7-868DF6309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b="0" i="0" u="none" strike="noStrike">
                <a:effectLst/>
                <a:latin typeface="Arial" panose="020B0604020202020204" pitchFamily="34" charset="0"/>
              </a:rPr>
              <a:t>Surgiram da indústria de software</a:t>
            </a:r>
          </a:p>
          <a:p>
            <a:pPr lvl="1"/>
            <a:r>
              <a:rPr lang="pt-BR" b="0" i="0" u="none" strike="noStrike">
                <a:effectLst/>
                <a:latin typeface="Arial" panose="020B0604020202020204" pitchFamily="34" charset="0"/>
              </a:rPr>
              <a:t>se disseminaram pelo mundo dos negócios</a:t>
            </a:r>
          </a:p>
          <a:p>
            <a:pPr lvl="1"/>
            <a:r>
              <a:rPr lang="pt-BR" b="0" i="0" u="none" strike="noStrike">
                <a:effectLst/>
                <a:latin typeface="Arial" panose="020B0604020202020204" pitchFamily="34" charset="0"/>
              </a:rPr>
              <a:t>um dos pilares para a transformação digital</a:t>
            </a:r>
          </a:p>
          <a:p>
            <a:pPr lvl="2"/>
            <a:r>
              <a:rPr lang="pt-BR" b="0" i="0" u="none" strike="noStrike">
                <a:effectLst/>
                <a:latin typeface="Arial" panose="020B0604020202020204" pitchFamily="34" charset="0"/>
              </a:rPr>
              <a:t>lidam com problemas complexos. </a:t>
            </a:r>
          </a:p>
          <a:p>
            <a:pPr algn="l"/>
            <a:r>
              <a:rPr lang="pt-BR" b="0" i="0" u="none" strike="noStrike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Permitem ajustes no projeto e no produto conforme eles evoluem</a:t>
            </a:r>
            <a:r>
              <a:rPr lang="pt-BR" b="0" i="0" u="none" strike="noStrike">
                <a:effectLst/>
                <a:latin typeface="Arial" panose="020B0604020202020204" pitchFamily="34" charset="0"/>
              </a:rPr>
              <a:t>. 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016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D15EDD-6301-46C2-A8F6-9A7724EDF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Mundo Vuca e Metologias Ágeis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14C058-5038-4A38-9A5A-F5CF7A8D7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0" i="0">
                <a:effectLst/>
                <a:latin typeface="Arial" panose="020B0604020202020204" pitchFamily="34" charset="0"/>
              </a:rPr>
              <a:t>“A palavra de hoje é ÁGIL! </a:t>
            </a:r>
          </a:p>
          <a:p>
            <a:pPr marL="457200" lvl="1" indent="0">
              <a:buNone/>
            </a:pPr>
            <a:r>
              <a:rPr lang="pt-BR" sz="2000" b="0" i="0">
                <a:effectLst/>
                <a:latin typeface="Arial" panose="020B0604020202020204" pitchFamily="34" charset="0"/>
              </a:rPr>
              <a:t>Uma das principais características para o sucesso num mundo VUCA, é ter agilidade, pois o futuro está cada vez mais incerto e o presente cada vez mais complexo, o que demanda flexibilidade para se adaptar rapidamente. </a:t>
            </a:r>
          </a:p>
          <a:p>
            <a:pPr marL="457200" lvl="1" indent="0">
              <a:buNone/>
            </a:pPr>
            <a:r>
              <a:rPr lang="pt-BR" sz="2000" b="0" i="0">
                <a:effectLst/>
                <a:latin typeface="Arial" panose="020B0604020202020204" pitchFamily="34" charset="0"/>
              </a:rPr>
              <a:t>Além disso, como a velocidade das mudanças hoje é altíssima, além de ágeis, precisamos ser também velozes. </a:t>
            </a:r>
          </a:p>
          <a:p>
            <a:pPr marL="457200" lvl="1" indent="0">
              <a:buNone/>
            </a:pPr>
            <a:r>
              <a:rPr lang="pt-BR" sz="2000" b="0" i="0">
                <a:effectLst/>
                <a:latin typeface="Arial" panose="020B0604020202020204" pitchFamily="34" charset="0"/>
              </a:rPr>
              <a:t>Nesse contexto, </a:t>
            </a:r>
            <a:r>
              <a:rPr lang="pt-BR" sz="2000" b="0" i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as metodologias tradicionais de negócios não conseguem mais dar conta dos desafios atuais</a:t>
            </a:r>
            <a:r>
              <a:rPr lang="pt-BR" sz="2000" b="0" i="0">
                <a:effectLst/>
                <a:latin typeface="Arial" panose="020B0604020202020204" pitchFamily="34" charset="0"/>
              </a:rPr>
              <a:t>. </a:t>
            </a:r>
          </a:p>
          <a:p>
            <a:pPr marL="457200" lvl="1" indent="0">
              <a:buNone/>
            </a:pPr>
            <a:r>
              <a:rPr lang="pt-BR" sz="2000" b="0" i="0">
                <a:effectLst/>
                <a:latin typeface="Arial" panose="020B0604020202020204" pitchFamily="34" charset="0"/>
              </a:rPr>
              <a:t>Assim, </a:t>
            </a:r>
            <a:r>
              <a:rPr lang="pt-BR" sz="2000" b="0" i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a solução de planejamento e gestão que tem se mostrado mais eficiente são as metodologias ágeis, ou “agile” em inglês</a:t>
            </a:r>
            <a:r>
              <a:rPr lang="pt-BR" sz="2000" b="0" i="0">
                <a:effectLst/>
                <a:latin typeface="Arial" panose="020B0604020202020204" pitchFamily="34" charset="0"/>
              </a:rPr>
              <a:t>. (...)”</a:t>
            </a:r>
          </a:p>
          <a:p>
            <a:pPr algn="r"/>
            <a:r>
              <a:rPr lang="pt-BR" sz="1000">
                <a:latin typeface="Arial" panose="020B0604020202020204" pitchFamily="34" charset="0"/>
              </a:rPr>
              <a:t>Marta Gabriel – 01/</a:t>
            </a:r>
            <a:r>
              <a:rPr lang="pt-BR" sz="1000" err="1">
                <a:latin typeface="Arial" panose="020B0604020202020204" pitchFamily="34" charset="0"/>
              </a:rPr>
              <a:t>jan</a:t>
            </a:r>
            <a:r>
              <a:rPr lang="pt-BR" sz="1000">
                <a:latin typeface="Arial" panose="020B0604020202020204" pitchFamily="34" charset="0"/>
              </a:rPr>
              <a:t>/2019</a:t>
            </a:r>
            <a:endParaRPr lang="pt-BR" sz="1000"/>
          </a:p>
        </p:txBody>
      </p:sp>
    </p:spTree>
    <p:extLst>
      <p:ext uri="{BB962C8B-B14F-4D97-AF65-F5344CB8AC3E}">
        <p14:creationId xmlns:p14="http://schemas.microsoft.com/office/powerpoint/2010/main" val="52067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CABFC-2683-4F5A-BCEB-6344249B7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 que são Metodologias Ágeis?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9E67F4-6B78-4EA9-8AA7-868DF6309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b="0" i="0" u="none" strike="noStrike">
                <a:effectLst/>
                <a:latin typeface="Arial" panose="020B0604020202020204" pitchFamily="34" charset="0"/>
              </a:rPr>
              <a:t>Mudanças rápidas do ambiente:</a:t>
            </a:r>
          </a:p>
          <a:p>
            <a:pPr lvl="1"/>
            <a:r>
              <a:rPr lang="pt-BR" b="0" i="0" u="none" strike="noStrike">
                <a:effectLst/>
                <a:latin typeface="Arial" panose="020B0604020202020204" pitchFamily="34" charset="0"/>
              </a:rPr>
              <a:t>os clientes, </a:t>
            </a:r>
          </a:p>
          <a:p>
            <a:pPr lvl="1"/>
            <a:r>
              <a:rPr lang="pt-BR" b="0" i="0" u="none" strike="noStrike">
                <a:effectLst/>
                <a:latin typeface="Arial" panose="020B0604020202020204" pitchFamily="34" charset="0"/>
              </a:rPr>
              <a:t>a tecnologia e </a:t>
            </a:r>
          </a:p>
          <a:p>
            <a:pPr lvl="1"/>
            <a:r>
              <a:rPr lang="pt-BR" b="0" i="0" u="none" strike="noStrike">
                <a:effectLst/>
                <a:latin typeface="Arial" panose="020B0604020202020204" pitchFamily="34" charset="0"/>
              </a:rPr>
              <a:t>os concorrentes</a:t>
            </a:r>
          </a:p>
          <a:p>
            <a:r>
              <a:rPr lang="pt-BR" b="0" i="0" u="none" strike="noStrike">
                <a:effectLst/>
                <a:latin typeface="Arial" panose="020B0604020202020204" pitchFamily="34" charset="0"/>
              </a:rPr>
              <a:t>Adaptação de forma flexível.</a:t>
            </a:r>
          </a:p>
          <a:p>
            <a:r>
              <a:rPr lang="pt-BR">
                <a:latin typeface="Arial" panose="020B0604020202020204" pitchFamily="34" charset="0"/>
              </a:rPr>
              <a:t>C</a:t>
            </a:r>
            <a:r>
              <a:rPr lang="pt-BR" b="0" i="0" u="none" strike="noStrike">
                <a:effectLst/>
                <a:latin typeface="Arial" panose="020B0604020202020204" pitchFamily="34" charset="0"/>
              </a:rPr>
              <a:t>riam aprendizado durante o processo. </a:t>
            </a:r>
          </a:p>
          <a:p>
            <a:pPr algn="l"/>
            <a:r>
              <a:rPr lang="pt-BR" b="0" i="0" u="none" strike="noStrike">
                <a:effectLst/>
                <a:latin typeface="Arial" panose="020B0604020202020204" pitchFamily="34" charset="0"/>
              </a:rPr>
              <a:t>Melhor resultado possível:</a:t>
            </a:r>
          </a:p>
          <a:p>
            <a:pPr lvl="1"/>
            <a:r>
              <a:rPr lang="pt-BR" b="0" i="0" u="none" strike="noStrike">
                <a:effectLst/>
                <a:latin typeface="Arial" panose="020B0604020202020204" pitchFamily="34" charset="0"/>
              </a:rPr>
              <a:t>eficiente e sustentável para a empresa, </a:t>
            </a:r>
          </a:p>
          <a:p>
            <a:pPr lvl="1"/>
            <a:r>
              <a:rPr lang="pt-BR" b="0" i="0" u="none" strike="noStrike">
                <a:effectLst/>
                <a:latin typeface="Arial" panose="020B0604020202020204" pitchFamily="34" charset="0"/>
              </a:rPr>
              <a:t>maximiza a experiência do cliente em cada etapa.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1127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734B24-6223-4174-AD7A-5DEE27793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Método Ágil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AE79A4-54E2-4BB1-9C9E-02A7E03FB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578"/>
            <a:ext cx="10515600" cy="4652963"/>
          </a:xfrm>
        </p:spPr>
        <p:txBody>
          <a:bodyPr/>
          <a:lstStyle/>
          <a:p>
            <a:r>
              <a:rPr lang="pt-BR"/>
              <a:t>Projetos</a:t>
            </a:r>
          </a:p>
          <a:p>
            <a:pPr lvl="1"/>
            <a:r>
              <a:rPr lang="pt-BR"/>
              <a:t>Etapas curtas e produto pronto ao invés de etapas bem definidas</a:t>
            </a:r>
          </a:p>
          <a:p>
            <a:r>
              <a:rPr lang="pt-BR"/>
              <a:t>Ciclos interativos e incrementais</a:t>
            </a:r>
          </a:p>
          <a:p>
            <a:pPr lvl="1"/>
            <a:r>
              <a:rPr lang="pt-BR"/>
              <a:t>Flexibilidade e adaptabilidade</a:t>
            </a:r>
          </a:p>
          <a:p>
            <a:pPr lvl="1"/>
            <a:r>
              <a:rPr lang="pt-BR"/>
              <a:t>Melhoria continua</a:t>
            </a:r>
          </a:p>
          <a:p>
            <a:r>
              <a:rPr lang="pt-BR">
                <a:solidFill>
                  <a:srgbClr val="FFC000"/>
                </a:solidFill>
              </a:rPr>
              <a:t>Não são contra documentação</a:t>
            </a:r>
          </a:p>
          <a:p>
            <a:pPr lvl="1"/>
            <a:r>
              <a:rPr lang="pt-BR"/>
              <a:t>Focam no que realmente agrega valor ao produto final</a:t>
            </a:r>
          </a:p>
          <a:p>
            <a:r>
              <a:rPr lang="pt-BR"/>
              <a:t>Para um bom funcionamento</a:t>
            </a:r>
          </a:p>
          <a:p>
            <a:pPr lvl="1"/>
            <a:r>
              <a:rPr lang="pt-BR"/>
              <a:t>Equipes autônomas</a:t>
            </a:r>
          </a:p>
          <a:p>
            <a:pPr lvl="1"/>
            <a:r>
              <a:rPr lang="pt-BR"/>
              <a:t>Mais produtivos e eficazes</a:t>
            </a:r>
          </a:p>
        </p:txBody>
      </p:sp>
    </p:spTree>
    <p:extLst>
      <p:ext uri="{BB962C8B-B14F-4D97-AF65-F5344CB8AC3E}">
        <p14:creationId xmlns:p14="http://schemas.microsoft.com/office/powerpoint/2010/main" val="2625651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5D0AF-F93F-48AD-879C-D751DE4E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515"/>
          </a:xfrm>
        </p:spPr>
        <p:txBody>
          <a:bodyPr/>
          <a:lstStyle/>
          <a:p>
            <a:r>
              <a:rPr lang="pt-BR"/>
              <a:t>Manifesto Ágil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857A56-7F26-4A87-AC85-5F9FDB5CD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560"/>
            <a:ext cx="10515600" cy="4744403"/>
          </a:xfrm>
        </p:spPr>
        <p:txBody>
          <a:bodyPr>
            <a:normAutofit/>
          </a:bodyPr>
          <a:lstStyle/>
          <a:p>
            <a:r>
              <a:rPr lang="pt-BR"/>
              <a:t>Em 2001 - 17 pessoas se uniram para propor melhorias na gestão de projeto de software</a:t>
            </a:r>
          </a:p>
          <a:p>
            <a:r>
              <a:rPr lang="pt-BR"/>
              <a:t>Valores do manifesto ágil:</a:t>
            </a:r>
          </a:p>
          <a:p>
            <a:pPr lvl="1"/>
            <a:r>
              <a:rPr lang="pt-BR" b="1"/>
              <a:t>Indivíduos e interações </a:t>
            </a:r>
            <a:r>
              <a:rPr lang="pt-BR"/>
              <a:t>mais que processos e ferramentas</a:t>
            </a:r>
          </a:p>
          <a:p>
            <a:pPr lvl="1"/>
            <a:r>
              <a:rPr lang="pt-BR" b="1"/>
              <a:t>Software em funcionamento </a:t>
            </a:r>
            <a:r>
              <a:rPr lang="pt-BR"/>
              <a:t>mais que documentação </a:t>
            </a:r>
            <a:r>
              <a:rPr lang="pt-BR" u="sng"/>
              <a:t>abrangente</a:t>
            </a:r>
          </a:p>
          <a:p>
            <a:pPr lvl="1"/>
            <a:r>
              <a:rPr lang="pt-BR" b="1"/>
              <a:t>Colaboração com o cliente </a:t>
            </a:r>
            <a:r>
              <a:rPr lang="pt-BR"/>
              <a:t>mais que negociação de contratos</a:t>
            </a:r>
          </a:p>
          <a:p>
            <a:pPr lvl="1"/>
            <a:r>
              <a:rPr lang="pt-BR" b="1"/>
              <a:t>Responder as mudanças </a:t>
            </a:r>
            <a:r>
              <a:rPr lang="pt-BR"/>
              <a:t>mais que seguir um plano</a:t>
            </a:r>
          </a:p>
          <a:p>
            <a:pPr lvl="1"/>
            <a:endParaRPr lang="pt-BR"/>
          </a:p>
          <a:p>
            <a:endParaRPr lang="pt-BR"/>
          </a:p>
          <a:p>
            <a:r>
              <a:rPr lang="pt-BR">
                <a:solidFill>
                  <a:srgbClr val="FFC000"/>
                </a:solidFill>
              </a:rPr>
              <a:t>Existe valor nos itens à esquerda o que não elimina os itens da direita!</a:t>
            </a:r>
          </a:p>
        </p:txBody>
      </p:sp>
      <p:sp>
        <p:nvSpPr>
          <p:cNvPr id="4" name="Seta: da Esquerda para a Direita 3">
            <a:extLst>
              <a:ext uri="{FF2B5EF4-FFF2-40B4-BE49-F238E27FC236}">
                <a16:creationId xmlns:a16="http://schemas.microsoft.com/office/drawing/2014/main" id="{F3960C4C-5CCD-4A6C-911D-E1655D3C5CF2}"/>
              </a:ext>
            </a:extLst>
          </p:cNvPr>
          <p:cNvSpPr/>
          <p:nvPr/>
        </p:nvSpPr>
        <p:spPr>
          <a:xfrm>
            <a:off x="3810000" y="4450080"/>
            <a:ext cx="2529840" cy="5029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176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52784-330D-4486-9F77-C43AAA3F5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515"/>
          </a:xfrm>
        </p:spPr>
        <p:txBody>
          <a:bodyPr/>
          <a:lstStyle/>
          <a:p>
            <a:r>
              <a:rPr lang="pt-BR"/>
              <a:t>Alguns tipos de Métodos Ágeis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4EA3C3-CE96-4363-9A30-4A5A85E75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480"/>
            <a:ext cx="10515600" cy="4831080"/>
          </a:xfrm>
        </p:spPr>
        <p:txBody>
          <a:bodyPr>
            <a:normAutofit fontScale="92500" lnSpcReduction="20000"/>
          </a:bodyPr>
          <a:lstStyle/>
          <a:p>
            <a:r>
              <a:rPr lang="pt-BR"/>
              <a:t>Scrum </a:t>
            </a:r>
          </a:p>
          <a:p>
            <a:r>
              <a:rPr lang="pt-BR"/>
              <a:t>Framework para gestão de projetos</a:t>
            </a:r>
          </a:p>
          <a:p>
            <a:pPr lvl="1"/>
            <a:r>
              <a:rPr lang="pt-BR"/>
              <a:t>Projetos de alta complexidade com objetivo bem definido</a:t>
            </a:r>
          </a:p>
          <a:p>
            <a:r>
              <a:rPr lang="pt-BR" err="1"/>
              <a:t>Kanban</a:t>
            </a:r>
            <a:r>
              <a:rPr lang="pt-BR"/>
              <a:t> - Método de gestão focado em fluxo de valor</a:t>
            </a:r>
          </a:p>
          <a:p>
            <a:r>
              <a:rPr lang="pt-BR" err="1"/>
              <a:t>eXtreme</a:t>
            </a:r>
            <a:r>
              <a:rPr lang="pt-BR"/>
              <a:t> </a:t>
            </a:r>
            <a:r>
              <a:rPr lang="pt-BR" err="1"/>
              <a:t>Programming</a:t>
            </a:r>
            <a:r>
              <a:rPr lang="pt-BR"/>
              <a:t> XP </a:t>
            </a:r>
          </a:p>
          <a:p>
            <a:r>
              <a:rPr lang="pt-BR"/>
              <a:t>Anterior ao Manifesto Ágil</a:t>
            </a:r>
          </a:p>
          <a:p>
            <a:pPr lvl="1"/>
            <a:r>
              <a:rPr lang="pt-BR"/>
              <a:t>Equipes pequenas e projetos com constante mudança de escopo</a:t>
            </a:r>
          </a:p>
          <a:p>
            <a:r>
              <a:rPr lang="pt-BR"/>
              <a:t>FDD – </a:t>
            </a:r>
            <a:r>
              <a:rPr lang="pt-BR" i="1" err="1"/>
              <a:t>Feature</a:t>
            </a:r>
            <a:r>
              <a:rPr lang="pt-BR" i="1"/>
              <a:t> </a:t>
            </a:r>
            <a:r>
              <a:rPr lang="pt-BR" i="1" err="1"/>
              <a:t>Driven</a:t>
            </a:r>
            <a:r>
              <a:rPr lang="pt-BR" i="1"/>
              <a:t> </a:t>
            </a:r>
            <a:r>
              <a:rPr lang="pt-BR" i="1" err="1"/>
              <a:t>Development</a:t>
            </a:r>
            <a:endParaRPr lang="pt-BR" i="1"/>
          </a:p>
          <a:p>
            <a:pPr lvl="1"/>
            <a:r>
              <a:rPr lang="pt-BR"/>
              <a:t>Desenvolvimento de funcionalidades</a:t>
            </a:r>
          </a:p>
          <a:p>
            <a:pPr lvl="1"/>
            <a:r>
              <a:rPr lang="pt-BR"/>
              <a:t>Concepção + construção </a:t>
            </a:r>
          </a:p>
          <a:p>
            <a:r>
              <a:rPr lang="pt-BR"/>
              <a:t>Lean Startup</a:t>
            </a:r>
          </a:p>
          <a:p>
            <a:pPr lvl="1"/>
            <a:r>
              <a:rPr lang="pt-BR"/>
              <a:t>Validação de ideias e hipóteses </a:t>
            </a:r>
          </a:p>
          <a:p>
            <a:pPr lvl="1"/>
            <a:r>
              <a:rPr lang="pt-BR"/>
              <a:t>Construir, medir e aprender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569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D3224A9D5FA34480CDF2A82B2CEBD6" ma:contentTypeVersion="5" ma:contentTypeDescription="Create a new document." ma:contentTypeScope="" ma:versionID="20df73d375e4d647528312551b66d845">
  <xsd:schema xmlns:xsd="http://www.w3.org/2001/XMLSchema" xmlns:xs="http://www.w3.org/2001/XMLSchema" xmlns:p="http://schemas.microsoft.com/office/2006/metadata/properties" xmlns:ns2="065bfa9c-086b-4342-9f95-2b7c135fd06b" xmlns:ns3="c1527765-ead9-4985-ae14-255d4b687692" targetNamespace="http://schemas.microsoft.com/office/2006/metadata/properties" ma:root="true" ma:fieldsID="fad091e9c4676885df08ad9ebd322a1c" ns2:_="" ns3:_="">
    <xsd:import namespace="065bfa9c-086b-4342-9f95-2b7c135fd06b"/>
    <xsd:import namespace="c1527765-ead9-4985-ae14-255d4b6876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5bfa9c-086b-4342-9f95-2b7c135fd0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527765-ead9-4985-ae14-255d4b68769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7DCBBB-B0E3-4A3F-84EC-4D7F4D15E5E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90A6B96-0278-4709-924B-D3EB929A3B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5bfa9c-086b-4342-9f95-2b7c135fd06b"/>
    <ds:schemaRef ds:uri="c1527765-ead9-4985-ae14-255d4b6876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644F5C5-95BB-4350-8524-82B0EF6F73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Office Theme</vt:lpstr>
      <vt:lpstr>Engenharia de Software Metodologias Ágeis</vt:lpstr>
      <vt:lpstr>Mundo Vuca</vt:lpstr>
      <vt:lpstr>Mundo Vuca</vt:lpstr>
      <vt:lpstr>O que são Metodologias Ágeis?</vt:lpstr>
      <vt:lpstr>Mundo Vuca e Metologias Ágeis</vt:lpstr>
      <vt:lpstr>O que são Metodologias Ágeis?</vt:lpstr>
      <vt:lpstr>Método Ágil</vt:lpstr>
      <vt:lpstr>Manifesto Ágil</vt:lpstr>
      <vt:lpstr>Alguns tipos de Métodos Ágeis</vt:lpstr>
      <vt:lpstr>E a Metodologia Ágil no desenvolvimento de Software?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 Metodologias Ágeis</dc:title>
  <dc:creator>Patricia de Bassi</dc:creator>
  <cp:revision>4</cp:revision>
  <dcterms:created xsi:type="dcterms:W3CDTF">2020-09-02T19:28:51Z</dcterms:created>
  <dcterms:modified xsi:type="dcterms:W3CDTF">2023-09-25T13:28:36Z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0x01010064D3224A9D5FA34480CDF2A82B2CEBD6</vt:lpwstr>
  </property>
</Properties>
</file>