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7" r:id="rId5"/>
    <p:sldId id="258" r:id="rId6"/>
    <p:sldId id="259" r:id="rId7"/>
    <p:sldId id="274" r:id="rId8"/>
    <p:sldId id="272" r:id="rId9"/>
    <p:sldId id="271" r:id="rId10"/>
    <p:sldId id="273" r:id="rId11"/>
    <p:sldId id="275" r:id="rId12"/>
    <p:sldId id="262" r:id="rId13"/>
    <p:sldId id="261" r:id="rId14"/>
    <p:sldId id="263" r:id="rId15"/>
    <p:sldId id="278" r:id="rId16"/>
    <p:sldId id="280" r:id="rId17"/>
    <p:sldId id="279" r:id="rId18"/>
    <p:sldId id="281" r:id="rId19"/>
    <p:sldId id="282" r:id="rId20"/>
    <p:sldId id="283" r:id="rId21"/>
    <p:sldId id="284" r:id="rId22"/>
    <p:sldId id="285" r:id="rId23"/>
    <p:sldId id="276" r:id="rId24"/>
    <p:sldId id="266" r:id="rId25"/>
    <p:sldId id="264" r:id="rId26"/>
    <p:sldId id="265" r:id="rId27"/>
    <p:sldId id="267" r:id="rId28"/>
    <p:sldId id="268" r:id="rId29"/>
    <p:sldId id="277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824A4-6937-436B-AEB9-E142BB1AF19C}" v="4" dt="2023-08-31T01:19:31.704"/>
    <p1510:client id="{9FE22551-3278-4140-945C-227E333A8D0E}" v="1" dt="2023-08-31T00:31:55.341"/>
    <p1510:client id="{C68B7C1B-15C8-4F86-8207-1FED7847EDB3}" v="2" dt="2023-08-31T00:34:55.051"/>
    <p1510:client id="{D83CD1DE-22EA-BDDE-355D-2AB54A8AE814}" v="1" dt="2023-08-31T01:19:0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PORTO DE LIMA" userId="S::bruna.lima3@utp.edu.br::7ff0f363-49a0-4191-a113-02ecbef61360" providerId="AD" clId="Web-{67E824A4-6937-436B-AEB9-E142BB1AF19C}"/>
    <pc:docChg chg="sldOrd">
      <pc:chgData name="BRUNA PORTO DE LIMA" userId="S::bruna.lima3@utp.edu.br::7ff0f363-49a0-4191-a113-02ecbef61360" providerId="AD" clId="Web-{67E824A4-6937-436B-AEB9-E142BB1AF19C}" dt="2023-08-31T01:19:31.704" v="3"/>
      <pc:docMkLst>
        <pc:docMk/>
      </pc:docMkLst>
      <pc:sldChg chg="ord">
        <pc:chgData name="BRUNA PORTO DE LIMA" userId="S::bruna.lima3@utp.edu.br::7ff0f363-49a0-4191-a113-02ecbef61360" providerId="AD" clId="Web-{67E824A4-6937-436B-AEB9-E142BB1AF19C}" dt="2023-08-31T00:59:28.682" v="1"/>
        <pc:sldMkLst>
          <pc:docMk/>
          <pc:sldMk cId="3041785672" sldId="261"/>
        </pc:sldMkLst>
      </pc:sldChg>
      <pc:sldChg chg="ord">
        <pc:chgData name="BRUNA PORTO DE LIMA" userId="S::bruna.lima3@utp.edu.br::7ff0f363-49a0-4191-a113-02ecbef61360" providerId="AD" clId="Web-{67E824A4-6937-436B-AEB9-E142BB1AF19C}" dt="2023-08-31T01:19:31.704" v="3"/>
        <pc:sldMkLst>
          <pc:docMk/>
          <pc:sldMk cId="2973168248" sldId="264"/>
        </pc:sldMkLst>
      </pc:sldChg>
      <pc:sldChg chg="ord">
        <pc:chgData name="BRUNA PORTO DE LIMA" userId="S::bruna.lima3@utp.edu.br::7ff0f363-49a0-4191-a113-02ecbef61360" providerId="AD" clId="Web-{67E824A4-6937-436B-AEB9-E142BB1AF19C}" dt="2023-08-31T01:19:11.797" v="2"/>
        <pc:sldMkLst>
          <pc:docMk/>
          <pc:sldMk cId="3237487576" sldId="265"/>
        </pc:sldMkLst>
      </pc:sldChg>
      <pc:sldChg chg="ord">
        <pc:chgData name="BRUNA PORTO DE LIMA" userId="S::bruna.lima3@utp.edu.br::7ff0f363-49a0-4191-a113-02ecbef61360" providerId="AD" clId="Web-{67E824A4-6937-436B-AEB9-E142BB1AF19C}" dt="2023-08-31T00:59:25.901" v="0"/>
        <pc:sldMkLst>
          <pc:docMk/>
          <pc:sldMk cId="3873046592" sldId="271"/>
        </pc:sldMkLst>
      </pc:sldChg>
    </pc:docChg>
  </pc:docChgLst>
  <pc:docChgLst>
    <pc:chgData name="GABRIEL TOHMEH BEDRAN ASSAD" userId="S::gabriel.assad@utp.edu.br::8148fe98-5293-4ee5-b68c-31d9dd559af3" providerId="AD" clId="Web-{C68B7C1B-15C8-4F86-8207-1FED7847EDB3}"/>
    <pc:docChg chg="modSld">
      <pc:chgData name="GABRIEL TOHMEH BEDRAN ASSAD" userId="S::gabriel.assad@utp.edu.br::8148fe98-5293-4ee5-b68c-31d9dd559af3" providerId="AD" clId="Web-{C68B7C1B-15C8-4F86-8207-1FED7847EDB3}" dt="2023-08-31T00:34:55.051" v="1" actId="1076"/>
      <pc:docMkLst>
        <pc:docMk/>
      </pc:docMkLst>
      <pc:sldChg chg="modSp">
        <pc:chgData name="GABRIEL TOHMEH BEDRAN ASSAD" userId="S::gabriel.assad@utp.edu.br::8148fe98-5293-4ee5-b68c-31d9dd559af3" providerId="AD" clId="Web-{C68B7C1B-15C8-4F86-8207-1FED7847EDB3}" dt="2023-08-31T00:34:55.051" v="1" actId="1076"/>
        <pc:sldMkLst>
          <pc:docMk/>
          <pc:sldMk cId="1371794516" sldId="284"/>
        </pc:sldMkLst>
        <pc:picChg chg="mod">
          <ac:chgData name="GABRIEL TOHMEH BEDRAN ASSAD" userId="S::gabriel.assad@utp.edu.br::8148fe98-5293-4ee5-b68c-31d9dd559af3" providerId="AD" clId="Web-{C68B7C1B-15C8-4F86-8207-1FED7847EDB3}" dt="2023-08-31T00:34:55.051" v="1" actId="1076"/>
          <ac:picMkLst>
            <pc:docMk/>
            <pc:sldMk cId="1371794516" sldId="284"/>
            <ac:picMk id="7" creationId="{633DAABF-0386-4D30-B86C-883A82D05701}"/>
          </ac:picMkLst>
        </pc:picChg>
      </pc:sldChg>
    </pc:docChg>
  </pc:docChgLst>
  <pc:docChgLst>
    <pc:chgData name="SUSAN KAORI IZAWA" userId="S::susan.izawa@utp.edu.br::b67a9d83-4264-47f2-9528-793b714cd44f" providerId="AD" clId="Web-{D83CD1DE-22EA-BDDE-355D-2AB54A8AE814}"/>
    <pc:docChg chg="sldOrd">
      <pc:chgData name="SUSAN KAORI IZAWA" userId="S::susan.izawa@utp.edu.br::b67a9d83-4264-47f2-9528-793b714cd44f" providerId="AD" clId="Web-{D83CD1DE-22EA-BDDE-355D-2AB54A8AE814}" dt="2023-08-31T01:19:09.783" v="0"/>
      <pc:docMkLst>
        <pc:docMk/>
      </pc:docMkLst>
      <pc:sldChg chg="ord">
        <pc:chgData name="SUSAN KAORI IZAWA" userId="S::susan.izawa@utp.edu.br::b67a9d83-4264-47f2-9528-793b714cd44f" providerId="AD" clId="Web-{D83CD1DE-22EA-BDDE-355D-2AB54A8AE814}" dt="2023-08-31T01:19:09.783" v="0"/>
        <pc:sldMkLst>
          <pc:docMk/>
          <pc:sldMk cId="3996831795" sldId="279"/>
        </pc:sldMkLst>
      </pc:sldChg>
    </pc:docChg>
  </pc:docChgLst>
  <pc:docChgLst>
    <pc:chgData name="Brenda de Sobral Jesus" userId="S::brenda.jesus@utp.edu.br::c0f313dd-0964-480b-9a3b-75ef404e4e9a" providerId="AD" clId="Web-{9FE22551-3278-4140-945C-227E333A8D0E}"/>
    <pc:docChg chg="delSld">
      <pc:chgData name="Brenda de Sobral Jesus" userId="S::brenda.jesus@utp.edu.br::c0f313dd-0964-480b-9a3b-75ef404e4e9a" providerId="AD" clId="Web-{9FE22551-3278-4140-945C-227E333A8D0E}" dt="2023-08-31T00:31:55.341" v="0"/>
      <pc:docMkLst>
        <pc:docMk/>
      </pc:docMkLst>
      <pc:sldChg chg="del">
        <pc:chgData name="Brenda de Sobral Jesus" userId="S::brenda.jesus@utp.edu.br::c0f313dd-0964-480b-9a3b-75ef404e4e9a" providerId="AD" clId="Web-{9FE22551-3278-4140-945C-227E333A8D0E}" dt="2023-08-31T00:31:55.341" v="0"/>
        <pc:sldMkLst>
          <pc:docMk/>
          <pc:sldMk cId="128388835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76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5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9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46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7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0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0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1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3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96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EDC6-4A6B-4EB0-8034-C0FBF1A1C4B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BF59-50EE-4DD3-9AA7-756C06249F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2" y="643467"/>
            <a:ext cx="737889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1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Fatores críticos de sucesso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94263"/>
            <a:ext cx="10515600" cy="4682700"/>
          </a:xfrm>
        </p:spPr>
        <p:txBody>
          <a:bodyPr>
            <a:normAutofit/>
          </a:bodyPr>
          <a:lstStyle/>
          <a:p>
            <a:r>
              <a:rPr lang="pt-BR"/>
              <a:t>Apoio executivo</a:t>
            </a:r>
          </a:p>
          <a:p>
            <a:r>
              <a:rPr lang="pt-BR">
                <a:solidFill>
                  <a:schemeClr val="accent2"/>
                </a:solidFill>
              </a:rPr>
              <a:t>Envolvimento do usuário</a:t>
            </a:r>
          </a:p>
          <a:p>
            <a:r>
              <a:rPr lang="pt-BR"/>
              <a:t>Gerente de projeto experiente</a:t>
            </a:r>
          </a:p>
          <a:p>
            <a:r>
              <a:rPr lang="pt-BR">
                <a:solidFill>
                  <a:schemeClr val="accent2"/>
                </a:solidFill>
              </a:rPr>
              <a:t>Objetivos de negócio claros</a:t>
            </a:r>
          </a:p>
          <a:p>
            <a:r>
              <a:rPr lang="pt-BR">
                <a:solidFill>
                  <a:schemeClr val="accent2"/>
                </a:solidFill>
              </a:rPr>
              <a:t>Escopo menor</a:t>
            </a:r>
          </a:p>
          <a:p>
            <a:r>
              <a:rPr lang="pt-BR"/>
              <a:t>Infraestrutura de software padronizada</a:t>
            </a:r>
          </a:p>
          <a:p>
            <a:r>
              <a:rPr lang="pt-BR">
                <a:solidFill>
                  <a:schemeClr val="accent2"/>
                </a:solidFill>
              </a:rPr>
              <a:t>Requisitos básicos estáveis</a:t>
            </a:r>
          </a:p>
          <a:p>
            <a:r>
              <a:rPr lang="pt-BR"/>
              <a:t>Metodologia formal</a:t>
            </a:r>
          </a:p>
          <a:p>
            <a:r>
              <a:rPr lang="pt-BR"/>
              <a:t>Estimativas confiáveis</a:t>
            </a:r>
          </a:p>
        </p:txBody>
      </p:sp>
      <p:pic>
        <p:nvPicPr>
          <p:cNvPr id="4" name="Gráfico 3" descr="Comentar com Curtir estrutura de tópicos">
            <a:extLst>
              <a:ext uri="{FF2B5EF4-FFF2-40B4-BE49-F238E27FC236}">
                <a16:creationId xmlns:a16="http://schemas.microsoft.com/office/drawing/2014/main" id="{350708F0-08BA-4CC2-9924-494993EB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362" y="517261"/>
            <a:ext cx="1228803" cy="12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8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Quando é hora de cancelar?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606" y="1417320"/>
            <a:ext cx="1800225" cy="4759643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2789237" y="1417320"/>
            <a:ext cx="8564563" cy="4759643"/>
          </a:xfrm>
        </p:spPr>
        <p:txBody>
          <a:bodyPr/>
          <a:lstStyle/>
          <a:p>
            <a:pPr marL="0" indent="0">
              <a:buNone/>
            </a:pPr>
            <a:r>
              <a:rPr lang="pt-BR" i="1"/>
              <a:t>Sidney Water Corporation</a:t>
            </a:r>
          </a:p>
          <a:p>
            <a:r>
              <a:rPr lang="pt-BR"/>
              <a:t>Projeto</a:t>
            </a:r>
          </a:p>
          <a:p>
            <a:pPr lvl="1"/>
            <a:r>
              <a:rPr lang="pt-BR"/>
              <a:t>Automação de informações de cliente e faturamento do maior provedor de água da Austrália</a:t>
            </a:r>
          </a:p>
          <a:p>
            <a:r>
              <a:rPr lang="pt-BR"/>
              <a:t>Decisão</a:t>
            </a:r>
          </a:p>
          <a:p>
            <a:pPr lvl="1"/>
            <a:r>
              <a:rPr lang="pt-BR"/>
              <a:t>Cancelado</a:t>
            </a:r>
          </a:p>
          <a:p>
            <a:r>
              <a:rPr lang="pt-BR"/>
              <a:t>Causa</a:t>
            </a:r>
          </a:p>
          <a:p>
            <a:pPr lvl="1"/>
            <a:r>
              <a:rPr lang="pt-BR"/>
              <a:t>Planejamento inadequado, inúmeras solicitações de mudanças, estouro no cronograma e no orçamento.</a:t>
            </a:r>
          </a:p>
        </p:txBody>
      </p:sp>
    </p:spTree>
    <p:extLst>
      <p:ext uri="{BB962C8B-B14F-4D97-AF65-F5344CB8AC3E}">
        <p14:creationId xmlns:p14="http://schemas.microsoft.com/office/powerpoint/2010/main" val="156308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AD9EE18-565D-4E11-86AA-DE5BA3AC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Bugs históricos!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B21196A-E962-49ED-9E14-6F244CD3B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056" y="1448972"/>
            <a:ext cx="9655281" cy="4776464"/>
          </a:xfrm>
        </p:spPr>
      </p:pic>
    </p:spTree>
    <p:extLst>
      <p:ext uri="{BB962C8B-B14F-4D97-AF65-F5344CB8AC3E}">
        <p14:creationId xmlns:p14="http://schemas.microsoft.com/office/powerpoint/2010/main" val="374301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AD9EE18-565D-4E11-86AA-DE5BA3AC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Bugs históricos!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32036DA-8CB1-4F74-AEA7-28C3F6EB7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175" y="1319430"/>
            <a:ext cx="9326880" cy="5297148"/>
          </a:xfrm>
        </p:spPr>
      </p:pic>
    </p:spTree>
    <p:extLst>
      <p:ext uri="{BB962C8B-B14F-4D97-AF65-F5344CB8AC3E}">
        <p14:creationId xmlns:p14="http://schemas.microsoft.com/office/powerpoint/2010/main" val="258992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AD9EE18-565D-4E11-86AA-DE5BA3AC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Bugs históricos!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5439D60-8B36-485D-BD3A-01D8CBD3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378" y="1452446"/>
            <a:ext cx="8909474" cy="4852481"/>
          </a:xfrm>
        </p:spPr>
      </p:pic>
    </p:spTree>
    <p:extLst>
      <p:ext uri="{BB962C8B-B14F-4D97-AF65-F5344CB8AC3E}">
        <p14:creationId xmlns:p14="http://schemas.microsoft.com/office/powerpoint/2010/main" val="399683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AD9EE18-565D-4E11-86AA-DE5BA3AC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Bugs históricos!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43FC601-5420-495C-9424-A40327EE1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342" y="1398118"/>
            <a:ext cx="8665698" cy="5000694"/>
          </a:xfrm>
        </p:spPr>
      </p:pic>
    </p:spTree>
    <p:extLst>
      <p:ext uri="{BB962C8B-B14F-4D97-AF65-F5344CB8AC3E}">
        <p14:creationId xmlns:p14="http://schemas.microsoft.com/office/powerpoint/2010/main" val="160812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AD9EE18-565D-4E11-86AA-DE5BA3AC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Bugs históricos!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3EAC26F-CB1A-4142-915A-0CE0EEF72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342" y="1527154"/>
            <a:ext cx="8651629" cy="4759946"/>
          </a:xfrm>
        </p:spPr>
      </p:pic>
    </p:spTree>
    <p:extLst>
      <p:ext uri="{BB962C8B-B14F-4D97-AF65-F5344CB8AC3E}">
        <p14:creationId xmlns:p14="http://schemas.microsoft.com/office/powerpoint/2010/main" val="255290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AD9EE18-565D-4E11-86AA-DE5BA3AC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Bugs históricos!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F359C08-1ADB-4CE2-83F9-F797C183A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499" y="1549548"/>
            <a:ext cx="9298744" cy="5007016"/>
          </a:xfrm>
        </p:spPr>
      </p:pic>
    </p:spTree>
    <p:extLst>
      <p:ext uri="{BB962C8B-B14F-4D97-AF65-F5344CB8AC3E}">
        <p14:creationId xmlns:p14="http://schemas.microsoft.com/office/powerpoint/2010/main" val="233679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AD9EE18-565D-4E11-86AA-DE5BA3AC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Bugs históricos!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33DAABF-0386-4D30-B86C-883A82D05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977" y="1476829"/>
            <a:ext cx="8890782" cy="4967905"/>
          </a:xfrm>
        </p:spPr>
      </p:pic>
    </p:spTree>
    <p:extLst>
      <p:ext uri="{BB962C8B-B14F-4D97-AF65-F5344CB8AC3E}">
        <p14:creationId xmlns:p14="http://schemas.microsoft.com/office/powerpoint/2010/main" val="137179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40EEA-C424-B66F-45E1-A6D27B50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BE126-0726-69DA-F49D-82DE57F8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https://www.fm2s.com.br/maiores-fracassos-em-projetos/</a:t>
            </a:r>
          </a:p>
        </p:txBody>
      </p:sp>
    </p:spTree>
    <p:extLst>
      <p:ext uri="{BB962C8B-B14F-4D97-AF65-F5344CB8AC3E}">
        <p14:creationId xmlns:p14="http://schemas.microsoft.com/office/powerpoint/2010/main" val="26749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929"/>
          </a:xfrm>
        </p:spPr>
        <p:txBody>
          <a:bodyPr/>
          <a:lstStyle/>
          <a:p>
            <a:r>
              <a:rPr lang="pt-BR"/>
              <a:t>Projeto de sucesso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pt-BR"/>
              <a:t>“Um projeto de sucesso satisfaz seus clientes e patrocinadores com resultados que atendem aos seus </a:t>
            </a:r>
            <a:r>
              <a:rPr lang="pt-BR">
                <a:solidFill>
                  <a:srgbClr val="FFC000"/>
                </a:solidFill>
              </a:rPr>
              <a:t>objetivos,</a:t>
            </a:r>
            <a:r>
              <a:rPr lang="pt-BR">
                <a:solidFill>
                  <a:schemeClr val="accent2"/>
                </a:solidFill>
              </a:rPr>
              <a:t> </a:t>
            </a:r>
            <a:r>
              <a:rPr lang="pt-BR"/>
              <a:t>dentro </a:t>
            </a:r>
            <a:r>
              <a:rPr lang="pt-BR">
                <a:solidFill>
                  <a:srgbClr val="FFC000"/>
                </a:solidFill>
              </a:rPr>
              <a:t>das restrições de tempo e custo</a:t>
            </a:r>
            <a:r>
              <a:rPr lang="pt-BR"/>
              <a:t>, produzindo produtos de </a:t>
            </a:r>
            <a:r>
              <a:rPr lang="pt-BR">
                <a:solidFill>
                  <a:srgbClr val="FFC000"/>
                </a:solidFill>
              </a:rPr>
              <a:t>qualidade</a:t>
            </a:r>
            <a:r>
              <a:rPr lang="pt-BR"/>
              <a:t>,...</a:t>
            </a:r>
          </a:p>
          <a:p>
            <a:pPr lvl="1"/>
            <a:r>
              <a:rPr lang="pt-BR"/>
              <a:t>Mantendo e promovendo </a:t>
            </a:r>
            <a:r>
              <a:rPr lang="pt-BR">
                <a:solidFill>
                  <a:srgbClr val="FFC000"/>
                </a:solidFill>
              </a:rPr>
              <a:t>relações harmoniosas </a:t>
            </a:r>
            <a:r>
              <a:rPr lang="pt-BR"/>
              <a:t>entre os envolvidos, incluindo os executores, e contribuindo para o </a:t>
            </a:r>
            <a:r>
              <a:rPr lang="pt-BR">
                <a:solidFill>
                  <a:srgbClr val="FFC000"/>
                </a:solidFill>
              </a:rPr>
              <a:t>aprendizado</a:t>
            </a:r>
            <a:r>
              <a:rPr lang="pt-BR">
                <a:solidFill>
                  <a:schemeClr val="accent2"/>
                </a:solidFill>
              </a:rPr>
              <a:t> </a:t>
            </a:r>
            <a:r>
              <a:rPr lang="pt-BR"/>
              <a:t>da organização. “ </a:t>
            </a:r>
            <a:r>
              <a:rPr lang="pt-BR" sz="1200"/>
              <a:t>(Danile Gasnier, 2000)</a:t>
            </a:r>
          </a:p>
        </p:txBody>
      </p:sp>
    </p:spTree>
    <p:extLst>
      <p:ext uri="{BB962C8B-B14F-4D97-AF65-F5344CB8AC3E}">
        <p14:creationId xmlns:p14="http://schemas.microsoft.com/office/powerpoint/2010/main" val="305226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9D16C1D-F535-4ABF-BB61-967A13B9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 aqui perto de nós!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FCE9CE-F4B8-4F65-8867-2F68B2BC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90" y="1484026"/>
            <a:ext cx="10747010" cy="4692937"/>
          </a:xfrm>
        </p:spPr>
        <p:txBody>
          <a:bodyPr/>
          <a:lstStyle/>
          <a:p>
            <a:endParaRPr lang="pt-BR"/>
          </a:p>
          <a:p>
            <a:r>
              <a:rPr lang="pt-BR"/>
              <a:t>Nova linha de metrô</a:t>
            </a:r>
          </a:p>
          <a:p>
            <a:pPr marL="0" indent="0">
              <a:buNone/>
            </a:pPr>
            <a:r>
              <a:rPr lang="pt-BR"/>
              <a:t>ligando Guarulhos ao </a:t>
            </a:r>
          </a:p>
          <a:p>
            <a:pPr marL="0" indent="0">
              <a:buNone/>
            </a:pPr>
            <a:r>
              <a:rPr lang="pt-BR"/>
              <a:t>Centro de São Paulo.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373D3D-E250-4261-9B43-E97E7BEE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68" y="681037"/>
            <a:ext cx="6154216" cy="48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“Um problema da indústria de software é a falta de definições comuns para os termos que utilizamos para descrever aspectos do nosso trabalho. </a:t>
            </a:r>
          </a:p>
          <a:p>
            <a:r>
              <a:rPr lang="pt-BR"/>
              <a:t>Observadores diferentes podem descrever a mesma declaração como sendo um </a:t>
            </a:r>
            <a:r>
              <a:rPr lang="pt-BR">
                <a:solidFill>
                  <a:schemeClr val="accent2"/>
                </a:solidFill>
              </a:rPr>
              <a:t>requisito de usuário</a:t>
            </a:r>
            <a:r>
              <a:rPr lang="pt-BR"/>
              <a:t>, </a:t>
            </a:r>
            <a:r>
              <a:rPr lang="pt-BR">
                <a:solidFill>
                  <a:schemeClr val="tx2">
                    <a:lumMod val="60000"/>
                    <a:lumOff val="40000"/>
                  </a:schemeClr>
                </a:solidFill>
              </a:rPr>
              <a:t>requisito de software</a:t>
            </a:r>
            <a:r>
              <a:rPr lang="pt-BR"/>
              <a:t>, </a:t>
            </a:r>
            <a:r>
              <a:rPr lang="pt-BR">
                <a:solidFill>
                  <a:srgbClr val="00B050"/>
                </a:solidFill>
              </a:rPr>
              <a:t>requisito de negócio </a:t>
            </a:r>
            <a:r>
              <a:rPr lang="pt-BR"/>
              <a:t>ou </a:t>
            </a:r>
            <a:r>
              <a:rPr lang="pt-BR">
                <a:solidFill>
                  <a:srgbClr val="FFC000"/>
                </a:solidFill>
              </a:rPr>
              <a:t>requisito de produto</a:t>
            </a:r>
            <a:r>
              <a:rPr lang="pt-BR"/>
              <a:t>.”</a:t>
            </a:r>
          </a:p>
          <a:p>
            <a:pPr marL="0" indent="0">
              <a:buNone/>
            </a:pPr>
            <a:r>
              <a:rPr lang="pt-BR" sz="1200"/>
              <a:t>(Wiegers, 2003)</a:t>
            </a:r>
          </a:p>
        </p:txBody>
      </p:sp>
    </p:spTree>
    <p:extLst>
      <p:ext uri="{BB962C8B-B14F-4D97-AF65-F5344CB8AC3E}">
        <p14:creationId xmlns:p14="http://schemas.microsoft.com/office/powerpoint/2010/main" val="101481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lang="pt-BR"/>
              <a:t>Quando os requisitos são um problema?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503"/>
          </a:xfrm>
        </p:spPr>
        <p:txBody>
          <a:bodyPr/>
          <a:lstStyle/>
          <a:p>
            <a:endParaRPr lang="pt-BR"/>
          </a:p>
          <a:p>
            <a:r>
              <a:rPr lang="pt-BR"/>
              <a:t>A visão e o escopo do projeto nunca estão completamente claros</a:t>
            </a:r>
          </a:p>
          <a:p>
            <a:r>
              <a:rPr lang="pt-BR"/>
              <a:t>Os clientes estão sempre muito ocupados para gastar tempo com os analistas e desenvolvedores</a:t>
            </a:r>
          </a:p>
          <a:p>
            <a:r>
              <a:rPr lang="pt-BR"/>
              <a:t>Os requisitos existem na cabeça dos especialistas</a:t>
            </a:r>
          </a:p>
          <a:p>
            <a:r>
              <a:rPr lang="pt-BR"/>
              <a:t>A comunicação entre usuários e analistas se resume a interfaces gráficas das telas e não no que o sistema deveria fazer</a:t>
            </a:r>
          </a:p>
          <a:p>
            <a:r>
              <a:rPr lang="pt-BR"/>
              <a:t>Todos os requisitos são críticos e os clientes não os priorizam</a:t>
            </a:r>
          </a:p>
          <a:p>
            <a:r>
              <a:rPr lang="pt-BR"/>
              <a:t>A especificação foi satisfeita.... Mas o usuário não está satisfeito.</a:t>
            </a:r>
          </a:p>
        </p:txBody>
      </p:sp>
    </p:spTree>
    <p:extLst>
      <p:ext uri="{BB962C8B-B14F-4D97-AF65-F5344CB8AC3E}">
        <p14:creationId xmlns:p14="http://schemas.microsoft.com/office/powerpoint/2010/main" val="297316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60" y="643467"/>
            <a:ext cx="688668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48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Requisito?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/>
          <a:lstStyle/>
          <a:p>
            <a:endParaRPr lang="pt-BR"/>
          </a:p>
          <a:p>
            <a:r>
              <a:rPr lang="pt-BR"/>
              <a:t>“Requisito é a condição para se alcançar determinado fim. “</a:t>
            </a:r>
          </a:p>
          <a:p>
            <a:pPr marL="0" indent="0">
              <a:buNone/>
            </a:pPr>
            <a:r>
              <a:rPr lang="pt-BR" sz="1200"/>
              <a:t>(Houaiss, 2001)</a:t>
            </a:r>
          </a:p>
          <a:p>
            <a:r>
              <a:rPr lang="pt-BR"/>
              <a:t>“Requisito é a descrição dos </a:t>
            </a:r>
            <a:r>
              <a:rPr lang="pt-BR">
                <a:solidFill>
                  <a:srgbClr val="FFC000"/>
                </a:solidFill>
              </a:rPr>
              <a:t>serviços </a:t>
            </a:r>
            <a:r>
              <a:rPr lang="pt-BR"/>
              <a:t>e das </a:t>
            </a:r>
            <a:r>
              <a:rPr lang="pt-BR">
                <a:solidFill>
                  <a:srgbClr val="FFC000"/>
                </a:solidFill>
              </a:rPr>
              <a:t>restrições</a:t>
            </a:r>
            <a:r>
              <a:rPr lang="pt-BR"/>
              <a:t> de um sistema.” </a:t>
            </a:r>
            <a:r>
              <a:rPr lang="pt-BR" sz="1200"/>
              <a:t>(Sommerville, 2001)</a:t>
            </a:r>
          </a:p>
          <a:p>
            <a:r>
              <a:rPr lang="pt-BR"/>
              <a:t>“Requisitos são (...) uma especificação do que deveria ser </a:t>
            </a:r>
            <a:r>
              <a:rPr lang="pt-BR">
                <a:solidFill>
                  <a:srgbClr val="FFC000"/>
                </a:solidFill>
              </a:rPr>
              <a:t>implementado</a:t>
            </a:r>
            <a:r>
              <a:rPr lang="pt-BR"/>
              <a:t>. São descrições de como o sistema deveria se </a:t>
            </a:r>
            <a:r>
              <a:rPr lang="pt-BR">
                <a:solidFill>
                  <a:srgbClr val="FFC000"/>
                </a:solidFill>
              </a:rPr>
              <a:t>comportar</a:t>
            </a:r>
            <a:r>
              <a:rPr lang="pt-BR"/>
              <a:t>, ou de uma </a:t>
            </a:r>
            <a:r>
              <a:rPr lang="pt-BR">
                <a:solidFill>
                  <a:srgbClr val="FFC000"/>
                </a:solidFill>
              </a:rPr>
              <a:t>propriedade </a:t>
            </a:r>
            <a:r>
              <a:rPr lang="pt-BR"/>
              <a:t>ou </a:t>
            </a:r>
            <a:r>
              <a:rPr lang="pt-BR">
                <a:solidFill>
                  <a:srgbClr val="FFC000"/>
                </a:solidFill>
              </a:rPr>
              <a:t>atributo</a:t>
            </a:r>
            <a:r>
              <a:rPr lang="pt-BR"/>
              <a:t> do sistema. Eles podem ser uma </a:t>
            </a:r>
            <a:r>
              <a:rPr lang="pt-BR">
                <a:solidFill>
                  <a:srgbClr val="FFC000"/>
                </a:solidFill>
              </a:rPr>
              <a:t>restrição ao processo </a:t>
            </a:r>
            <a:r>
              <a:rPr lang="pt-BR"/>
              <a:t>de desenvolvimento do sistema.” </a:t>
            </a:r>
            <a:r>
              <a:rPr lang="pt-BR" sz="1200"/>
              <a:t>(Sommerville &amp; Sawyer, 1997)</a:t>
            </a:r>
          </a:p>
        </p:txBody>
      </p:sp>
    </p:spTree>
    <p:extLst>
      <p:ext uri="{BB962C8B-B14F-4D97-AF65-F5344CB8AC3E}">
        <p14:creationId xmlns:p14="http://schemas.microsoft.com/office/powerpoint/2010/main" val="380948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pt-BR"/>
              <a:t>O que é Requisito de software?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(1) “Uma condição ou capacidade do software necessária ao usuário para </a:t>
            </a:r>
            <a:r>
              <a:rPr lang="pt-BR">
                <a:solidFill>
                  <a:srgbClr val="FFC000"/>
                </a:solidFill>
              </a:rPr>
              <a:t>resolver um problema para atingir um objetivo</a:t>
            </a:r>
            <a:r>
              <a:rPr lang="pt-BR"/>
              <a:t>.”</a:t>
            </a:r>
          </a:p>
          <a:p>
            <a:pPr marL="0" indent="0">
              <a:buNone/>
            </a:pPr>
            <a:r>
              <a:rPr lang="pt-BR"/>
              <a:t>(2) “Uma </a:t>
            </a:r>
            <a:r>
              <a:rPr lang="pt-BR">
                <a:solidFill>
                  <a:srgbClr val="FFC000"/>
                </a:solidFill>
              </a:rPr>
              <a:t>capacidade</a:t>
            </a:r>
            <a:r>
              <a:rPr lang="pt-BR"/>
              <a:t> do software que precisa ser atendida ou possuída pelo sistema ou um componente do sistema para </a:t>
            </a:r>
            <a:r>
              <a:rPr lang="pt-BR">
                <a:solidFill>
                  <a:srgbClr val="FFC000"/>
                </a:solidFill>
              </a:rPr>
              <a:t>satisfazer</a:t>
            </a:r>
            <a:r>
              <a:rPr lang="pt-BR"/>
              <a:t> um contrato, padrão, especificação ou outra documentação </a:t>
            </a:r>
            <a:r>
              <a:rPr lang="pt-BR">
                <a:solidFill>
                  <a:srgbClr val="FFC000"/>
                </a:solidFill>
              </a:rPr>
              <a:t>imposta formalmente.”</a:t>
            </a:r>
          </a:p>
          <a:p>
            <a:pPr marL="0" indent="0">
              <a:buNone/>
            </a:pPr>
            <a:r>
              <a:rPr lang="pt-BR"/>
              <a:t>“Uma </a:t>
            </a:r>
            <a:r>
              <a:rPr lang="pt-BR">
                <a:solidFill>
                  <a:srgbClr val="FFC000"/>
                </a:solidFill>
              </a:rPr>
              <a:t>representação documentada </a:t>
            </a:r>
            <a:r>
              <a:rPr lang="pt-BR"/>
              <a:t>de uma condição ou capacidade como em (1) e (2). </a:t>
            </a:r>
          </a:p>
          <a:p>
            <a:pPr marL="0" indent="0">
              <a:buNone/>
            </a:pPr>
            <a:r>
              <a:rPr lang="pt-BR" sz="1200"/>
              <a:t>(IEEE, 1990)</a:t>
            </a:r>
          </a:p>
        </p:txBody>
      </p:sp>
    </p:spTree>
    <p:extLst>
      <p:ext uri="{BB962C8B-B14F-4D97-AF65-F5344CB8AC3E}">
        <p14:creationId xmlns:p14="http://schemas.microsoft.com/office/powerpoint/2010/main" val="2472725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227DA-FD7B-414B-B1FA-685D5C5E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561"/>
          </a:xfrm>
        </p:spPr>
        <p:txBody>
          <a:bodyPr>
            <a:normAutofit fontScale="90000"/>
          </a:bodyPr>
          <a:lstStyle/>
          <a:p>
            <a:r>
              <a:rPr lang="pt-BR"/>
              <a:t>O que é um Requisito para Engenharia de Software?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C494E-DB24-48DF-AB3D-EDD23439F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33" y="1825625"/>
            <a:ext cx="10839452" cy="4351338"/>
          </a:xfrm>
        </p:spPr>
        <p:txBody>
          <a:bodyPr>
            <a:normAutofit/>
          </a:bodyPr>
          <a:lstStyle/>
          <a:p>
            <a:pPr algn="l"/>
            <a:endParaRPr lang="pt-BR" sz="2600" b="0" i="0">
              <a:effectLst/>
            </a:endParaRPr>
          </a:p>
          <a:p>
            <a:pPr algn="l"/>
            <a:r>
              <a:rPr lang="pt-BR" b="0" i="0">
                <a:effectLst/>
              </a:rPr>
              <a:t>O conceito de requisito é também utilizado formalmente na </a:t>
            </a:r>
            <a:r>
              <a:rPr lang="pt-BR" b="0" i="0" u="none" strike="noStrike">
                <a:effectLst/>
              </a:rPr>
              <a:t>ciência de computação</a:t>
            </a:r>
            <a:r>
              <a:rPr lang="pt-BR" b="0" i="0">
                <a:effectLst/>
              </a:rPr>
              <a:t>, </a:t>
            </a:r>
            <a:r>
              <a:rPr lang="pt-BR" b="0" i="0" u="none" strike="noStrike">
                <a:effectLst/>
              </a:rPr>
              <a:t>engenharia de software</a:t>
            </a:r>
            <a:r>
              <a:rPr lang="pt-BR" b="0" i="0">
                <a:effectLst/>
              </a:rPr>
              <a:t> e </a:t>
            </a:r>
            <a:r>
              <a:rPr lang="pt-BR" b="0" i="0" u="none" strike="noStrike">
                <a:effectLst/>
              </a:rPr>
              <a:t>engenharia de sistemas</a:t>
            </a:r>
            <a:r>
              <a:rPr lang="pt-BR" b="0" i="0">
                <a:effectLst/>
              </a:rPr>
              <a:t>, referindo-se à definição de uma </a:t>
            </a:r>
            <a:r>
              <a:rPr lang="pt-BR" b="0" i="0" u="none" strike="noStrike">
                <a:solidFill>
                  <a:srgbClr val="FFC000"/>
                </a:solidFill>
                <a:effectLst/>
              </a:rPr>
              <a:t>característica</a:t>
            </a:r>
            <a:r>
              <a:rPr lang="pt-BR" b="0" i="0">
                <a:solidFill>
                  <a:srgbClr val="FFC000"/>
                </a:solidFill>
                <a:effectLst/>
              </a:rPr>
              <a:t>, </a:t>
            </a:r>
            <a:r>
              <a:rPr lang="pt-BR" b="0" i="0" u="none" strike="noStrike">
                <a:solidFill>
                  <a:srgbClr val="FFC000"/>
                </a:solidFill>
                <a:effectLst/>
              </a:rPr>
              <a:t>atributo</a:t>
            </a:r>
            <a:r>
              <a:rPr lang="pt-BR" b="0" i="0">
                <a:solidFill>
                  <a:srgbClr val="FFC000"/>
                </a:solidFill>
                <a:effectLst/>
              </a:rPr>
              <a:t>, </a:t>
            </a:r>
            <a:r>
              <a:rPr lang="pt-BR" b="0" i="0" u="none" strike="noStrike">
                <a:solidFill>
                  <a:srgbClr val="FFC000"/>
                </a:solidFill>
                <a:effectLst/>
              </a:rPr>
              <a:t>habilidade</a:t>
            </a:r>
            <a:r>
              <a:rPr lang="pt-BR" b="0" i="0">
                <a:solidFill>
                  <a:srgbClr val="FFC000"/>
                </a:solidFill>
                <a:effectLst/>
              </a:rPr>
              <a:t> ou </a:t>
            </a:r>
            <a:r>
              <a:rPr lang="pt-BR" b="0" i="0" u="none" strike="noStrike">
                <a:solidFill>
                  <a:srgbClr val="FFC000"/>
                </a:solidFill>
                <a:effectLst/>
              </a:rPr>
              <a:t>qualidade</a:t>
            </a:r>
            <a:r>
              <a:rPr lang="pt-BR" b="0" i="0">
                <a:solidFill>
                  <a:srgbClr val="FFC000"/>
                </a:solidFill>
                <a:effectLst/>
              </a:rPr>
              <a:t> </a:t>
            </a:r>
            <a:r>
              <a:rPr lang="pt-BR" b="0" i="0">
                <a:effectLst/>
              </a:rPr>
              <a:t>que um sistema (ou qualquer um de seus </a:t>
            </a:r>
            <a:r>
              <a:rPr lang="pt-BR" b="0" i="0" u="none" strike="noStrike">
                <a:effectLst/>
              </a:rPr>
              <a:t>módulos</a:t>
            </a:r>
            <a:r>
              <a:rPr lang="pt-BR" b="0" i="0">
                <a:effectLst/>
              </a:rPr>
              <a:t> e sub-rotinas) deve necessariamente prover </a:t>
            </a:r>
            <a:r>
              <a:rPr lang="pt-BR" b="0" i="0">
                <a:solidFill>
                  <a:srgbClr val="FFC000"/>
                </a:solidFill>
                <a:effectLst/>
              </a:rPr>
              <a:t>para ser útil a seus </a:t>
            </a:r>
            <a:r>
              <a:rPr lang="pt-BR" b="0" i="0" u="none" strike="noStrike">
                <a:solidFill>
                  <a:srgbClr val="FFC000"/>
                </a:solidFill>
                <a:effectLst/>
              </a:rPr>
              <a:t>usuários</a:t>
            </a:r>
            <a:r>
              <a:rPr lang="pt-BR" b="0" i="0">
                <a:solidFill>
                  <a:srgbClr val="FFC000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pt-BR" sz="1200"/>
              <a:t>(Wikipedia, 2019)</a:t>
            </a:r>
          </a:p>
        </p:txBody>
      </p:sp>
    </p:spTree>
    <p:extLst>
      <p:ext uri="{BB962C8B-B14F-4D97-AF65-F5344CB8AC3E}">
        <p14:creationId xmlns:p14="http://schemas.microsoft.com/office/powerpoint/2010/main" val="3113993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960120"/>
            <a:ext cx="6607792" cy="49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Sucesso em projetos de TI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C19AE4-C477-7071-679D-A80FD4D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25" y="898995"/>
            <a:ext cx="8421666" cy="4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98E7B-E572-49E0-A18D-B9A51AB6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Porque os projetos de TI falham?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05A76D-9F57-437B-8B34-8566EF33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95" y="692672"/>
            <a:ext cx="75914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4A4B3-4500-47DE-A783-D755C9A1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Porqu</a:t>
            </a:r>
            <a:r>
              <a:rPr lang="en-US" sz="2600">
                <a:solidFill>
                  <a:srgbClr val="FFFFFF"/>
                </a:solidFill>
              </a:rPr>
              <a:t>e os projetos de TI falham?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Tabela 3 - Percentual de Falhas">
            <a:extLst>
              <a:ext uri="{FF2B5EF4-FFF2-40B4-BE49-F238E27FC236}">
                <a16:creationId xmlns:a16="http://schemas.microsoft.com/office/drawing/2014/main" id="{2B0EE1E2-58DA-4CED-9AFB-7E3A74479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56" y="897643"/>
            <a:ext cx="620249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42960750-B352-4226-925B-35200DBC62F0}"/>
              </a:ext>
            </a:extLst>
          </p:cNvPr>
          <p:cNvSpPr/>
          <p:nvPr/>
        </p:nvSpPr>
        <p:spPr>
          <a:xfrm>
            <a:off x="3727714" y="1336189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4FF9D3B-FE56-4C00-B946-C883B132B2B2}"/>
              </a:ext>
            </a:extLst>
          </p:cNvPr>
          <p:cNvSpPr/>
          <p:nvPr/>
        </p:nvSpPr>
        <p:spPr>
          <a:xfrm>
            <a:off x="3727714" y="1796877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8B6EAD0-5EB2-41C6-9093-ECAADE88E4B9}"/>
              </a:ext>
            </a:extLst>
          </p:cNvPr>
          <p:cNvSpPr/>
          <p:nvPr/>
        </p:nvSpPr>
        <p:spPr>
          <a:xfrm>
            <a:off x="3702391" y="3427305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CC2827F4-ACE3-4685-9CF7-51433157A15A}"/>
              </a:ext>
            </a:extLst>
          </p:cNvPr>
          <p:cNvSpPr/>
          <p:nvPr/>
        </p:nvSpPr>
        <p:spPr>
          <a:xfrm>
            <a:off x="3727714" y="2548081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D025CB0-2106-47BE-80E0-24723E5735D8}"/>
              </a:ext>
            </a:extLst>
          </p:cNvPr>
          <p:cNvSpPr/>
          <p:nvPr/>
        </p:nvSpPr>
        <p:spPr>
          <a:xfrm>
            <a:off x="3727714" y="4183218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Comentar com Não Curtir com preenchimento sólido">
            <a:extLst>
              <a:ext uri="{FF2B5EF4-FFF2-40B4-BE49-F238E27FC236}">
                <a16:creationId xmlns:a16="http://schemas.microsoft.com/office/drawing/2014/main" id="{957F5CAE-BEE3-4268-A827-B6ADDF13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303" y="958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9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4A4B3-4500-47DE-A783-D755C9A1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Porqu</a:t>
            </a:r>
            <a:r>
              <a:rPr lang="en-US" sz="2600">
                <a:solidFill>
                  <a:srgbClr val="FFFFFF"/>
                </a:solidFill>
              </a:rPr>
              <a:t>e os projetos de TI </a:t>
            </a:r>
            <a:r>
              <a:rPr lang="en-US" sz="2600">
                <a:solidFill>
                  <a:srgbClr val="FF0000"/>
                </a:solidFill>
              </a:rPr>
              <a:t>falham</a:t>
            </a:r>
            <a:r>
              <a:rPr lang="en-US" sz="2600">
                <a:solidFill>
                  <a:srgbClr val="FFFFFF"/>
                </a:solidFill>
              </a:rPr>
              <a:t>?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Tabela 3 - Percentual de Falhas">
            <a:extLst>
              <a:ext uri="{FF2B5EF4-FFF2-40B4-BE49-F238E27FC236}">
                <a16:creationId xmlns:a16="http://schemas.microsoft.com/office/drawing/2014/main" id="{2B0EE1E2-58DA-4CED-9AFB-7E3A74479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50" y="961812"/>
            <a:ext cx="620249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 descr="Comentar com Não Curtir com preenchimento sólido">
            <a:extLst>
              <a:ext uri="{FF2B5EF4-FFF2-40B4-BE49-F238E27FC236}">
                <a16:creationId xmlns:a16="http://schemas.microsoft.com/office/drawing/2014/main" id="{B7126403-F7EB-4ABC-B967-B040589DA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303" y="958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4A4B3-4500-47DE-A783-D755C9A1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Porqu</a:t>
            </a:r>
            <a:r>
              <a:rPr lang="en-US" sz="2600">
                <a:solidFill>
                  <a:srgbClr val="FFFFFF"/>
                </a:solidFill>
              </a:rPr>
              <a:t>e os projetos de TI falham?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Tabela 3 - Percentual de Falhas">
            <a:extLst>
              <a:ext uri="{FF2B5EF4-FFF2-40B4-BE49-F238E27FC236}">
                <a16:creationId xmlns:a16="http://schemas.microsoft.com/office/drawing/2014/main" id="{2B0EE1E2-58DA-4CED-9AFB-7E3A74479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132" y="929727"/>
            <a:ext cx="620249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42960750-B352-4226-925B-35200DBC62F0}"/>
              </a:ext>
            </a:extLst>
          </p:cNvPr>
          <p:cNvSpPr/>
          <p:nvPr/>
        </p:nvSpPr>
        <p:spPr>
          <a:xfrm>
            <a:off x="3727714" y="1336189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4FF9D3B-FE56-4C00-B946-C883B132B2B2}"/>
              </a:ext>
            </a:extLst>
          </p:cNvPr>
          <p:cNvSpPr/>
          <p:nvPr/>
        </p:nvSpPr>
        <p:spPr>
          <a:xfrm>
            <a:off x="3727714" y="1873837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8B6EAD0-5EB2-41C6-9093-ECAADE88E4B9}"/>
              </a:ext>
            </a:extLst>
          </p:cNvPr>
          <p:cNvSpPr/>
          <p:nvPr/>
        </p:nvSpPr>
        <p:spPr>
          <a:xfrm>
            <a:off x="3702391" y="3427305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CC2827F4-ACE3-4685-9CF7-51433157A15A}"/>
              </a:ext>
            </a:extLst>
          </p:cNvPr>
          <p:cNvSpPr/>
          <p:nvPr/>
        </p:nvSpPr>
        <p:spPr>
          <a:xfrm>
            <a:off x="3727714" y="2548081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D025CB0-2106-47BE-80E0-24723E5735D8}"/>
              </a:ext>
            </a:extLst>
          </p:cNvPr>
          <p:cNvSpPr/>
          <p:nvPr/>
        </p:nvSpPr>
        <p:spPr>
          <a:xfrm>
            <a:off x="3727714" y="4263428"/>
            <a:ext cx="609600" cy="401052"/>
          </a:xfrm>
          <a:prstGeom prst="rightArrow">
            <a:avLst>
              <a:gd name="adj1" fmla="val 50000"/>
              <a:gd name="adj2" fmla="val 58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xplosão: 8 Pontos 3">
            <a:extLst>
              <a:ext uri="{FF2B5EF4-FFF2-40B4-BE49-F238E27FC236}">
                <a16:creationId xmlns:a16="http://schemas.microsoft.com/office/drawing/2014/main" id="{039BBE62-29B3-48B1-9735-9A1B90700A80}"/>
              </a:ext>
            </a:extLst>
          </p:cNvPr>
          <p:cNvSpPr/>
          <p:nvPr/>
        </p:nvSpPr>
        <p:spPr>
          <a:xfrm>
            <a:off x="4672594" y="1298399"/>
            <a:ext cx="5674577" cy="431633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Mais de 50% dos fatores de falhas estão relacionados aos requisitos!</a:t>
            </a:r>
          </a:p>
        </p:txBody>
      </p:sp>
      <p:pic>
        <p:nvPicPr>
          <p:cNvPr id="12" name="Gráfico 11" descr="Comentar com Não Curtir com preenchimento sólido">
            <a:extLst>
              <a:ext uri="{FF2B5EF4-FFF2-40B4-BE49-F238E27FC236}">
                <a16:creationId xmlns:a16="http://schemas.microsoft.com/office/drawing/2014/main" id="{EBE990EB-61BF-4FB7-94AB-1ADE0F924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303" y="958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69A88-8BA9-4185-8F0F-BB858AE0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Fatores de </a:t>
            </a:r>
            <a:r>
              <a:rPr lang="en-US" sz="2600" u="sng" kern="120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sucesso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 projetos de TI</a:t>
            </a:r>
          </a:p>
        </p:txBody>
      </p:sp>
      <p:pic>
        <p:nvPicPr>
          <p:cNvPr id="2053" name="Picture 2" descr="Tabela 2 - Percentual de Sucesso">
            <a:extLst>
              <a:ext uri="{FF2B5EF4-FFF2-40B4-BE49-F238E27FC236}">
                <a16:creationId xmlns:a16="http://schemas.microsoft.com/office/drawing/2014/main" id="{94921BC4-8C0B-4DE9-8BF3-9675362203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52" y="961812"/>
            <a:ext cx="682489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omentar com Curtir estrutura de tópicos">
            <a:extLst>
              <a:ext uri="{FF2B5EF4-FFF2-40B4-BE49-F238E27FC236}">
                <a16:creationId xmlns:a16="http://schemas.microsoft.com/office/drawing/2014/main" id="{E58008AD-3922-4844-B199-E4C13D140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5234" y="961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9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/>
              <a:t>Denver International Airport</a:t>
            </a:r>
          </a:p>
          <a:p>
            <a:r>
              <a:rPr lang="pt-BR"/>
              <a:t>Projeto</a:t>
            </a:r>
          </a:p>
          <a:p>
            <a:pPr lvl="1"/>
            <a:r>
              <a:rPr lang="pt-BR"/>
              <a:t>Inauguração de um novo aeroporto na cidade de Denver para substituir o antigo, cuja capacidade estava esgotada.</a:t>
            </a:r>
          </a:p>
          <a:p>
            <a:r>
              <a:rPr lang="pt-BR"/>
              <a:t>Decisão</a:t>
            </a:r>
          </a:p>
          <a:p>
            <a:pPr lvl="1"/>
            <a:r>
              <a:rPr lang="pt-BR"/>
              <a:t>Inauguração adiada por 25 dias</a:t>
            </a:r>
          </a:p>
          <a:p>
            <a:r>
              <a:rPr lang="pt-BR"/>
              <a:t>Causa</a:t>
            </a:r>
          </a:p>
          <a:p>
            <a:pPr lvl="1"/>
            <a:r>
              <a:rPr lang="pt-BR"/>
              <a:t>Problemas na integração do hardware e do software do sistema de esteira de bagagens.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365125"/>
            <a:ext cx="7931675" cy="12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2ADC4F-17FC-4780-A3A6-4C971DF7F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08F2BE-901B-4634-AD24-0E036A2D86EA}"/>
</file>

<file path=customXml/itemProps3.xml><?xml version="1.0" encoding="utf-8"?>
<ds:datastoreItem xmlns:ds="http://schemas.openxmlformats.org/officeDocument/2006/customXml" ds:itemID="{D7366BAD-EE41-4AD0-A96B-FF83CFA0DA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Projeto de sucesso</vt:lpstr>
      <vt:lpstr>Sucesso em projetos de TI</vt:lpstr>
      <vt:lpstr>Porque os projetos de TI falham?</vt:lpstr>
      <vt:lpstr>Porque os projetos de TI falham?</vt:lpstr>
      <vt:lpstr>Porque os projetos de TI falham?</vt:lpstr>
      <vt:lpstr>Porque os projetos de TI falham?</vt:lpstr>
      <vt:lpstr>Fatores de sucesso em projetos de TI</vt:lpstr>
      <vt:lpstr>PowerPoint Presentation</vt:lpstr>
      <vt:lpstr>Fatores críticos de sucesso</vt:lpstr>
      <vt:lpstr>Quando é hora de cancelar?</vt:lpstr>
      <vt:lpstr>Bugs históricos!</vt:lpstr>
      <vt:lpstr>Bugs históricos!</vt:lpstr>
      <vt:lpstr>Bugs históricos!</vt:lpstr>
      <vt:lpstr>Bugs históricos!</vt:lpstr>
      <vt:lpstr>Bugs históricos!</vt:lpstr>
      <vt:lpstr>Bugs históricos!</vt:lpstr>
      <vt:lpstr>Bugs históricos!</vt:lpstr>
      <vt:lpstr>Referência</vt:lpstr>
      <vt:lpstr>E aqui perto de nós!</vt:lpstr>
      <vt:lpstr>Problema</vt:lpstr>
      <vt:lpstr>Quando os requisitos são um problema?</vt:lpstr>
      <vt:lpstr>PowerPoint Presentation</vt:lpstr>
      <vt:lpstr>O que é Requisito?</vt:lpstr>
      <vt:lpstr>O que é Requisito de software?</vt:lpstr>
      <vt:lpstr>O que é um Requisito para Engenharia de Software?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Requisitos</dc:title>
  <dc:creator>Patricia de Bassi</dc:creator>
  <cp:revision>1</cp:revision>
  <dcterms:created xsi:type="dcterms:W3CDTF">2020-09-21T21:59:57Z</dcterms:created>
  <dcterms:modified xsi:type="dcterms:W3CDTF">2023-08-31T01:19:56Z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