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2" r:id="rId11"/>
    <p:sldId id="270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2" r:id="rId31"/>
    <p:sldId id="284" r:id="rId32"/>
    <p:sldId id="286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32033-A26B-3C1E-988D-429D3DACD097}" v="24" dt="2023-09-14T01:16:12.452"/>
    <p1510:client id="{20B56014-EBC7-46A6-A93A-FCE03EF00D2D}" v="1" dt="2023-09-25T21:01:26.419"/>
    <p1510:client id="{4B5C1471-45FB-4144-8257-FB8CEA25C9D2}" v="3" dt="2023-09-14T01:13:10.026"/>
    <p1510:client id="{6A50C47D-210B-4E49-B026-C3DDDEDE9B4B}" v="1" dt="2023-09-14T00:19:42.726"/>
    <p1510:client id="{7CE54828-C77E-47D6-8090-9FAA9B876E5F}" v="2" dt="2023-09-17T00:35:40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LEANDRO DINIZ" userId="S::bruno.diniz1@utp.edu.br::ed67dcc8-5613-42bf-a123-97ed9be02d9d" providerId="AD" clId="Web-{18732033-A26B-3C1E-988D-429D3DACD097}"/>
    <pc:docChg chg="modSld">
      <pc:chgData name="BRUNO LEANDRO DINIZ" userId="S::bruno.diniz1@utp.edu.br::ed67dcc8-5613-42bf-a123-97ed9be02d9d" providerId="AD" clId="Web-{18732033-A26B-3C1E-988D-429D3DACD097}" dt="2023-09-14T01:13:18.120" v="24" actId="20577"/>
      <pc:docMkLst>
        <pc:docMk/>
      </pc:docMkLst>
      <pc:sldChg chg="modSp">
        <pc:chgData name="BRUNO LEANDRO DINIZ" userId="S::bruno.diniz1@utp.edu.br::ed67dcc8-5613-42bf-a123-97ed9be02d9d" providerId="AD" clId="Web-{18732033-A26B-3C1E-988D-429D3DACD097}" dt="2023-09-14T01:13:18.120" v="24" actId="20577"/>
        <pc:sldMkLst>
          <pc:docMk/>
          <pc:sldMk cId="1161730912" sldId="264"/>
        </pc:sldMkLst>
        <pc:spChg chg="mod">
          <ac:chgData name="BRUNO LEANDRO DINIZ" userId="S::bruno.diniz1@utp.edu.br::ed67dcc8-5613-42bf-a123-97ed9be02d9d" providerId="AD" clId="Web-{18732033-A26B-3C1E-988D-429D3DACD097}" dt="2023-09-14T01:13:18.120" v="24" actId="20577"/>
          <ac:spMkLst>
            <pc:docMk/>
            <pc:sldMk cId="1161730912" sldId="264"/>
            <ac:spMk id="3" creationId="{00000000-0000-0000-0000-000000000000}"/>
          </ac:spMkLst>
        </pc:spChg>
      </pc:sldChg>
      <pc:sldChg chg="modSp">
        <pc:chgData name="BRUNO LEANDRO DINIZ" userId="S::bruno.diniz1@utp.edu.br::ed67dcc8-5613-42bf-a123-97ed9be02d9d" providerId="AD" clId="Web-{18732033-A26B-3C1E-988D-429D3DACD097}" dt="2023-09-14T00:58:22.977" v="20" actId="20577"/>
        <pc:sldMkLst>
          <pc:docMk/>
          <pc:sldMk cId="4249568892" sldId="276"/>
        </pc:sldMkLst>
        <pc:spChg chg="mod">
          <ac:chgData name="BRUNO LEANDRO DINIZ" userId="S::bruno.diniz1@utp.edu.br::ed67dcc8-5613-42bf-a123-97ed9be02d9d" providerId="AD" clId="Web-{18732033-A26B-3C1E-988D-429D3DACD097}" dt="2023-09-14T00:58:22.977" v="20" actId="20577"/>
          <ac:spMkLst>
            <pc:docMk/>
            <pc:sldMk cId="4249568892" sldId="276"/>
            <ac:spMk id="3" creationId="{00000000-0000-0000-0000-000000000000}"/>
          </ac:spMkLst>
        </pc:spChg>
      </pc:sldChg>
      <pc:sldChg chg="addSp modSp">
        <pc:chgData name="BRUNO LEANDRO DINIZ" userId="S::bruno.diniz1@utp.edu.br::ed67dcc8-5613-42bf-a123-97ed9be02d9d" providerId="AD" clId="Web-{18732033-A26B-3C1E-988D-429D3DACD097}" dt="2023-09-14T01:00:23.214" v="22"/>
        <pc:sldMkLst>
          <pc:docMk/>
          <pc:sldMk cId="3663665906" sldId="277"/>
        </pc:sldMkLst>
        <pc:spChg chg="add mod">
          <ac:chgData name="BRUNO LEANDRO DINIZ" userId="S::bruno.diniz1@utp.edu.br::ed67dcc8-5613-42bf-a123-97ed9be02d9d" providerId="AD" clId="Web-{18732033-A26B-3C1E-988D-429D3DACD097}" dt="2023-09-14T01:00:23.214" v="22"/>
          <ac:spMkLst>
            <pc:docMk/>
            <pc:sldMk cId="3663665906" sldId="277"/>
            <ac:spMk id="4" creationId="{6533C528-0A35-E48B-BC6C-9860C6C29323}"/>
          </ac:spMkLst>
        </pc:spChg>
      </pc:sldChg>
      <pc:sldChg chg="addSp modSp">
        <pc:chgData name="BRUNO LEANDRO DINIZ" userId="S::bruno.diniz1@utp.edu.br::ed67dcc8-5613-42bf-a123-97ed9be02d9d" providerId="AD" clId="Web-{18732033-A26B-3C1E-988D-429D3DACD097}" dt="2023-09-14T00:47:30.026" v="6"/>
        <pc:sldMkLst>
          <pc:docMk/>
          <pc:sldMk cId="3737359180" sldId="279"/>
        </pc:sldMkLst>
        <pc:spChg chg="add mod">
          <ac:chgData name="BRUNO LEANDRO DINIZ" userId="S::bruno.diniz1@utp.edu.br::ed67dcc8-5613-42bf-a123-97ed9be02d9d" providerId="AD" clId="Web-{18732033-A26B-3C1E-988D-429D3DACD097}" dt="2023-09-14T00:47:30.026" v="6"/>
          <ac:spMkLst>
            <pc:docMk/>
            <pc:sldMk cId="3737359180" sldId="279"/>
            <ac:spMk id="4" creationId="{4B9780A2-75A8-7FB8-28B9-6E4E4E7A79C2}"/>
          </ac:spMkLst>
        </pc:spChg>
      </pc:sldChg>
      <pc:sldChg chg="modSp">
        <pc:chgData name="BRUNO LEANDRO DINIZ" userId="S::bruno.diniz1@utp.edu.br::ed67dcc8-5613-42bf-a123-97ed9be02d9d" providerId="AD" clId="Web-{18732033-A26B-3C1E-988D-429D3DACD097}" dt="2023-09-14T00:43:44.224" v="4" actId="20577"/>
        <pc:sldMkLst>
          <pc:docMk/>
          <pc:sldMk cId="2167969908" sldId="286"/>
        </pc:sldMkLst>
        <pc:spChg chg="mod">
          <ac:chgData name="BRUNO LEANDRO DINIZ" userId="S::bruno.diniz1@utp.edu.br::ed67dcc8-5613-42bf-a123-97ed9be02d9d" providerId="AD" clId="Web-{18732033-A26B-3C1E-988D-429D3DACD097}" dt="2023-09-14T00:43:44.224" v="4" actId="20577"/>
          <ac:spMkLst>
            <pc:docMk/>
            <pc:sldMk cId="2167969908" sldId="286"/>
            <ac:spMk id="3" creationId="{09DD6A1B-7DED-4E19-8E91-6051B571A52D}"/>
          </ac:spMkLst>
        </pc:spChg>
      </pc:sldChg>
    </pc:docChg>
  </pc:docChgLst>
  <pc:docChgLst>
    <pc:chgData name="LUCAS ALUSH BARLETTA DA SILVA" userId="S::lucas.silva13@utp.edu.br::421f84c0-e5f7-4bb6-aa9d-63a40089313b" providerId="AD" clId="Web-{4B5C1471-45FB-4144-8257-FB8CEA25C9D2}"/>
    <pc:docChg chg="modSld">
      <pc:chgData name="LUCAS ALUSH BARLETTA DA SILVA" userId="S::lucas.silva13@utp.edu.br::421f84c0-e5f7-4bb6-aa9d-63a40089313b" providerId="AD" clId="Web-{4B5C1471-45FB-4144-8257-FB8CEA25C9D2}" dt="2023-09-14T01:13:10.026" v="4" actId="20577"/>
      <pc:docMkLst>
        <pc:docMk/>
      </pc:docMkLst>
      <pc:sldChg chg="modSp">
        <pc:chgData name="LUCAS ALUSH BARLETTA DA SILVA" userId="S::lucas.silva13@utp.edu.br::421f84c0-e5f7-4bb6-aa9d-63a40089313b" providerId="AD" clId="Web-{4B5C1471-45FB-4144-8257-FB8CEA25C9D2}" dt="2023-09-14T01:13:10.026" v="4" actId="20577"/>
        <pc:sldMkLst>
          <pc:docMk/>
          <pc:sldMk cId="2512126184" sldId="284"/>
        </pc:sldMkLst>
        <pc:spChg chg="mod">
          <ac:chgData name="LUCAS ALUSH BARLETTA DA SILVA" userId="S::lucas.silva13@utp.edu.br::421f84c0-e5f7-4bb6-aa9d-63a40089313b" providerId="AD" clId="Web-{4B5C1471-45FB-4144-8257-FB8CEA25C9D2}" dt="2023-09-14T01:13:10.026" v="4" actId="20577"/>
          <ac:spMkLst>
            <pc:docMk/>
            <pc:sldMk cId="2512126184" sldId="284"/>
            <ac:spMk id="3" creationId="{00000000-0000-0000-0000-000000000000}"/>
          </ac:spMkLst>
        </pc:spChg>
      </pc:sldChg>
    </pc:docChg>
  </pc:docChgLst>
  <pc:docChgLst>
    <pc:chgData name="ALINE CABRAL DA SILVA" userId="S::aline.silva5@utp.edu.br::4850c363-4ca6-49d8-a350-d45ae2498919" providerId="AD" clId="Web-{7CE54828-C77E-47D6-8090-9FAA9B876E5F}"/>
    <pc:docChg chg="modSld">
      <pc:chgData name="ALINE CABRAL DA SILVA" userId="S::aline.silva5@utp.edu.br::4850c363-4ca6-49d8-a350-d45ae2498919" providerId="AD" clId="Web-{7CE54828-C77E-47D6-8090-9FAA9B876E5F}" dt="2023-09-17T00:35:40.068" v="1" actId="20577"/>
      <pc:docMkLst>
        <pc:docMk/>
      </pc:docMkLst>
      <pc:sldChg chg="modSp">
        <pc:chgData name="ALINE CABRAL DA SILVA" userId="S::aline.silva5@utp.edu.br::4850c363-4ca6-49d8-a350-d45ae2498919" providerId="AD" clId="Web-{7CE54828-C77E-47D6-8090-9FAA9B876E5F}" dt="2023-09-17T00:35:40.068" v="1" actId="20577"/>
        <pc:sldMkLst>
          <pc:docMk/>
          <pc:sldMk cId="1161730912" sldId="264"/>
        </pc:sldMkLst>
        <pc:spChg chg="mod">
          <ac:chgData name="ALINE CABRAL DA SILVA" userId="S::aline.silva5@utp.edu.br::4850c363-4ca6-49d8-a350-d45ae2498919" providerId="AD" clId="Web-{7CE54828-C77E-47D6-8090-9FAA9B876E5F}" dt="2023-09-17T00:35:40.068" v="1" actId="20577"/>
          <ac:spMkLst>
            <pc:docMk/>
            <pc:sldMk cId="1161730912" sldId="264"/>
            <ac:spMk id="3" creationId="{00000000-0000-0000-0000-000000000000}"/>
          </ac:spMkLst>
        </pc:spChg>
      </pc:sldChg>
    </pc:docChg>
  </pc:docChgLst>
  <pc:docChgLst>
    <pc:chgData name="ARIEL EDUARDO BOTTEGA MARIUSSI" userId="S::ariel.mariussi@utp.edu.br::329e6070-2428-40e7-8366-3c72d66ab4cc" providerId="AD" clId="Web-{20B56014-EBC7-46A6-A93A-FCE03EF00D2D}"/>
    <pc:docChg chg="sldOrd">
      <pc:chgData name="ARIEL EDUARDO BOTTEGA MARIUSSI" userId="S::ariel.mariussi@utp.edu.br::329e6070-2428-40e7-8366-3c72d66ab4cc" providerId="AD" clId="Web-{20B56014-EBC7-46A6-A93A-FCE03EF00D2D}" dt="2023-09-25T21:01:26.419" v="0"/>
      <pc:docMkLst>
        <pc:docMk/>
      </pc:docMkLst>
      <pc:sldChg chg="ord">
        <pc:chgData name="ARIEL EDUARDO BOTTEGA MARIUSSI" userId="S::ariel.mariussi@utp.edu.br::329e6070-2428-40e7-8366-3c72d66ab4cc" providerId="AD" clId="Web-{20B56014-EBC7-46A6-A93A-FCE03EF00D2D}" dt="2023-09-25T21:01:26.419" v="0"/>
        <pc:sldMkLst>
          <pc:docMk/>
          <pc:sldMk cId="2083714157" sldId="262"/>
        </pc:sldMkLst>
      </pc:sldChg>
    </pc:docChg>
  </pc:docChgLst>
  <pc:docChgLst>
    <pc:chgData name="ALINE CABRAL DA SILVA" userId="S::aline.silva5@utp.edu.br::4850c363-4ca6-49d8-a350-d45ae2498919" providerId="AD" clId="Web-{6A50C47D-210B-4E49-B026-C3DDDEDE9B4B}"/>
    <pc:docChg chg="sldOrd">
      <pc:chgData name="ALINE CABRAL DA SILVA" userId="S::aline.silva5@utp.edu.br::4850c363-4ca6-49d8-a350-d45ae2498919" providerId="AD" clId="Web-{6A50C47D-210B-4E49-B026-C3DDDEDE9B4B}" dt="2023-09-14T00:19:42.726" v="0"/>
      <pc:docMkLst>
        <pc:docMk/>
      </pc:docMkLst>
      <pc:sldChg chg="ord">
        <pc:chgData name="ALINE CABRAL DA SILVA" userId="S::aline.silva5@utp.edu.br::4850c363-4ca6-49d8-a350-d45ae2498919" providerId="AD" clId="Web-{6A50C47D-210B-4E49-B026-C3DDDEDE9B4B}" dt="2023-09-14T00:19:42.726" v="0"/>
        <pc:sldMkLst>
          <pc:docMk/>
          <pc:sldMk cId="2764862909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175D-2D23-49C1-A2A1-4558B4ACDA3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4EA1-1CC5-40EC-90A8-DB90BF1DC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63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175D-2D23-49C1-A2A1-4558B4ACDA3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4EA1-1CC5-40EC-90A8-DB90BF1DC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01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175D-2D23-49C1-A2A1-4558B4ACDA3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4EA1-1CC5-40EC-90A8-DB90BF1DC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65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175D-2D23-49C1-A2A1-4558B4ACDA3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4EA1-1CC5-40EC-90A8-DB90BF1DC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6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175D-2D23-49C1-A2A1-4558B4ACDA3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4EA1-1CC5-40EC-90A8-DB90BF1DC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99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175D-2D23-49C1-A2A1-4558B4ACDA3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4EA1-1CC5-40EC-90A8-DB90BF1DC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33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175D-2D23-49C1-A2A1-4558B4ACDA3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4EA1-1CC5-40EC-90A8-DB90BF1DC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9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175D-2D23-49C1-A2A1-4558B4ACDA3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4EA1-1CC5-40EC-90A8-DB90BF1DC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36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175D-2D23-49C1-A2A1-4558B4ACDA3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4EA1-1CC5-40EC-90A8-DB90BF1DC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41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175D-2D23-49C1-A2A1-4558B4ACDA3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4EA1-1CC5-40EC-90A8-DB90BF1DC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55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175D-2D23-49C1-A2A1-4558B4ACDA3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4EA1-1CC5-40EC-90A8-DB90BF1DC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09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175D-2D23-49C1-A2A1-4558B4ACDA3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94EA1-1CC5-40EC-90A8-DB90BF1DC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3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âmpada em tela de fundo amarela com cabo e feixes de luz traçados">
            <a:extLst>
              <a:ext uri="{FF2B5EF4-FFF2-40B4-BE49-F238E27FC236}">
                <a16:creationId xmlns:a16="http://schemas.microsoft.com/office/drawing/2014/main" id="{0610662E-BD55-42E5-9E86-AD725B37DF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5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Engenharia de Requisitos</a:t>
            </a:r>
            <a:br>
              <a:rPr lang="pt-BR">
                <a:solidFill>
                  <a:srgbClr val="FFFFFF"/>
                </a:solidFill>
              </a:rPr>
            </a:br>
            <a:r>
              <a:rPr lang="pt-BR" sz="5400">
                <a:solidFill>
                  <a:srgbClr val="FFFFFF"/>
                </a:solidFill>
              </a:rPr>
              <a:t>Elicitação de requisitos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20000"/>
          </a:bodyPr>
          <a:lstStyle/>
          <a:p>
            <a:endParaRPr lang="pt-BR" sz="1100">
              <a:solidFill>
                <a:srgbClr val="FFFFFF"/>
              </a:solidFill>
            </a:endParaRPr>
          </a:p>
          <a:p>
            <a:endParaRPr lang="pt-BR" sz="1100">
              <a:solidFill>
                <a:srgbClr val="FFFFFF"/>
              </a:solidFill>
            </a:endParaRPr>
          </a:p>
          <a:p>
            <a:endParaRPr lang="pt-BR" sz="1100">
              <a:solidFill>
                <a:srgbClr val="FFFFFF"/>
              </a:solidFill>
            </a:endParaRPr>
          </a:p>
          <a:p>
            <a:r>
              <a:rPr lang="pt-BR">
                <a:solidFill>
                  <a:srgbClr val="FFFFFF"/>
                </a:solidFill>
              </a:rPr>
              <a:t>Profa. Patricia Rucker de Bassi</a:t>
            </a:r>
          </a:p>
        </p:txBody>
      </p:sp>
    </p:spTree>
    <p:extLst>
      <p:ext uri="{BB962C8B-B14F-4D97-AF65-F5344CB8AC3E}">
        <p14:creationId xmlns:p14="http://schemas.microsoft.com/office/powerpoint/2010/main" val="4140264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Não ambíguo </a:t>
            </a:r>
            <a:r>
              <a:rPr lang="pt-BR">
                <a:sym typeface="Wingdings" panose="05000000000000000000" pitchFamily="2" charset="2"/>
              </a:rPr>
              <a:t> 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Exemplo (</a:t>
            </a:r>
            <a:r>
              <a:rPr lang="pt-BR">
                <a:solidFill>
                  <a:srgbClr val="FFC000"/>
                </a:solidFill>
              </a:rPr>
              <a:t>uso de pronomes</a:t>
            </a:r>
            <a:r>
              <a:rPr lang="pt-BR"/>
              <a:t>):</a:t>
            </a:r>
          </a:p>
          <a:p>
            <a:pPr lvl="1"/>
            <a:r>
              <a:rPr lang="pt-BR"/>
              <a:t>“O sistema deverá permitir somente cinco registros de dependentes válidos e tipos de plano de saúde; ele deve incluir o mais velho.”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Dúvidas:</a:t>
            </a:r>
          </a:p>
          <a:p>
            <a:pPr lvl="1"/>
            <a:r>
              <a:rPr lang="pt-BR"/>
              <a:t>O sistema deve permitir o registro do dependente mais velho ou do plano de saúde mais velho?</a:t>
            </a:r>
          </a:p>
        </p:txBody>
      </p:sp>
    </p:spTree>
    <p:extLst>
      <p:ext uri="{BB962C8B-B14F-4D97-AF65-F5344CB8AC3E}">
        <p14:creationId xmlns:p14="http://schemas.microsoft.com/office/powerpoint/2010/main" val="361904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Não ambíguo </a:t>
            </a:r>
            <a:r>
              <a:rPr lang="pt-BR">
                <a:sym typeface="Wingdings" panose="05000000000000000000" pitchFamily="2" charset="2"/>
              </a:rPr>
              <a:t> 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Exemplo (</a:t>
            </a:r>
            <a:r>
              <a:rPr lang="pt-BR">
                <a:solidFill>
                  <a:srgbClr val="FFC000"/>
                </a:solidFill>
              </a:rPr>
              <a:t>uso de pronomes</a:t>
            </a:r>
            <a:r>
              <a:rPr lang="pt-BR"/>
              <a:t>):</a:t>
            </a:r>
          </a:p>
          <a:p>
            <a:pPr lvl="1"/>
            <a:r>
              <a:rPr lang="pt-BR"/>
              <a:t>“o sistema deverá permitir somente cinco registros de dependentes válidos e tipos de plano de saúde; ele deve incluir o mais velho.”</a:t>
            </a:r>
          </a:p>
          <a:p>
            <a:pPr lvl="1"/>
            <a:endParaRPr lang="pt-BR"/>
          </a:p>
          <a:p>
            <a:pPr lvl="1"/>
            <a:endParaRPr lang="pt-BR"/>
          </a:p>
          <a:p>
            <a:r>
              <a:rPr lang="pt-BR"/>
              <a:t>Reescrevendo:</a:t>
            </a:r>
          </a:p>
          <a:p>
            <a:pPr lvl="1"/>
            <a:r>
              <a:rPr lang="pt-BR"/>
              <a:t>“o sistema deverá permitir somente cinco registros de dependentes válidos.”</a:t>
            </a:r>
          </a:p>
          <a:p>
            <a:pPr lvl="1"/>
            <a:r>
              <a:rPr lang="pt-BR"/>
              <a:t>“o sistema deverá incluir um registro para o dependente mais velho no conjunto de registros de dependentes.”</a:t>
            </a:r>
          </a:p>
          <a:p>
            <a:pPr lvl="1"/>
            <a:r>
              <a:rPr lang="pt-BR"/>
              <a:t>“o sistema deverá incluir qualquer plano de saúde associado com um registro de dependente.”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704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Não ambíguo </a:t>
            </a:r>
            <a:r>
              <a:rPr lang="pt-BR">
                <a:sym typeface="Wingdings" panose="05000000000000000000" pitchFamily="2" charset="2"/>
              </a:rPr>
              <a:t> 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/>
              <a:t>Exemplo (</a:t>
            </a:r>
            <a:r>
              <a:rPr lang="pt-BR">
                <a:solidFill>
                  <a:srgbClr val="FFC000"/>
                </a:solidFill>
              </a:rPr>
              <a:t>acrônimos</a:t>
            </a:r>
            <a:r>
              <a:rPr lang="pt-BR"/>
              <a:t>):</a:t>
            </a:r>
          </a:p>
          <a:p>
            <a:pPr lvl="1"/>
            <a:r>
              <a:rPr lang="pt-BR"/>
              <a:t>“o sistema deverá montar e transmitir novos registros de mensagens para o</a:t>
            </a:r>
          </a:p>
          <a:p>
            <a:pPr marL="457200" lvl="1" indent="0">
              <a:buNone/>
            </a:pPr>
            <a:r>
              <a:rPr lang="pt-BR"/>
              <a:t> </a:t>
            </a:r>
            <a:r>
              <a:rPr lang="pt-BR">
                <a:solidFill>
                  <a:srgbClr val="FF0066"/>
                </a:solidFill>
              </a:rPr>
              <a:t>STM</a:t>
            </a:r>
            <a:r>
              <a:rPr lang="pt-BR"/>
              <a:t>.”</a:t>
            </a:r>
          </a:p>
          <a:p>
            <a:pPr lvl="1"/>
            <a:endParaRPr lang="pt-BR"/>
          </a:p>
          <a:p>
            <a:endParaRPr lang="pt-BR"/>
          </a:p>
          <a:p>
            <a:r>
              <a:rPr lang="pt-BR"/>
              <a:t>Dúvidas:</a:t>
            </a:r>
          </a:p>
          <a:p>
            <a:pPr lvl="1"/>
            <a:r>
              <a:rPr lang="pt-BR"/>
              <a:t>STM = sistema de transformação de mensagens?</a:t>
            </a:r>
          </a:p>
          <a:p>
            <a:pPr lvl="1"/>
            <a:r>
              <a:rPr lang="pt-BR"/>
              <a:t>STM = seção de transporte de malotes?</a:t>
            </a:r>
          </a:p>
          <a:p>
            <a:pPr lvl="1"/>
            <a:endParaRPr lang="pt-BR"/>
          </a:p>
          <a:p>
            <a:r>
              <a:rPr lang="pt-BR"/>
              <a:t>Importante:</a:t>
            </a:r>
          </a:p>
          <a:p>
            <a:pPr lvl="1"/>
            <a:r>
              <a:rPr lang="pt-BR"/>
              <a:t>Descrever as siglas</a:t>
            </a:r>
          </a:p>
          <a:p>
            <a:pPr lvl="1"/>
            <a:r>
              <a:rPr lang="pt-BR"/>
              <a:t>Uso de glossário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592" y="2718188"/>
            <a:ext cx="2522982" cy="9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Não ambíguo </a:t>
            </a:r>
            <a:r>
              <a:rPr lang="pt-BR">
                <a:sym typeface="Wingdings" panose="05000000000000000000" pitchFamily="2" charset="2"/>
              </a:rPr>
              <a:t> 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Exemplo (</a:t>
            </a:r>
            <a:r>
              <a:rPr lang="pt-BR">
                <a:solidFill>
                  <a:srgbClr val="FFC000"/>
                </a:solidFill>
              </a:rPr>
              <a:t>indeterminação</a:t>
            </a:r>
            <a:r>
              <a:rPr lang="pt-BR"/>
              <a:t>):</a:t>
            </a:r>
          </a:p>
          <a:p>
            <a:pPr lvl="1"/>
            <a:r>
              <a:rPr lang="pt-BR"/>
              <a:t>“o sistema deverá fazer as correções no registro </a:t>
            </a:r>
            <a:r>
              <a:rPr lang="pt-BR">
                <a:solidFill>
                  <a:srgbClr val="FF0066"/>
                </a:solidFill>
              </a:rPr>
              <a:t>quando possível.”</a:t>
            </a:r>
          </a:p>
          <a:p>
            <a:pPr lvl="1"/>
            <a:endParaRPr lang="pt-BR"/>
          </a:p>
          <a:p>
            <a:endParaRPr lang="pt-BR"/>
          </a:p>
          <a:p>
            <a:r>
              <a:rPr lang="pt-BR"/>
              <a:t>Dúvidas:</a:t>
            </a:r>
          </a:p>
          <a:p>
            <a:pPr lvl="1"/>
            <a:r>
              <a:rPr lang="pt-BR"/>
              <a:t>Quando possível = momento do tempo?</a:t>
            </a:r>
          </a:p>
          <a:p>
            <a:pPr lvl="1"/>
            <a:r>
              <a:rPr lang="pt-BR"/>
              <a:t>Quando possível = sob certas condições?</a:t>
            </a:r>
          </a:p>
          <a:p>
            <a:pPr lvl="1"/>
            <a:r>
              <a:rPr lang="pt-BR"/>
              <a:t>O que ocorre quando “não é possível” ?</a:t>
            </a:r>
          </a:p>
          <a:p>
            <a:pPr lvl="1"/>
            <a:r>
              <a:rPr lang="pt-BR"/>
              <a:t>....</a:t>
            </a:r>
          </a:p>
          <a:p>
            <a:pPr marL="457200" lvl="1" indent="0">
              <a:buNone/>
            </a:pPr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884" y="2692717"/>
            <a:ext cx="2499439" cy="128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72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Não ambíguo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Como reduzir a </a:t>
            </a:r>
            <a:r>
              <a:rPr lang="pt-BR">
                <a:solidFill>
                  <a:srgbClr val="FFC000"/>
                </a:solidFill>
              </a:rPr>
              <a:t>ambiguidade</a:t>
            </a:r>
          </a:p>
          <a:p>
            <a:pPr lvl="1"/>
            <a:r>
              <a:rPr lang="pt-BR"/>
              <a:t>Utilizar ferramentas apropriadas para descrever os requisitos</a:t>
            </a:r>
          </a:p>
          <a:p>
            <a:pPr lvl="2"/>
            <a:r>
              <a:rPr lang="pt-BR"/>
              <a:t>Linguagens específicas</a:t>
            </a:r>
          </a:p>
          <a:p>
            <a:pPr lvl="2"/>
            <a:r>
              <a:rPr lang="pt-BR"/>
              <a:t>Modelagens</a:t>
            </a:r>
          </a:p>
          <a:p>
            <a:pPr lvl="2"/>
            <a:r>
              <a:rPr lang="pt-BR"/>
              <a:t>....</a:t>
            </a:r>
          </a:p>
          <a:p>
            <a:pPr lvl="1"/>
            <a:r>
              <a:rPr lang="pt-BR"/>
              <a:t>Reler as especificações com objetivo específico de procurar ambiguidade</a:t>
            </a:r>
          </a:p>
          <a:p>
            <a:pPr lvl="1"/>
            <a:r>
              <a:rPr lang="pt-BR"/>
              <a:t>Inspecionar os documentos de requisitos</a:t>
            </a:r>
          </a:p>
        </p:txBody>
      </p:sp>
    </p:spTree>
    <p:extLst>
      <p:ext uri="{BB962C8B-B14F-4D97-AF65-F5344CB8AC3E}">
        <p14:creationId xmlns:p14="http://schemas.microsoft.com/office/powerpoint/2010/main" val="44449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 de um bom requisito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Não ambíguo</a:t>
            </a:r>
          </a:p>
          <a:p>
            <a:r>
              <a:rPr lang="pt-BR">
                <a:solidFill>
                  <a:srgbClr val="FFC000"/>
                </a:solidFill>
              </a:rPr>
              <a:t>Verificável</a:t>
            </a:r>
          </a:p>
          <a:p>
            <a:r>
              <a:rPr lang="pt-BR"/>
              <a:t>Determinístico</a:t>
            </a:r>
          </a:p>
          <a:p>
            <a:r>
              <a:rPr lang="pt-BR"/>
              <a:t>Rastreável</a:t>
            </a:r>
          </a:p>
          <a:p>
            <a:r>
              <a:rPr lang="pt-BR"/>
              <a:t>Correto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940" y="2682644"/>
            <a:ext cx="2689860" cy="349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64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Verificável </a:t>
            </a:r>
            <a:r>
              <a:rPr lang="pt-BR">
                <a:sym typeface="Wingdings" panose="05000000000000000000" pitchFamily="2" charset="2"/>
              </a:rPr>
              <a:t>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Um requisito é verificável se ele pode ser testado completamente, de modo razoável.</a:t>
            </a:r>
          </a:p>
          <a:p>
            <a:endParaRPr lang="pt-BR"/>
          </a:p>
          <a:p>
            <a:r>
              <a:rPr lang="pt-BR"/>
              <a:t>Assegurar que:</a:t>
            </a:r>
          </a:p>
          <a:p>
            <a:pPr lvl="1"/>
            <a:r>
              <a:rPr lang="pt-BR"/>
              <a:t>Sistema funciona corretamente</a:t>
            </a:r>
          </a:p>
          <a:p>
            <a:pPr lvl="1"/>
            <a:r>
              <a:rPr lang="pt-BR"/>
              <a:t>Exceções são tratadas de forma correta</a:t>
            </a:r>
          </a:p>
          <a:p>
            <a:pPr lvl="1"/>
            <a:r>
              <a:rPr lang="pt-BR"/>
              <a:t>Suporta vários conjuntos de dados </a:t>
            </a:r>
          </a:p>
        </p:txBody>
      </p:sp>
    </p:spTree>
    <p:extLst>
      <p:ext uri="{BB962C8B-B14F-4D97-AF65-F5344CB8AC3E}">
        <p14:creationId xmlns:p14="http://schemas.microsoft.com/office/powerpoint/2010/main" val="789053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Verificável </a:t>
            </a:r>
            <a:r>
              <a:rPr lang="pt-BR">
                <a:sym typeface="Wingdings" panose="05000000000000000000" pitchFamily="2" charset="2"/>
              </a:rPr>
              <a:t>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/>
              <a:t>Exemplo (</a:t>
            </a:r>
            <a:r>
              <a:rPr lang="pt-BR">
                <a:solidFill>
                  <a:srgbClr val="FFC000"/>
                </a:solidFill>
              </a:rPr>
              <a:t>não testável</a:t>
            </a:r>
            <a:r>
              <a:rPr lang="pt-BR"/>
              <a:t>):</a:t>
            </a:r>
          </a:p>
          <a:p>
            <a:pPr lvl="1"/>
            <a:r>
              <a:rPr lang="pt-BR"/>
              <a:t>“o sistema deverá ser </a:t>
            </a:r>
            <a:r>
              <a:rPr lang="pt-BR">
                <a:solidFill>
                  <a:srgbClr val="FF0066"/>
                </a:solidFill>
              </a:rPr>
              <a:t>amigável. </a:t>
            </a:r>
            <a:r>
              <a:rPr lang="pt-BR"/>
              <a:t>“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Dúvida:</a:t>
            </a:r>
          </a:p>
          <a:p>
            <a:pPr lvl="1"/>
            <a:r>
              <a:rPr lang="pt-BR"/>
              <a:t>O que é amigável?</a:t>
            </a:r>
          </a:p>
          <a:p>
            <a:pPr lvl="1"/>
            <a:r>
              <a:rPr lang="pt-BR"/>
              <a:t>Amigável sob que aspecto?</a:t>
            </a:r>
          </a:p>
          <a:p>
            <a:pPr lvl="1"/>
            <a:r>
              <a:rPr lang="pt-BR"/>
              <a:t>Para quem deve ser amigável – necessidades especiais</a:t>
            </a:r>
            <a:br>
              <a:rPr lang="pt-BR"/>
            </a:br>
            <a:endParaRPr lang="pt-BR"/>
          </a:p>
          <a:p>
            <a:r>
              <a:rPr lang="pt-BR"/>
              <a:t>Como se pode avaliar?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617" y="2537460"/>
            <a:ext cx="2817019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4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Verificável </a:t>
            </a:r>
            <a:r>
              <a:rPr lang="pt-BR">
                <a:sym typeface="Wingdings" panose="05000000000000000000" pitchFamily="2" charset="2"/>
              </a:rPr>
              <a:t>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Reescrevendo:</a:t>
            </a:r>
          </a:p>
          <a:p>
            <a:pPr lvl="1"/>
            <a:r>
              <a:rPr lang="pt-BR"/>
              <a:t>“todas as funções do sistema deverão ser acessadas no máximo com três cliques do mouse.”</a:t>
            </a:r>
          </a:p>
          <a:p>
            <a:pPr lvl="1"/>
            <a:endParaRPr lang="pt-BR"/>
          </a:p>
          <a:p>
            <a:pPr lvl="1"/>
            <a:r>
              <a:rPr lang="pt-BR"/>
              <a:t>OU</a:t>
            </a:r>
          </a:p>
          <a:p>
            <a:pPr lvl="1"/>
            <a:endParaRPr lang="pt-BR"/>
          </a:p>
          <a:p>
            <a:pPr lvl="1"/>
            <a:r>
              <a:rPr lang="pt-BR"/>
              <a:t>“um usuário sem treinamento prévio deverá ser capaz de cadastrar um cliente em no máximo 3 minutos. “</a:t>
            </a:r>
          </a:p>
        </p:txBody>
      </p:sp>
    </p:spTree>
    <p:extLst>
      <p:ext uri="{BB962C8B-B14F-4D97-AF65-F5344CB8AC3E}">
        <p14:creationId xmlns:p14="http://schemas.microsoft.com/office/powerpoint/2010/main" val="388551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 de um bom requisito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Não ambíguo</a:t>
            </a:r>
          </a:p>
          <a:p>
            <a:r>
              <a:rPr lang="pt-BR"/>
              <a:t>Verificável</a:t>
            </a:r>
          </a:p>
          <a:p>
            <a:r>
              <a:rPr lang="pt-BR">
                <a:solidFill>
                  <a:srgbClr val="FFC000"/>
                </a:solidFill>
              </a:rPr>
              <a:t>Determinístico</a:t>
            </a:r>
          </a:p>
          <a:p>
            <a:r>
              <a:rPr lang="pt-BR"/>
              <a:t>Rastreável</a:t>
            </a:r>
          </a:p>
          <a:p>
            <a:r>
              <a:rPr lang="pt-BR"/>
              <a:t>Correto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940" y="2682644"/>
            <a:ext cx="2689860" cy="349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2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lstStyle/>
          <a:p>
            <a:r>
              <a:rPr lang="pt-BR" i="1"/>
              <a:t>Road Map </a:t>
            </a:r>
            <a:r>
              <a:rPr lang="pt-BR"/>
              <a:t>(visão IBM)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140" y="1371601"/>
            <a:ext cx="7204661" cy="49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85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Determinístico </a:t>
            </a:r>
            <a:r>
              <a:rPr lang="pt-BR">
                <a:sym typeface="Wingdings" panose="05000000000000000000" pitchFamily="2" charset="2"/>
              </a:rPr>
              <a:t>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Exemplo (</a:t>
            </a:r>
            <a:r>
              <a:rPr lang="pt-BR">
                <a:solidFill>
                  <a:srgbClr val="FFC000"/>
                </a:solidFill>
              </a:rPr>
              <a:t>não determinístico</a:t>
            </a:r>
            <a:r>
              <a:rPr lang="pt-BR"/>
              <a:t>):</a:t>
            </a:r>
          </a:p>
          <a:p>
            <a:pPr lvl="1"/>
            <a:r>
              <a:rPr lang="pt-BR"/>
              <a:t>“o sistema deve enviar novos registros ao sistema X a cada cinco minutos.”</a:t>
            </a:r>
            <a:endParaRPr lang="pt-BR">
              <a:cs typeface="Calibri" panose="020F0502020204030204"/>
            </a:endParaRPr>
          </a:p>
          <a:p>
            <a:pPr marL="457200" lvl="1" indent="0">
              <a:buNone/>
            </a:pPr>
            <a:endParaRPr lang="pt-BR">
              <a:cs typeface="Calibri" panose="020F0502020204030204"/>
            </a:endParaRPr>
          </a:p>
          <a:p>
            <a:pPr lvl="1"/>
            <a:endParaRPr lang="pt-BR"/>
          </a:p>
          <a:p>
            <a:r>
              <a:rPr lang="pt-BR"/>
              <a:t>Dúvidas:</a:t>
            </a:r>
            <a:endParaRPr lang="pt-BR">
              <a:cs typeface="Calibri"/>
            </a:endParaRPr>
          </a:p>
          <a:p>
            <a:pPr lvl="1"/>
            <a:r>
              <a:rPr lang="pt-BR"/>
              <a:t>O que fazer se nenhum registro for recebido em cinco minutos?</a:t>
            </a:r>
            <a:endParaRPr lang="pt-BR">
              <a:cs typeface="Calibri"/>
            </a:endParaRPr>
          </a:p>
          <a:p>
            <a:pPr lvl="1"/>
            <a:r>
              <a:rPr lang="pt-BR"/>
              <a:t>Deve-se emitir alguma mensagem se nenhum registro for emitido? Ou não se manda mensagem nenhuma?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956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Determinístico </a:t>
            </a:r>
            <a:r>
              <a:rPr lang="pt-BR">
                <a:sym typeface="Wingdings" panose="05000000000000000000" pitchFamily="2" charset="2"/>
              </a:rPr>
              <a:t>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Reescrevendo:</a:t>
            </a:r>
          </a:p>
          <a:p>
            <a:pPr lvl="1"/>
            <a:r>
              <a:rPr lang="pt-BR"/>
              <a:t>“se qualquer nova mensagem tiver sido recebida desde a última transmissão para o sistema X e o timer de cinco minutos tiver expirado, o sistema deverá transmitir os novos registros para o sistema X. “</a:t>
            </a:r>
          </a:p>
          <a:p>
            <a:pPr lvl="1"/>
            <a:endParaRPr lang="pt-BR"/>
          </a:p>
          <a:p>
            <a:pPr lvl="1"/>
            <a:r>
              <a:rPr lang="pt-BR"/>
              <a:t>E, mais:</a:t>
            </a:r>
          </a:p>
          <a:p>
            <a:pPr lvl="1"/>
            <a:endParaRPr lang="pt-BR"/>
          </a:p>
          <a:p>
            <a:pPr lvl="1"/>
            <a:r>
              <a:rPr lang="pt-BR"/>
              <a:t>“se nenhum novo registro tiver sido recebido no período especificado, nenhuma ação deverá ser tomada.”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3C528-0A35-E48B-BC6C-9860C6C2932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663665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 de um bom requisito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Não ambíguo</a:t>
            </a:r>
          </a:p>
          <a:p>
            <a:r>
              <a:rPr lang="pt-BR"/>
              <a:t>Verificável</a:t>
            </a:r>
          </a:p>
          <a:p>
            <a:r>
              <a:rPr lang="pt-BR"/>
              <a:t>Determinístico</a:t>
            </a:r>
          </a:p>
          <a:p>
            <a:r>
              <a:rPr lang="pt-BR">
                <a:solidFill>
                  <a:srgbClr val="FFC000"/>
                </a:solidFill>
              </a:rPr>
              <a:t>Rastreável</a:t>
            </a:r>
          </a:p>
          <a:p>
            <a:r>
              <a:rPr lang="pt-BR"/>
              <a:t>Correto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940" y="2682644"/>
            <a:ext cx="2689860" cy="349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05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Rastreável </a:t>
            </a:r>
            <a:r>
              <a:rPr lang="pt-BR">
                <a:sym typeface="Wingdings" panose="05000000000000000000" pitchFamily="2" charset="2"/>
              </a:rPr>
              <a:t>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Rastreabilidade:</a:t>
            </a:r>
          </a:p>
          <a:p>
            <a:pPr lvl="1"/>
            <a:r>
              <a:rPr lang="pt-BR"/>
              <a:t>Rastrear determinado requisito até o seu requisitante</a:t>
            </a:r>
          </a:p>
          <a:p>
            <a:pPr lvl="1"/>
            <a:r>
              <a:rPr lang="pt-BR"/>
              <a:t>Rastrear determinado requisito até sua implementação </a:t>
            </a:r>
          </a:p>
          <a:p>
            <a:pPr lvl="1"/>
            <a:endParaRPr lang="pt-BR"/>
          </a:p>
          <a:p>
            <a:r>
              <a:rPr lang="pt-BR"/>
              <a:t>Importante:</a:t>
            </a:r>
          </a:p>
          <a:p>
            <a:pPr lvl="1"/>
            <a:r>
              <a:rPr lang="pt-BR"/>
              <a:t>Quando um requisito é alterado</a:t>
            </a:r>
          </a:p>
          <a:p>
            <a:pPr lvl="1"/>
            <a:r>
              <a:rPr lang="pt-BR"/>
              <a:t>Quando um componente é alterado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780A2-75A8-7FB8-28B9-6E4E4E7A79C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RN RN RN RN RN RN</a:t>
            </a:r>
          </a:p>
        </p:txBody>
      </p:sp>
    </p:spTree>
    <p:extLst>
      <p:ext uri="{BB962C8B-B14F-4D97-AF65-F5344CB8AC3E}">
        <p14:creationId xmlns:p14="http://schemas.microsoft.com/office/powerpoint/2010/main" val="3737359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 de um bom requisito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Não ambíguo</a:t>
            </a:r>
          </a:p>
          <a:p>
            <a:r>
              <a:rPr lang="pt-BR"/>
              <a:t>Verificável</a:t>
            </a:r>
          </a:p>
          <a:p>
            <a:r>
              <a:rPr lang="pt-BR"/>
              <a:t>Determinístico</a:t>
            </a:r>
          </a:p>
          <a:p>
            <a:r>
              <a:rPr lang="pt-BR"/>
              <a:t>Rastreável</a:t>
            </a:r>
          </a:p>
          <a:p>
            <a:r>
              <a:rPr lang="pt-BR">
                <a:solidFill>
                  <a:srgbClr val="FFC000"/>
                </a:solidFill>
              </a:rPr>
              <a:t>Correto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940" y="2682644"/>
            <a:ext cx="2689860" cy="349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32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Correto </a:t>
            </a:r>
            <a:r>
              <a:rPr lang="pt-BR">
                <a:sym typeface="Wingdings" panose="05000000000000000000" pitchFamily="2" charset="2"/>
              </a:rPr>
              <a:t>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Assegurar que o requisito descrito é o requisito correto.</a:t>
            </a:r>
          </a:p>
          <a:p>
            <a:r>
              <a:rPr lang="pt-BR"/>
              <a:t>Assegurar a </a:t>
            </a:r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acurácia</a:t>
            </a:r>
            <a:r>
              <a:rPr lang="pt-BR"/>
              <a:t> dos requisitos.</a:t>
            </a:r>
          </a:p>
        </p:txBody>
      </p:sp>
    </p:spTree>
    <p:extLst>
      <p:ext uri="{BB962C8B-B14F-4D97-AF65-F5344CB8AC3E}">
        <p14:creationId xmlns:p14="http://schemas.microsoft.com/office/powerpoint/2010/main" val="2626055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Atividade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48740"/>
            <a:ext cx="10515600" cy="4828223"/>
          </a:xfrm>
        </p:spPr>
        <p:txBody>
          <a:bodyPr>
            <a:normAutofit lnSpcReduction="10000"/>
          </a:bodyPr>
          <a:lstStyle/>
          <a:p>
            <a:r>
              <a:rPr lang="pt-BR"/>
              <a:t>Na lista de requisitos apresentada identificar se é um “bom requisito”. Se não for identificar qual característica não foi levada em consideração e como deveria ser escrito o requisito de forma adequada. </a:t>
            </a:r>
          </a:p>
          <a:p>
            <a:pPr lvl="1"/>
            <a:r>
              <a:rPr lang="pt-BR"/>
              <a:t>Não ambíguo</a:t>
            </a:r>
          </a:p>
          <a:p>
            <a:pPr lvl="1"/>
            <a:r>
              <a:rPr lang="pt-BR"/>
              <a:t>Verificável</a:t>
            </a:r>
          </a:p>
          <a:p>
            <a:pPr lvl="1"/>
            <a:r>
              <a:rPr lang="pt-BR"/>
              <a:t>Determinístico</a:t>
            </a:r>
          </a:p>
          <a:p>
            <a:pPr lvl="1"/>
            <a:r>
              <a:rPr lang="pt-BR"/>
              <a:t>Rastreável</a:t>
            </a:r>
          </a:p>
          <a:p>
            <a:pPr lvl="1"/>
            <a:r>
              <a:rPr lang="pt-BR"/>
              <a:t>Correto</a:t>
            </a:r>
          </a:p>
          <a:p>
            <a:pPr lvl="1"/>
            <a:endParaRPr lang="pt-BR"/>
          </a:p>
          <a:p>
            <a:r>
              <a:rPr lang="pt-BR"/>
              <a:t>Atividade pode ser realizada em grupo vamos corrigir na aula.</a:t>
            </a:r>
          </a:p>
          <a:p>
            <a:r>
              <a:rPr lang="pt-BR"/>
              <a:t>Inserir o nome dos alunos integrantes do grupo.</a:t>
            </a:r>
          </a:p>
        </p:txBody>
      </p:sp>
    </p:spTree>
    <p:extLst>
      <p:ext uri="{BB962C8B-B14F-4D97-AF65-F5344CB8AC3E}">
        <p14:creationId xmlns:p14="http://schemas.microsoft.com/office/powerpoint/2010/main" val="2764862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Correto </a:t>
            </a:r>
            <a:r>
              <a:rPr lang="pt-BR">
                <a:sym typeface="Wingdings" panose="05000000000000000000" pitchFamily="2" charset="2"/>
              </a:rPr>
              <a:t>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Assegurar que o requisito descrito é o requisito correto.</a:t>
            </a:r>
          </a:p>
          <a:p>
            <a:r>
              <a:rPr lang="pt-BR"/>
              <a:t>Assegurar a acurácia dos requisitos.</a:t>
            </a:r>
          </a:p>
        </p:txBody>
      </p:sp>
      <p:sp>
        <p:nvSpPr>
          <p:cNvPr id="4" name="Texto Explicativo: Seta para Cima 3"/>
          <p:cNvSpPr/>
          <p:nvPr/>
        </p:nvSpPr>
        <p:spPr>
          <a:xfrm>
            <a:off x="2377440" y="2811780"/>
            <a:ext cx="2446020" cy="121158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Precisão</a:t>
            </a:r>
          </a:p>
        </p:txBody>
      </p:sp>
    </p:spTree>
    <p:extLst>
      <p:ext uri="{BB962C8B-B14F-4D97-AF65-F5344CB8AC3E}">
        <p14:creationId xmlns:p14="http://schemas.microsoft.com/office/powerpoint/2010/main" val="68564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991"/>
          </a:xfrm>
        </p:spPr>
        <p:txBody>
          <a:bodyPr/>
          <a:lstStyle/>
          <a:p>
            <a:r>
              <a:rPr lang="pt-BR"/>
              <a:t>Atividade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061884"/>
            <a:ext cx="10515600" cy="511507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/>
              <a:t>Lista de requisitos:</a:t>
            </a:r>
          </a:p>
          <a:p>
            <a:pPr marL="0" indent="0">
              <a:buNone/>
            </a:pPr>
            <a:r>
              <a:rPr lang="pt-BR">
                <a:latin typeface="Monotype Corsiva"/>
              </a:rPr>
              <a:t>RN1 – o usuário pode pesquisar todo ou um subconjunto do banco de dados.</a:t>
            </a:r>
          </a:p>
          <a:p>
            <a:pPr marL="0" indent="0">
              <a:buNone/>
            </a:pPr>
            <a:r>
              <a:rPr lang="pt-BR">
                <a:latin typeface="Monotype Corsiva"/>
              </a:rPr>
              <a:t>RN2- o sistema deve oferecer telas apropriadas para o usuário ler documentos armazenados.</a:t>
            </a:r>
          </a:p>
          <a:p>
            <a:pPr marL="0" indent="0">
              <a:buNone/>
            </a:pPr>
            <a:r>
              <a:rPr lang="pt-BR">
                <a:latin typeface="Monotype Corsiva"/>
              </a:rPr>
              <a:t>RN3 – cada pedido deve ser associado a um identificador único (PID), o qual o usuário pode copiar para a área de armazenamento permanente da conta.</a:t>
            </a:r>
          </a:p>
          <a:p>
            <a:pPr marL="0" indent="0">
              <a:buNone/>
            </a:pPr>
            <a:r>
              <a:rPr lang="pt-BR">
                <a:latin typeface="Monotype Corsiva"/>
              </a:rPr>
              <a:t>RN4 – os usuários devem poder obter o número de aprovações, reprovações e trancamentos em todas as disciplinas por um determinado período de tempo.</a:t>
            </a:r>
          </a:p>
          <a:p>
            <a:pPr marL="0" indent="0">
              <a:buNone/>
            </a:pPr>
            <a:r>
              <a:rPr lang="pt-BR">
                <a:latin typeface="Monotype Corsiva"/>
              </a:rPr>
              <a:t>RN5 – o software deve possibilitar o cálculo dos gastos diários, semanais, mensais e anuais com pessoal.</a:t>
            </a:r>
          </a:p>
          <a:p>
            <a:pPr marL="0" indent="0">
              <a:buNone/>
            </a:pPr>
            <a:r>
              <a:rPr lang="pt-BR">
                <a:latin typeface="Monotype Corsiva"/>
              </a:rPr>
              <a:t>RN6 – a base de dados deve ser protegida para acesso apenas de usuários autorizados.</a:t>
            </a:r>
          </a:p>
          <a:p>
            <a:pPr marL="0" indent="0">
              <a:buNone/>
            </a:pPr>
            <a:r>
              <a:rPr lang="pt-BR">
                <a:latin typeface="Monotype Corsiva"/>
              </a:rPr>
              <a:t>RN7 – o software deve ser operacionalizado no sistema Linux.</a:t>
            </a:r>
          </a:p>
        </p:txBody>
      </p:sp>
    </p:spTree>
    <p:extLst>
      <p:ext uri="{BB962C8B-B14F-4D97-AF65-F5344CB8AC3E}">
        <p14:creationId xmlns:p14="http://schemas.microsoft.com/office/powerpoint/2010/main" val="2512126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C6766-A4E4-476C-B63E-A4829469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</p:spPr>
        <p:txBody>
          <a:bodyPr/>
          <a:lstStyle/>
          <a:p>
            <a:r>
              <a:rPr lang="en-US" u="sng"/>
              <a:t>Estudo </a:t>
            </a:r>
            <a:r>
              <a:rPr lang="en-US" u="sng" err="1"/>
              <a:t>Dirigido</a:t>
            </a:r>
            <a:r>
              <a:rPr lang="en-US" u="sng"/>
              <a:t> </a:t>
            </a:r>
            <a:r>
              <a:rPr lang="en-US"/>
              <a:t>- Etapa 2 – Peça Certa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DD6A1B-7DED-4E19-8E91-6051B571A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329"/>
            <a:ext cx="10515600" cy="4613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</a:t>
            </a:r>
            <a:r>
              <a:rPr lang="en-US" err="1"/>
              <a:t>partir</a:t>
            </a:r>
            <a:r>
              <a:rPr lang="en-US"/>
              <a:t> da </a:t>
            </a:r>
            <a:r>
              <a:rPr lang="en-US" err="1"/>
              <a:t>atividade</a:t>
            </a:r>
            <a:r>
              <a:rPr lang="en-US"/>
              <a:t> dos </a:t>
            </a:r>
            <a:r>
              <a:rPr lang="en-US" err="1"/>
              <a:t>requisitos</a:t>
            </a:r>
            <a:r>
              <a:rPr lang="en-US"/>
              <a:t> do </a:t>
            </a:r>
            <a:r>
              <a:rPr lang="en-US" err="1"/>
              <a:t>Peça</a:t>
            </a:r>
            <a:r>
              <a:rPr lang="en-US"/>
              <a:t> Certa:</a:t>
            </a:r>
          </a:p>
          <a:p>
            <a:pPr lvl="1"/>
            <a:r>
              <a:rPr lang="en-US" err="1"/>
              <a:t>Considerar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itens</a:t>
            </a:r>
            <a:r>
              <a:rPr lang="en-US"/>
              <a:t> </a:t>
            </a:r>
            <a:r>
              <a:rPr lang="en-US" err="1"/>
              <a:t>citados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aula de </a:t>
            </a:r>
            <a:r>
              <a:rPr lang="en-US" err="1"/>
              <a:t>hoje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 lvl="2"/>
            <a:r>
              <a:rPr lang="pt-BR"/>
              <a:t>Não ambíguo</a:t>
            </a:r>
            <a:endParaRPr lang="pt-BR">
              <a:cs typeface="Calibri"/>
            </a:endParaRPr>
          </a:p>
          <a:p>
            <a:pPr lvl="2"/>
            <a:r>
              <a:rPr lang="pt-BR"/>
              <a:t>Verificável</a:t>
            </a:r>
            <a:endParaRPr lang="pt-BR">
              <a:cs typeface="Calibri"/>
            </a:endParaRPr>
          </a:p>
          <a:p>
            <a:pPr lvl="2"/>
            <a:r>
              <a:rPr lang="pt-BR"/>
              <a:t>Determinístico</a:t>
            </a:r>
            <a:endParaRPr lang="pt-BR">
              <a:cs typeface="Calibri"/>
            </a:endParaRPr>
          </a:p>
          <a:p>
            <a:pPr lvl="2"/>
            <a:r>
              <a:rPr lang="pt-BR"/>
              <a:t>Rastreável</a:t>
            </a:r>
            <a:endParaRPr lang="pt-BR">
              <a:cs typeface="Calibri"/>
            </a:endParaRPr>
          </a:p>
          <a:p>
            <a:pPr lvl="2"/>
            <a:r>
              <a:rPr lang="pt-BR"/>
              <a:t>Correto</a:t>
            </a:r>
            <a:endParaRPr lang="pt-BR">
              <a:cs typeface="Calibri"/>
            </a:endParaRPr>
          </a:p>
          <a:p>
            <a:endParaRPr lang="en-US"/>
          </a:p>
          <a:p>
            <a:r>
              <a:rPr lang="en-US" err="1"/>
              <a:t>Reescrever</a:t>
            </a:r>
            <a:r>
              <a:rPr lang="en-US"/>
              <a:t> o </a:t>
            </a:r>
            <a:r>
              <a:rPr lang="en-US" err="1"/>
              <a:t>requisito</a:t>
            </a:r>
            <a:r>
              <a:rPr lang="en-US"/>
              <a:t> </a:t>
            </a:r>
            <a:r>
              <a:rPr lang="en-US" err="1"/>
              <a:t>quando</a:t>
            </a:r>
            <a:r>
              <a:rPr lang="en-US"/>
              <a:t> </a:t>
            </a:r>
            <a:r>
              <a:rPr lang="en-US" err="1"/>
              <a:t>necessário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r>
              <a:rPr lang="en-US" err="1"/>
              <a:t>Repostar</a:t>
            </a:r>
            <a:r>
              <a:rPr lang="en-US"/>
              <a:t> o framework de </a:t>
            </a:r>
            <a:r>
              <a:rPr lang="en-US" err="1"/>
              <a:t>requisitos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nova aba </a:t>
            </a:r>
            <a:r>
              <a:rPr lang="en-US" err="1"/>
              <a:t>Arquivos</a:t>
            </a:r>
            <a:r>
              <a:rPr lang="en-US"/>
              <a:t> do Teams </a:t>
            </a:r>
            <a:r>
              <a:rPr lang="en-US" err="1">
                <a:solidFill>
                  <a:srgbClr val="FF0000"/>
                </a:solidFill>
              </a:rPr>
              <a:t>até</a:t>
            </a:r>
            <a:r>
              <a:rPr lang="en-US">
                <a:solidFill>
                  <a:srgbClr val="FF0000"/>
                </a:solidFill>
              </a:rPr>
              <a:t> 20/09.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796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123" y="845820"/>
            <a:ext cx="7942475" cy="1965959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3246119"/>
            <a:ext cx="10515600" cy="2930843"/>
          </a:xfrm>
        </p:spPr>
        <p:txBody>
          <a:bodyPr>
            <a:normAutofit/>
          </a:bodyPr>
          <a:lstStyle/>
          <a:p>
            <a:endParaRPr lang="pt-BR"/>
          </a:p>
          <a:p>
            <a:endParaRPr lang="pt-BR"/>
          </a:p>
          <a:p>
            <a:r>
              <a:rPr lang="pt-BR"/>
              <a:t>Espaço do problema – Necessidades</a:t>
            </a:r>
          </a:p>
          <a:p>
            <a:pPr lvl="1"/>
            <a:r>
              <a:rPr lang="pt-BR"/>
              <a:t>O cliente tem um problema de negócio que precisa ser resolvido</a:t>
            </a:r>
          </a:p>
          <a:p>
            <a:pPr lvl="1"/>
            <a:r>
              <a:rPr lang="pt-BR"/>
              <a:t>O espaço do problema é distinto do espaço da solução</a:t>
            </a:r>
          </a:p>
          <a:p>
            <a:pPr lvl="1"/>
            <a:endParaRPr lang="pt-BR"/>
          </a:p>
          <a:p>
            <a:pPr lvl="1"/>
            <a:r>
              <a:rPr lang="pt-BR" sz="1200"/>
              <a:t>Road map (visão IBM)</a:t>
            </a:r>
          </a:p>
        </p:txBody>
      </p:sp>
    </p:spTree>
    <p:extLst>
      <p:ext uri="{BB962C8B-B14F-4D97-AF65-F5344CB8AC3E}">
        <p14:creationId xmlns:p14="http://schemas.microsoft.com/office/powerpoint/2010/main" val="90865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109" y="609867"/>
            <a:ext cx="6025651" cy="1973313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383279"/>
            <a:ext cx="10515600" cy="2793683"/>
          </a:xfrm>
        </p:spPr>
        <p:txBody>
          <a:bodyPr>
            <a:normAutofit lnSpcReduction="10000"/>
          </a:bodyPr>
          <a:lstStyle/>
          <a:p>
            <a:r>
              <a:rPr lang="pt-BR"/>
              <a:t>Características</a:t>
            </a:r>
          </a:p>
          <a:p>
            <a:pPr lvl="1"/>
            <a:r>
              <a:rPr lang="pt-BR"/>
              <a:t>Um serviço que o sistema provê para atender uma ou mais necessidades dos </a:t>
            </a:r>
            <a:r>
              <a:rPr lang="pt-BR" i="1"/>
              <a:t>stakeholders</a:t>
            </a:r>
          </a:p>
          <a:p>
            <a:pPr lvl="1"/>
            <a:r>
              <a:rPr lang="pt-BR"/>
              <a:t>Exemplo:</a:t>
            </a:r>
          </a:p>
          <a:p>
            <a:pPr lvl="2"/>
            <a:r>
              <a:rPr lang="pt-BR"/>
              <a:t>Entrada baseada em Web</a:t>
            </a:r>
          </a:p>
          <a:p>
            <a:pPr lvl="2"/>
            <a:r>
              <a:rPr lang="pt-BR"/>
              <a:t>Gráficos de tendências para os erros</a:t>
            </a:r>
          </a:p>
          <a:p>
            <a:pPr lvl="2"/>
            <a:endParaRPr lang="pt-BR"/>
          </a:p>
          <a:p>
            <a:pPr lvl="2"/>
            <a:r>
              <a:rPr lang="pt-BR" sz="1200"/>
              <a:t>Road map (visão IBM)</a:t>
            </a:r>
          </a:p>
          <a:p>
            <a:pPr lvl="2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02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512" y="651560"/>
            <a:ext cx="7400768" cy="23431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314701"/>
            <a:ext cx="10515600" cy="2862262"/>
          </a:xfrm>
        </p:spPr>
        <p:txBody>
          <a:bodyPr/>
          <a:lstStyle/>
          <a:p>
            <a:r>
              <a:rPr lang="pt-BR"/>
              <a:t>Requisitos de software</a:t>
            </a:r>
          </a:p>
          <a:p>
            <a:pPr lvl="1"/>
            <a:r>
              <a:rPr lang="pt-BR"/>
              <a:t>Detalhamento das características</a:t>
            </a:r>
          </a:p>
          <a:p>
            <a:pPr lvl="1"/>
            <a:r>
              <a:rPr lang="pt-BR"/>
              <a:t>Maior especialização</a:t>
            </a:r>
          </a:p>
          <a:p>
            <a:pPr lvl="1"/>
            <a:r>
              <a:rPr lang="pt-BR"/>
              <a:t>Maior volume</a:t>
            </a:r>
          </a:p>
          <a:p>
            <a:pPr lvl="1"/>
            <a:endParaRPr lang="pt-BR"/>
          </a:p>
          <a:p>
            <a:pPr lvl="1"/>
            <a:endParaRPr lang="pt-BR"/>
          </a:p>
          <a:p>
            <a:pPr lvl="1"/>
            <a:r>
              <a:rPr lang="pt-BR" sz="1200"/>
              <a:t>Road map (visão IBM)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84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 de um bom requisito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Não ambíguo</a:t>
            </a:r>
          </a:p>
          <a:p>
            <a:r>
              <a:rPr lang="pt-BR"/>
              <a:t>Verificável</a:t>
            </a:r>
          </a:p>
          <a:p>
            <a:r>
              <a:rPr lang="pt-BR"/>
              <a:t>Determinístico</a:t>
            </a:r>
          </a:p>
          <a:p>
            <a:r>
              <a:rPr lang="pt-BR"/>
              <a:t>Rastreável</a:t>
            </a:r>
          </a:p>
          <a:p>
            <a:r>
              <a:rPr lang="pt-BR"/>
              <a:t>Correto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940" y="2682644"/>
            <a:ext cx="2689860" cy="349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8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980" y="1074419"/>
            <a:ext cx="8540465" cy="520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 de um bom requisito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solidFill>
                  <a:srgbClr val="FFC000"/>
                </a:solidFill>
              </a:rPr>
              <a:t>Não ambíguo</a:t>
            </a:r>
          </a:p>
          <a:p>
            <a:r>
              <a:rPr lang="pt-BR"/>
              <a:t>Verificável</a:t>
            </a:r>
          </a:p>
          <a:p>
            <a:r>
              <a:rPr lang="pt-BR"/>
              <a:t>Determinístico</a:t>
            </a:r>
          </a:p>
          <a:p>
            <a:r>
              <a:rPr lang="pt-BR"/>
              <a:t>Rastreável</a:t>
            </a:r>
          </a:p>
          <a:p>
            <a:r>
              <a:rPr lang="pt-BR"/>
              <a:t>Correto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940" y="2682644"/>
            <a:ext cx="2689860" cy="349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5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Não ambíguo </a:t>
            </a:r>
            <a:r>
              <a:rPr lang="pt-BR">
                <a:sym typeface="Wingdings" panose="05000000000000000000" pitchFamily="2" charset="2"/>
              </a:rPr>
              <a:t> 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Ambiguidade = incerteza por causa da obscuridade ou indistinção.</a:t>
            </a:r>
          </a:p>
          <a:p>
            <a:r>
              <a:rPr lang="pt-BR" dirty="0"/>
              <a:t>Descrever requisitos para que outros leiam e compreendam.</a:t>
            </a:r>
            <a:endParaRPr lang="pt-BR" dirty="0">
              <a:cs typeface="Calibri"/>
            </a:endParaRPr>
          </a:p>
          <a:p>
            <a:r>
              <a:rPr lang="pt-BR" dirty="0"/>
              <a:t>Fontes principais de ambiguidade:</a:t>
            </a:r>
            <a:endParaRPr lang="pt-BR" dirty="0">
              <a:cs typeface="Calibri"/>
            </a:endParaRPr>
          </a:p>
          <a:p>
            <a:pPr lvl="1"/>
            <a:r>
              <a:rPr lang="pt-BR" dirty="0"/>
              <a:t>Uso de pronomes</a:t>
            </a:r>
            <a:endParaRPr lang="pt-BR" dirty="0">
              <a:cs typeface="Calibri"/>
            </a:endParaRPr>
          </a:p>
          <a:p>
            <a:pPr lvl="1"/>
            <a:r>
              <a:rPr lang="pt-BR" dirty="0"/>
              <a:t>Acrô</a:t>
            </a:r>
            <a:r>
              <a:rPr lang="pt-BR" dirty="0">
                <a:ea typeface="+mn-lt"/>
                <a:cs typeface="+mn-lt"/>
              </a:rPr>
              <a:t>documentos</a:t>
            </a:r>
            <a:r>
              <a:rPr lang="pt-BR" dirty="0"/>
              <a:t>nimos</a:t>
            </a:r>
            <a:endParaRPr lang="pt-BR" dirty="0">
              <a:cs typeface="Calibri"/>
            </a:endParaRPr>
          </a:p>
          <a:p>
            <a:pPr lvl="1"/>
            <a:r>
              <a:rPr lang="pt-BR" dirty="0"/>
              <a:t>Indeterminação </a:t>
            </a:r>
            <a:endParaRPr lang="pt-BR" dirty="0">
              <a:cs typeface="Calibri"/>
            </a:endParaRPr>
          </a:p>
          <a:p>
            <a:pPr lvl="1"/>
            <a:r>
              <a:rPr lang="pt-BR" dirty="0"/>
              <a:t>Assumir conhecimento prévio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1730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D3224A9D5FA34480CDF2A82B2CEBD6" ma:contentTypeVersion="5" ma:contentTypeDescription="Create a new document." ma:contentTypeScope="" ma:versionID="20df73d375e4d647528312551b66d845">
  <xsd:schema xmlns:xsd="http://www.w3.org/2001/XMLSchema" xmlns:xs="http://www.w3.org/2001/XMLSchema" xmlns:p="http://schemas.microsoft.com/office/2006/metadata/properties" xmlns:ns2="065bfa9c-086b-4342-9f95-2b7c135fd06b" xmlns:ns3="c1527765-ead9-4985-ae14-255d4b687692" targetNamespace="http://schemas.microsoft.com/office/2006/metadata/properties" ma:root="true" ma:fieldsID="fad091e9c4676885df08ad9ebd322a1c" ns2:_="" ns3:_="">
    <xsd:import namespace="065bfa9c-086b-4342-9f95-2b7c135fd06b"/>
    <xsd:import namespace="c1527765-ead9-4985-ae14-255d4b687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bfa9c-086b-4342-9f95-2b7c135fd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27765-ead9-4985-ae14-255d4b6876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AA2E41-C3D3-46EA-B2C7-466040C3E7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A65241-7B96-4AD1-B8D4-844C7D1BAC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835F867-3601-42F3-A477-720EFD309F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5bfa9c-086b-4342-9f95-2b7c135fd06b"/>
    <ds:schemaRef ds:uri="c1527765-ead9-4985-ae14-255d4b6876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Engenharia de Requisitos Elicitação de requisitos </vt:lpstr>
      <vt:lpstr>Road Map (visão IBM)</vt:lpstr>
      <vt:lpstr>Apresentação do PowerPoint</vt:lpstr>
      <vt:lpstr>Apresentação do PowerPoint</vt:lpstr>
      <vt:lpstr>Apresentação do PowerPoint</vt:lpstr>
      <vt:lpstr>Características de um bom requisito</vt:lpstr>
      <vt:lpstr>Apresentação do PowerPoint</vt:lpstr>
      <vt:lpstr>Características de um bom requisito</vt:lpstr>
      <vt:lpstr>Não ambíguo  </vt:lpstr>
      <vt:lpstr>Não ambíguo  </vt:lpstr>
      <vt:lpstr>Não ambíguo  </vt:lpstr>
      <vt:lpstr>Não ambíguo  </vt:lpstr>
      <vt:lpstr>Não ambíguo  </vt:lpstr>
      <vt:lpstr>Não ambíguo</vt:lpstr>
      <vt:lpstr>Características de um bom requisito</vt:lpstr>
      <vt:lpstr>Verificável </vt:lpstr>
      <vt:lpstr>Verificável </vt:lpstr>
      <vt:lpstr>Verificável </vt:lpstr>
      <vt:lpstr>Características de um bom requisito</vt:lpstr>
      <vt:lpstr>Determinístico </vt:lpstr>
      <vt:lpstr>Determinístico </vt:lpstr>
      <vt:lpstr>Características de um bom requisito</vt:lpstr>
      <vt:lpstr>Rastreável </vt:lpstr>
      <vt:lpstr>Características de um bom requisito</vt:lpstr>
      <vt:lpstr>Correto </vt:lpstr>
      <vt:lpstr>Atividade 1</vt:lpstr>
      <vt:lpstr>Correto </vt:lpstr>
      <vt:lpstr>Atividade 1</vt:lpstr>
      <vt:lpstr>Estudo Dirigido - Etapa 2 – Peça Certa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Requisitos (2)</dc:title>
  <dc:creator>Patricia de Bassi</dc:creator>
  <cp:revision>5</cp:revision>
  <dcterms:created xsi:type="dcterms:W3CDTF">2016-08-15T00:28:31Z</dcterms:created>
  <dcterms:modified xsi:type="dcterms:W3CDTF">2023-09-25T21:01:26Z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0x01010064D3224A9D5FA34480CDF2A82B2CEBD6</vt:lpwstr>
  </property>
</Properties>
</file>