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7" r:id="rId15"/>
    <p:sldId id="266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E84B3-206C-BD68-B46D-68D3D1662C7B}" v="1" dt="2023-09-20T23:55:17.142"/>
    <p1510:client id="{338D2454-180D-4783-9152-BC1FA5A8BBF0}" v="1" dt="2023-09-22T23:08:36.946"/>
    <p1510:client id="{DC3744BB-B1A2-4A36-B477-20E35E7B3F94}" v="1" dt="2023-09-25T16:22:48.824"/>
    <p1510:client id="{E1F9D9F9-341D-4FC2-A7D3-7F753C18F20B}" v="1" dt="2023-09-19T00:44:38.635"/>
    <p1510:client id="{E28120FB-9C59-487A-A782-09976D47A59A}" v="1" dt="2023-09-19T00:43:31.880"/>
    <p1510:client id="{ED4226FA-50A5-4457-9CB1-E1822D65FF13}" v="1" dt="2023-09-19T17:04:10.982"/>
    <p1510:client id="{F2797D35-5294-4295-BE4C-82563063F950}" v="1" dt="2023-09-19T15:56:54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TOHMEH BEDRAN ASSAD" userId="S::gabriel.assad@utp.edu.br::8148fe98-5293-4ee5-b68c-31d9dd559af3" providerId="AD" clId="Web-{F2797D35-5294-4295-BE4C-82563063F950}"/>
    <pc:docChg chg="sldOrd">
      <pc:chgData name="GABRIEL TOHMEH BEDRAN ASSAD" userId="S::gabriel.assad@utp.edu.br::8148fe98-5293-4ee5-b68c-31d9dd559af3" providerId="AD" clId="Web-{F2797D35-5294-4295-BE4C-82563063F950}" dt="2023-09-19T15:56:54.608" v="0"/>
      <pc:docMkLst>
        <pc:docMk/>
      </pc:docMkLst>
      <pc:sldChg chg="ord">
        <pc:chgData name="GABRIEL TOHMEH BEDRAN ASSAD" userId="S::gabriel.assad@utp.edu.br::8148fe98-5293-4ee5-b68c-31d9dd559af3" providerId="AD" clId="Web-{F2797D35-5294-4295-BE4C-82563063F950}" dt="2023-09-19T15:56:54.608" v="0"/>
        <pc:sldMkLst>
          <pc:docMk/>
          <pc:sldMk cId="2637178209" sldId="263"/>
        </pc:sldMkLst>
      </pc:sldChg>
    </pc:docChg>
  </pc:docChgLst>
  <pc:docChgLst>
    <pc:chgData name="LUCAS FELIPE COELHO" userId="S::lucas.coelho1@utp.edu.br::626c7a60-0b42-4891-bd7f-d2f0d9da9b4e" providerId="AD" clId="Web-{DC3744BB-B1A2-4A36-B477-20E35E7B3F94}"/>
    <pc:docChg chg="delSld">
      <pc:chgData name="LUCAS FELIPE COELHO" userId="S::lucas.coelho1@utp.edu.br::626c7a60-0b42-4891-bd7f-d2f0d9da9b4e" providerId="AD" clId="Web-{DC3744BB-B1A2-4A36-B477-20E35E7B3F94}" dt="2023-09-25T16:22:48.824" v="0"/>
      <pc:docMkLst>
        <pc:docMk/>
      </pc:docMkLst>
      <pc:sldChg chg="del">
        <pc:chgData name="LUCAS FELIPE COELHO" userId="S::lucas.coelho1@utp.edu.br::626c7a60-0b42-4891-bd7f-d2f0d9da9b4e" providerId="AD" clId="Web-{DC3744BB-B1A2-4A36-B477-20E35E7B3F94}" dt="2023-09-25T16:22:48.824" v="0"/>
        <pc:sldMkLst>
          <pc:docMk/>
          <pc:sldMk cId="1156013529" sldId="272"/>
        </pc:sldMkLst>
      </pc:sldChg>
    </pc:docChg>
  </pc:docChgLst>
  <pc:docChgLst>
    <pc:chgData name="GABRIEL TOHMEH BEDRAN ASSAD" userId="S::gabriel.assad@utp.edu.br::8148fe98-5293-4ee5-b68c-31d9dd559af3" providerId="AD" clId="Web-{ED4226FA-50A5-4457-9CB1-E1822D65FF13}"/>
    <pc:docChg chg="sldOrd">
      <pc:chgData name="GABRIEL TOHMEH BEDRAN ASSAD" userId="S::gabriel.assad@utp.edu.br::8148fe98-5293-4ee5-b68c-31d9dd559af3" providerId="AD" clId="Web-{ED4226FA-50A5-4457-9CB1-E1822D65FF13}" dt="2023-09-19T17:04:10.982" v="0"/>
      <pc:docMkLst>
        <pc:docMk/>
      </pc:docMkLst>
      <pc:sldChg chg="ord">
        <pc:chgData name="GABRIEL TOHMEH BEDRAN ASSAD" userId="S::gabriel.assad@utp.edu.br::8148fe98-5293-4ee5-b68c-31d9dd559af3" providerId="AD" clId="Web-{ED4226FA-50A5-4457-9CB1-E1822D65FF13}" dt="2023-09-19T17:04:10.982" v="0"/>
        <pc:sldMkLst>
          <pc:docMk/>
          <pc:sldMk cId="1980914995" sldId="261"/>
        </pc:sldMkLst>
      </pc:sldChg>
    </pc:docChg>
  </pc:docChgLst>
  <pc:docChgLst>
    <pc:chgData name="ALINE CABRAL DA SILVA" userId="S::aline.silva5@utp.edu.br::4850c363-4ca6-49d8-a350-d45ae2498919" providerId="AD" clId="Web-{338D2454-180D-4783-9152-BC1FA5A8BBF0}"/>
    <pc:docChg chg="addSld">
      <pc:chgData name="ALINE CABRAL DA SILVA" userId="S::aline.silva5@utp.edu.br::4850c363-4ca6-49d8-a350-d45ae2498919" providerId="AD" clId="Web-{338D2454-180D-4783-9152-BC1FA5A8BBF0}" dt="2023-09-22T23:08:36.946" v="0"/>
      <pc:docMkLst>
        <pc:docMk/>
      </pc:docMkLst>
      <pc:sldChg chg="new">
        <pc:chgData name="ALINE CABRAL DA SILVA" userId="S::aline.silva5@utp.edu.br::4850c363-4ca6-49d8-a350-d45ae2498919" providerId="AD" clId="Web-{338D2454-180D-4783-9152-BC1FA5A8BBF0}" dt="2023-09-22T23:08:36.946" v="0"/>
        <pc:sldMkLst>
          <pc:docMk/>
          <pc:sldMk cId="1156013529" sldId="272"/>
        </pc:sldMkLst>
      </pc:sldChg>
    </pc:docChg>
  </pc:docChgLst>
  <pc:docChgLst>
    <pc:chgData name="JOAO GUILHERME GANS" userId="S::joao.gans@utp.edu.br::65f5dedf-8010-4918-a7ff-a86d0c5de8f6" providerId="AD" clId="Web-{E28120FB-9C59-487A-A782-09976D47A59A}"/>
    <pc:docChg chg="modSld">
      <pc:chgData name="JOAO GUILHERME GANS" userId="S::joao.gans@utp.edu.br::65f5dedf-8010-4918-a7ff-a86d0c5de8f6" providerId="AD" clId="Web-{E28120FB-9C59-487A-A782-09976D47A59A}" dt="2023-09-19T00:43:31.880" v="0" actId="1076"/>
      <pc:docMkLst>
        <pc:docMk/>
      </pc:docMkLst>
      <pc:sldChg chg="modSp">
        <pc:chgData name="JOAO GUILHERME GANS" userId="S::joao.gans@utp.edu.br::65f5dedf-8010-4918-a7ff-a86d0c5de8f6" providerId="AD" clId="Web-{E28120FB-9C59-487A-A782-09976D47A59A}" dt="2023-09-19T00:43:31.880" v="0" actId="1076"/>
        <pc:sldMkLst>
          <pc:docMk/>
          <pc:sldMk cId="244397130" sldId="269"/>
        </pc:sldMkLst>
        <pc:spChg chg="mod">
          <ac:chgData name="JOAO GUILHERME GANS" userId="S::joao.gans@utp.edu.br::65f5dedf-8010-4918-a7ff-a86d0c5de8f6" providerId="AD" clId="Web-{E28120FB-9C59-487A-A782-09976D47A59A}" dt="2023-09-19T00:43:31.880" v="0" actId="1076"/>
          <ac:spMkLst>
            <pc:docMk/>
            <pc:sldMk cId="244397130" sldId="269"/>
            <ac:spMk id="3" creationId="{00000000-0000-0000-0000-000000000000}"/>
          </ac:spMkLst>
        </pc:spChg>
      </pc:sldChg>
    </pc:docChg>
  </pc:docChgLst>
  <pc:docChgLst>
    <pc:chgData name="BRUNA PORTO DE LIMA" userId="S::bruna.lima3@utp.edu.br::7ff0f363-49a0-4191-a113-02ecbef61360" providerId="AD" clId="Web-{E1F9D9F9-341D-4FC2-A7D3-7F753C18F20B}"/>
    <pc:docChg chg="sldOrd">
      <pc:chgData name="BRUNA PORTO DE LIMA" userId="S::bruna.lima3@utp.edu.br::7ff0f363-49a0-4191-a113-02ecbef61360" providerId="AD" clId="Web-{E1F9D9F9-341D-4FC2-A7D3-7F753C18F20B}" dt="2023-09-19T00:44:38.635" v="0"/>
      <pc:docMkLst>
        <pc:docMk/>
      </pc:docMkLst>
      <pc:sldChg chg="ord">
        <pc:chgData name="BRUNA PORTO DE LIMA" userId="S::bruna.lima3@utp.edu.br::7ff0f363-49a0-4191-a113-02ecbef61360" providerId="AD" clId="Web-{E1F9D9F9-341D-4FC2-A7D3-7F753C18F20B}" dt="2023-09-19T00:44:38.635" v="0"/>
        <pc:sldMkLst>
          <pc:docMk/>
          <pc:sldMk cId="3287577394" sldId="266"/>
        </pc:sldMkLst>
      </pc:sldChg>
    </pc:docChg>
  </pc:docChgLst>
  <pc:docChgLst>
    <pc:chgData name="BRUNO LEANDRO DINIZ" userId="S::bruno.diniz1@utp.edu.br::ed67dcc8-5613-42bf-a123-97ed9be02d9d" providerId="AD" clId="Web-{119E84B3-206C-BD68-B46D-68D3D1662C7B}"/>
    <pc:docChg chg="sldOrd">
      <pc:chgData name="BRUNO LEANDRO DINIZ" userId="S::bruno.diniz1@utp.edu.br::ed67dcc8-5613-42bf-a123-97ed9be02d9d" providerId="AD" clId="Web-{119E84B3-206C-BD68-B46D-68D3D1662C7B}" dt="2023-09-20T23:55:17.142" v="0"/>
      <pc:docMkLst>
        <pc:docMk/>
      </pc:docMkLst>
      <pc:sldChg chg="ord">
        <pc:chgData name="BRUNO LEANDRO DINIZ" userId="S::bruno.diniz1@utp.edu.br::ed67dcc8-5613-42bf-a123-97ed9be02d9d" providerId="AD" clId="Web-{119E84B3-206C-BD68-B46D-68D3D1662C7B}" dt="2023-09-20T23:55:17.142" v="0"/>
        <pc:sldMkLst>
          <pc:docMk/>
          <pc:sldMk cId="19809149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3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2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17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8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3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4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4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5510-294E-4241-A5DD-480612A7A6BE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2CA3-A614-4AC7-92A0-0148FF9B07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1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Engenharia de Requisitos</a:t>
            </a:r>
            <a:br>
              <a:rPr lang="pt-BR" sz="5400">
                <a:solidFill>
                  <a:srgbClr val="FFFFFF"/>
                </a:solidFill>
              </a:rPr>
            </a:br>
            <a:r>
              <a:rPr lang="pt-BR" sz="5400" err="1">
                <a:solidFill>
                  <a:srgbClr val="FFFFFF"/>
                </a:solidFill>
              </a:rPr>
              <a:t>Requisitos</a:t>
            </a:r>
            <a:r>
              <a:rPr lang="pt-BR" sz="54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92500" lnSpcReduction="20000"/>
          </a:bodyPr>
          <a:lstStyle/>
          <a:p>
            <a:endParaRPr lang="pt-BR" sz="1000">
              <a:solidFill>
                <a:srgbClr val="FFFFFF"/>
              </a:solidFill>
            </a:endParaRPr>
          </a:p>
          <a:p>
            <a:endParaRPr lang="pt-BR" sz="1000">
              <a:solidFill>
                <a:srgbClr val="FFFFFF"/>
              </a:solidFill>
            </a:endParaRPr>
          </a:p>
          <a:p>
            <a:endParaRPr lang="pt-BR" sz="1000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FFFFFF"/>
                </a:solidFill>
              </a:rPr>
              <a:t>Profa. Patricia Rucker de Bassi</a:t>
            </a:r>
          </a:p>
        </p:txBody>
      </p:sp>
      <p:pic>
        <p:nvPicPr>
          <p:cNvPr id="7" name="Graphic 6" descr="Eletricista">
            <a:extLst>
              <a:ext uri="{FF2B5EF4-FFF2-40B4-BE49-F238E27FC236}">
                <a16:creationId xmlns:a16="http://schemas.microsoft.com/office/drawing/2014/main" id="{5319DD92-63BA-4500-8ABF-56C7613A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requisito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/>
          <a:lstStyle/>
          <a:p>
            <a:r>
              <a:rPr lang="pt-BR"/>
              <a:t>Funcional</a:t>
            </a:r>
          </a:p>
          <a:p>
            <a:pPr lvl="1"/>
            <a:r>
              <a:rPr lang="pt-BR"/>
              <a:t>Refere-se a condições e exigências de transformação de entradas em saídas</a:t>
            </a:r>
          </a:p>
          <a:p>
            <a:pPr lvl="1"/>
            <a:r>
              <a:rPr lang="pt-BR"/>
              <a:t>Funções que devem ser </a:t>
            </a:r>
            <a:r>
              <a:rPr lang="pt-BR">
                <a:solidFill>
                  <a:srgbClr val="FFC000"/>
                </a:solidFill>
              </a:rPr>
              <a:t>disponibilizadas no software para apoiar o negócio</a:t>
            </a:r>
          </a:p>
          <a:p>
            <a:pPr lvl="2"/>
            <a:r>
              <a:rPr lang="pt-BR"/>
              <a:t>Exemplos:</a:t>
            </a:r>
          </a:p>
          <a:p>
            <a:pPr lvl="3"/>
            <a:r>
              <a:rPr lang="pt-BR"/>
              <a:t>Registro de produtos vendidos em um supermercado</a:t>
            </a:r>
          </a:p>
          <a:p>
            <a:pPr lvl="3"/>
            <a:r>
              <a:rPr lang="pt-BR"/>
              <a:t>Consulta aos indicadores financeiros</a:t>
            </a:r>
          </a:p>
          <a:p>
            <a:pPr lvl="3"/>
            <a:r>
              <a:rPr lang="pt-BR"/>
              <a:t>Cálculo da folha de pagamento</a:t>
            </a:r>
          </a:p>
          <a:p>
            <a:pPr lvl="3"/>
            <a:r>
              <a:rPr lang="pt-BR"/>
              <a:t>Emissão de laudo de perícia técnica</a:t>
            </a:r>
          </a:p>
          <a:p>
            <a:pPr lvl="3"/>
            <a:r>
              <a:rPr lang="pt-BR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134143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Inverso</a:t>
            </a:r>
          </a:p>
          <a:p>
            <a:pPr lvl="1"/>
            <a:r>
              <a:rPr lang="pt-BR"/>
              <a:t>Em muitos casos, é mais fácil declarar que certos comportamentos </a:t>
            </a:r>
            <a:r>
              <a:rPr lang="pt-BR">
                <a:solidFill>
                  <a:srgbClr val="FFC000"/>
                </a:solidFill>
              </a:rPr>
              <a:t>nunca poderão ocorrer</a:t>
            </a:r>
            <a:r>
              <a:rPr lang="pt-BR"/>
              <a:t>, do que declarar requisitos estabelecendo somente os comportamentos aceitáveis, em todas as circunstâncias.</a:t>
            </a:r>
          </a:p>
          <a:p>
            <a:pPr lvl="1"/>
            <a:r>
              <a:rPr lang="pt-BR"/>
              <a:t>Requisitos de segurança de software são frequentemente declarados desta maneira.</a:t>
            </a:r>
          </a:p>
          <a:p>
            <a:pPr lvl="2"/>
            <a:r>
              <a:rPr lang="pt-BR"/>
              <a:t>Exemplos:</a:t>
            </a:r>
          </a:p>
          <a:p>
            <a:pPr lvl="3"/>
            <a:r>
              <a:rPr lang="pt-BR"/>
              <a:t>O sistema não pode permitir o acesso de pessoas sem o crachá funcional</a:t>
            </a:r>
          </a:p>
          <a:p>
            <a:pPr lvl="3"/>
            <a:r>
              <a:rPr lang="pt-BR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273889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requisito </a:t>
            </a:r>
            <a:r>
              <a:rPr lang="pt-BR">
                <a:sym typeface="Wingdings" panose="05000000000000000000" pitchFamily="2" charset="2"/>
              </a:rPr>
              <a:t>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Não-funcional</a:t>
            </a:r>
          </a:p>
          <a:p>
            <a:pPr lvl="1"/>
            <a:r>
              <a:rPr lang="pt-BR"/>
              <a:t>Refere-se às </a:t>
            </a:r>
            <a:r>
              <a:rPr lang="pt-BR">
                <a:solidFill>
                  <a:srgbClr val="FFC000"/>
                </a:solidFill>
              </a:rPr>
              <a:t>especificações técnicas </a:t>
            </a:r>
            <a:r>
              <a:rPr lang="pt-BR"/>
              <a:t>e de </a:t>
            </a:r>
            <a:r>
              <a:rPr lang="pt-BR">
                <a:solidFill>
                  <a:srgbClr val="FFC000"/>
                </a:solidFill>
              </a:rPr>
              <a:t>padrões e métodos </a:t>
            </a:r>
            <a:r>
              <a:rPr lang="pt-BR"/>
              <a:t>do processo produtivo, de qualidade do produto, de políticas aplicáveis ao processo e ao produto gerado</a:t>
            </a:r>
          </a:p>
          <a:p>
            <a:pPr lvl="1"/>
            <a:r>
              <a:rPr lang="pt-BR"/>
              <a:t>Em geral significam restrições às opções do Gerente de Projetos</a:t>
            </a:r>
          </a:p>
          <a:p>
            <a:pPr lvl="2"/>
            <a:r>
              <a:rPr lang="pt-BR"/>
              <a:t>Exemplos:</a:t>
            </a:r>
          </a:p>
          <a:p>
            <a:pPr lvl="3"/>
            <a:r>
              <a:rPr lang="pt-BR"/>
              <a:t>Limitações para os parâmetros do projeto (custo, prazo, qualidade, ...)</a:t>
            </a:r>
          </a:p>
          <a:p>
            <a:pPr lvl="3"/>
            <a:r>
              <a:rPr lang="pt-BR"/>
              <a:t>Atendimento às exigências de uma determinada norma</a:t>
            </a:r>
          </a:p>
          <a:p>
            <a:pPr lvl="3"/>
            <a:r>
              <a:rPr lang="pt-BR"/>
              <a:t>Uso de metodologias, processos, padrões estabelecidos</a:t>
            </a:r>
          </a:p>
          <a:p>
            <a:pPr lvl="3"/>
            <a:r>
              <a:rPr lang="pt-BR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28757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C779F-5124-48B1-A84C-67B543F7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537"/>
          </a:xfrm>
        </p:spPr>
        <p:txBody>
          <a:bodyPr/>
          <a:lstStyle/>
          <a:p>
            <a:r>
              <a:rPr lang="pt-BR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90E8F-5431-4D73-9C31-12771737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4742301"/>
          </a:xfrm>
        </p:spPr>
        <p:txBody>
          <a:bodyPr>
            <a:normAutofit fontScale="85000" lnSpcReduction="10000"/>
          </a:bodyPr>
          <a:lstStyle/>
          <a:p>
            <a:r>
              <a:rPr lang="pt-BR"/>
              <a:t>Requisitos de negócios</a:t>
            </a:r>
          </a:p>
          <a:p>
            <a:pPr lvl="1"/>
            <a:r>
              <a:rPr lang="pt-BR"/>
              <a:t>São requisitos de alto nível que explicam necessidades do negócio e justificam a execução de um ou mais projetos. Requisitos do negócio</a:t>
            </a:r>
            <a:r>
              <a:rPr lang="pt-BR">
                <a:solidFill>
                  <a:srgbClr val="FFC000"/>
                </a:solidFill>
              </a:rPr>
              <a:t> representam objetivos do negócio. </a:t>
            </a:r>
          </a:p>
          <a:p>
            <a:r>
              <a:rPr lang="pt-BR"/>
              <a:t>Requisitos de usuários</a:t>
            </a:r>
          </a:p>
          <a:p>
            <a:pPr lvl="1"/>
            <a:r>
              <a:rPr lang="pt-BR"/>
              <a:t>Descreve as funções e restrições do sistema de forma abstrata. O </a:t>
            </a:r>
            <a:r>
              <a:rPr lang="pt-BR">
                <a:solidFill>
                  <a:srgbClr val="FFC000"/>
                </a:solidFill>
              </a:rPr>
              <a:t>ponto de vista das necessidades do usuário/cliente.</a:t>
            </a:r>
          </a:p>
          <a:p>
            <a:pPr lvl="2"/>
            <a:r>
              <a:rPr lang="pt-BR"/>
              <a:t>Utiliza linguagem acessível nas telas e/ou recursos de acessibilidade.</a:t>
            </a:r>
          </a:p>
          <a:p>
            <a:r>
              <a:rPr lang="pt-BR"/>
              <a:t>Requisitos de sistemas</a:t>
            </a:r>
          </a:p>
          <a:p>
            <a:pPr lvl="1"/>
            <a:r>
              <a:rPr lang="pt-BR"/>
              <a:t>São </a:t>
            </a:r>
            <a:r>
              <a:rPr lang="pt-BR">
                <a:solidFill>
                  <a:srgbClr val="FFC000"/>
                </a:solidFill>
              </a:rPr>
              <a:t>descrições mais detalhadas </a:t>
            </a:r>
            <a:r>
              <a:rPr lang="pt-BR"/>
              <a:t>que os requisitos de usuário. Devem ser padronizados, completos e consistentes.</a:t>
            </a:r>
          </a:p>
          <a:p>
            <a:pPr lvl="2"/>
            <a:r>
              <a:rPr lang="pt-BR"/>
              <a:t>Utilizados pela equipe de desenvolvimento e podem fazer parte do contrato.</a:t>
            </a:r>
          </a:p>
          <a:p>
            <a:r>
              <a:rPr lang="pt-BR"/>
              <a:t>Regra de negócio</a:t>
            </a:r>
          </a:p>
          <a:p>
            <a:pPr lvl="1"/>
            <a:r>
              <a:rPr lang="pt-BR"/>
              <a:t>São as </a:t>
            </a:r>
            <a:r>
              <a:rPr lang="pt-BR">
                <a:solidFill>
                  <a:srgbClr val="FFC000"/>
                </a:solidFill>
              </a:rPr>
              <a:t>premissas e restrições </a:t>
            </a:r>
            <a:r>
              <a:rPr lang="pt-BR"/>
              <a:t>aplicadas a uma </a:t>
            </a:r>
            <a:r>
              <a:rPr lang="pt-BR">
                <a:solidFill>
                  <a:srgbClr val="FFC000"/>
                </a:solidFill>
              </a:rPr>
              <a:t>operação da empresa</a:t>
            </a:r>
            <a:r>
              <a:rPr lang="pt-BR"/>
              <a:t>, que precisam ser atendidas para que o negócio funcione da maneira esperada.</a:t>
            </a:r>
          </a:p>
          <a:p>
            <a:pPr lvl="2"/>
            <a:r>
              <a:rPr lang="pt-BR"/>
              <a:t>Enviar e-mail para o usuário após 5 dias de atraso de entrega/devolução.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7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7FCCB-F78A-4037-94A9-8DF6899D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69EB650-42D2-4A50-BF2F-DDB51CCC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037" y="2197768"/>
            <a:ext cx="6184480" cy="29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Outra forma de classificar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1" y="1359243"/>
            <a:ext cx="7174625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1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124" y="215153"/>
            <a:ext cx="10515600" cy="998792"/>
          </a:xfrm>
        </p:spPr>
        <p:txBody>
          <a:bodyPr/>
          <a:lstStyle/>
          <a:p>
            <a:r>
              <a:rPr lang="pt-BR"/>
              <a:t>Estudo Dirigido – Etapa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1936" y="1213945"/>
            <a:ext cx="10515600" cy="492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Considerando os requisitos definidos no Peça Certa, garantir que na entrega da etapa 2 do Estudo Dirigido sejam identificados, no mínimo:</a:t>
            </a:r>
          </a:p>
          <a:p>
            <a:pPr lvl="1"/>
            <a:r>
              <a:rPr lang="pt-BR"/>
              <a:t>3 requisitos de produto</a:t>
            </a:r>
          </a:p>
          <a:p>
            <a:pPr lvl="1"/>
            <a:r>
              <a:rPr lang="pt-BR"/>
              <a:t>2 requisitos de processo</a:t>
            </a:r>
          </a:p>
          <a:p>
            <a:pPr lvl="1"/>
            <a:r>
              <a:rPr lang="pt-BR"/>
              <a:t>2 requisitos de projeto</a:t>
            </a:r>
          </a:p>
          <a:p>
            <a:pPr lvl="1"/>
            <a:endParaRPr lang="pt-BR"/>
          </a:p>
          <a:p>
            <a:pPr lvl="1"/>
            <a:r>
              <a:rPr lang="pt-BR"/>
              <a:t>5 requisitos funcionais</a:t>
            </a:r>
          </a:p>
          <a:p>
            <a:pPr lvl="1"/>
            <a:r>
              <a:rPr lang="pt-BR"/>
              <a:t>5 requisitos não funcionais (organizacionais, de produto e externo)</a:t>
            </a:r>
          </a:p>
          <a:p>
            <a:pPr lvl="1"/>
            <a:r>
              <a:rPr lang="pt-BR"/>
              <a:t>1 requisito inverso</a:t>
            </a:r>
          </a:p>
          <a:p>
            <a:pPr marL="457200" lvl="1" indent="0">
              <a:buNone/>
            </a:pPr>
            <a:endParaRPr lang="pt-BR"/>
          </a:p>
          <a:p>
            <a:r>
              <a:rPr lang="pt-BR"/>
              <a:t>Descrever de forma não ambígua, verificável, determinística, rastreável e correta.</a:t>
            </a:r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9" y="1345364"/>
            <a:ext cx="5906528" cy="45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Os 5Ps da Qualidade de Software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737" y="1690688"/>
            <a:ext cx="7073021" cy="43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2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Complementares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“(...) </a:t>
            </a:r>
            <a:r>
              <a:rPr lang="pt-BR">
                <a:solidFill>
                  <a:srgbClr val="FFC000"/>
                </a:solidFill>
              </a:rPr>
              <a:t>produto </a:t>
            </a:r>
            <a:r>
              <a:rPr lang="pt-BR"/>
              <a:t>refere-se não somente ao código que é entregue, mas ao sistema como um todo. (...) Um sistema é </a:t>
            </a:r>
            <a:r>
              <a:rPr lang="pt-BR">
                <a:solidFill>
                  <a:srgbClr val="FFC000"/>
                </a:solidFill>
              </a:rPr>
              <a:t>o conjunto completo dos artefatos </a:t>
            </a:r>
            <a:r>
              <a:rPr lang="pt-BR"/>
              <a:t>que o representam de forma que ele possa ser compreendido pela máquina ou pelas pessoas (...) “   (Jacobson et al., 1999)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4461990"/>
            <a:ext cx="1810780" cy="12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Complementares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“</a:t>
            </a:r>
            <a:r>
              <a:rPr lang="pt-BR">
                <a:solidFill>
                  <a:srgbClr val="FFC000"/>
                </a:solidFill>
              </a:rPr>
              <a:t>Processo de software </a:t>
            </a:r>
            <a:r>
              <a:rPr lang="pt-BR"/>
              <a:t>pode ser definido como um conjunto de </a:t>
            </a:r>
            <a:r>
              <a:rPr lang="pt-BR">
                <a:solidFill>
                  <a:srgbClr val="FFC000"/>
                </a:solidFill>
              </a:rPr>
              <a:t>atividades, métodos, práticas e transformações  </a:t>
            </a:r>
            <a:r>
              <a:rPr lang="pt-BR"/>
              <a:t>que as pessoas empregam para desenvolver e manter software e produtos relacionados (...) “.  (Paulk et al., 1994)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62" y="4430356"/>
            <a:ext cx="1952367" cy="15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Complementares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“</a:t>
            </a:r>
            <a:r>
              <a:rPr lang="pt-BR">
                <a:solidFill>
                  <a:srgbClr val="FFC000"/>
                </a:solidFill>
              </a:rPr>
              <a:t>Projeto</a:t>
            </a:r>
            <a:r>
              <a:rPr lang="pt-BR"/>
              <a:t> é um empreendimento </a:t>
            </a:r>
            <a:r>
              <a:rPr lang="pt-BR">
                <a:solidFill>
                  <a:srgbClr val="FFC000"/>
                </a:solidFill>
              </a:rPr>
              <a:t>temporário</a:t>
            </a:r>
            <a:r>
              <a:rPr lang="pt-BR"/>
              <a:t> que visa </a:t>
            </a:r>
            <a:r>
              <a:rPr lang="pt-BR">
                <a:solidFill>
                  <a:srgbClr val="FFC000"/>
                </a:solidFill>
              </a:rPr>
              <a:t>produzir</a:t>
            </a:r>
            <a:r>
              <a:rPr lang="pt-BR"/>
              <a:t> um </a:t>
            </a:r>
            <a:r>
              <a:rPr lang="pt-BR">
                <a:solidFill>
                  <a:srgbClr val="FFC000"/>
                </a:solidFill>
              </a:rPr>
              <a:t>produto ou serviço único</a:t>
            </a:r>
            <a:r>
              <a:rPr lang="pt-BR"/>
              <a:t>.’ (PMI, 2000)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Um projeto é uma INSTÂNCIA de um processo.</a:t>
            </a:r>
          </a:p>
          <a:p>
            <a:pPr marL="0" indent="0">
              <a:buNone/>
            </a:pPr>
            <a:r>
              <a:rPr lang="pt-BR"/>
              <a:t>Manutenções de software são tratadas como PROJETOS  quando se trabalha com o conceito de VERSÕES.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903544"/>
            <a:ext cx="1789670" cy="12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1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Categorias de requisito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12676" cy="4351338"/>
          </a:xfrm>
        </p:spPr>
        <p:txBody>
          <a:bodyPr>
            <a:normAutofit/>
          </a:bodyPr>
          <a:lstStyle/>
          <a:p>
            <a:r>
              <a:rPr lang="pt-BR"/>
              <a:t>Requisitos de produto</a:t>
            </a:r>
          </a:p>
          <a:p>
            <a:pPr lvl="1"/>
            <a:r>
              <a:rPr lang="pt-BR"/>
              <a:t>Requisitos que devem, deveriam ou podem ser </a:t>
            </a:r>
            <a:r>
              <a:rPr lang="pt-BR">
                <a:solidFill>
                  <a:srgbClr val="FFC000"/>
                </a:solidFill>
              </a:rPr>
              <a:t>atendidos pelo produto </a:t>
            </a:r>
            <a:r>
              <a:rPr lang="pt-BR"/>
              <a:t>entregue</a:t>
            </a:r>
          </a:p>
          <a:p>
            <a:r>
              <a:rPr lang="pt-BR"/>
              <a:t>Requisitos de projeto</a:t>
            </a:r>
          </a:p>
          <a:p>
            <a:pPr lvl="1"/>
            <a:r>
              <a:rPr lang="pt-BR"/>
              <a:t>Requisitos que estipulam </a:t>
            </a:r>
            <a:r>
              <a:rPr lang="pt-BR">
                <a:solidFill>
                  <a:srgbClr val="FFC000"/>
                </a:solidFill>
              </a:rPr>
              <a:t>recursos</a:t>
            </a:r>
            <a:r>
              <a:rPr lang="pt-BR"/>
              <a:t> que precisam estar </a:t>
            </a:r>
            <a:r>
              <a:rPr lang="pt-BR">
                <a:solidFill>
                  <a:srgbClr val="FFC000"/>
                </a:solidFill>
              </a:rPr>
              <a:t>disponíveis</a:t>
            </a:r>
            <a:r>
              <a:rPr lang="pt-BR"/>
              <a:t> e como diferentes </a:t>
            </a:r>
            <a:r>
              <a:rPr lang="pt-BR">
                <a:solidFill>
                  <a:srgbClr val="FFC000"/>
                </a:solidFill>
              </a:rPr>
              <a:t>aspectos</a:t>
            </a:r>
            <a:r>
              <a:rPr lang="pt-BR"/>
              <a:t> do projeto devem ser </a:t>
            </a:r>
            <a:r>
              <a:rPr lang="pt-BR">
                <a:solidFill>
                  <a:srgbClr val="FFC000"/>
                </a:solidFill>
              </a:rPr>
              <a:t>tratados</a:t>
            </a:r>
          </a:p>
          <a:p>
            <a:r>
              <a:rPr lang="pt-BR"/>
              <a:t>Requisitos de processo</a:t>
            </a:r>
          </a:p>
          <a:p>
            <a:pPr lvl="1"/>
            <a:r>
              <a:rPr lang="pt-BR"/>
              <a:t>Requisitos que indicam </a:t>
            </a:r>
            <a:r>
              <a:rPr lang="pt-BR">
                <a:solidFill>
                  <a:srgbClr val="FFC000"/>
                </a:solidFill>
              </a:rPr>
              <a:t>padrões, procedimentos, métodos, linguagens, processos de engenharia e de gerenciamento </a:t>
            </a:r>
            <a:r>
              <a:rPr lang="pt-BR"/>
              <a:t>que devem ser seguidos.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3427" y="1825624"/>
            <a:ext cx="1554742" cy="41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420130"/>
            <a:ext cx="10515600" cy="905433"/>
          </a:xfrm>
        </p:spPr>
        <p:txBody>
          <a:bodyPr/>
          <a:lstStyle/>
          <a:p>
            <a:r>
              <a:rPr lang="pt-BR"/>
              <a:t>Por que classificar os requisitos?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309816"/>
            <a:ext cx="7119551" cy="4867147"/>
          </a:xfrm>
        </p:spPr>
        <p:txBody>
          <a:bodyPr>
            <a:normAutofit lnSpcReduction="10000"/>
          </a:bodyPr>
          <a:lstStyle/>
          <a:p>
            <a:r>
              <a:rPr lang="pt-BR"/>
              <a:t>Foco de preocupação</a:t>
            </a:r>
          </a:p>
          <a:p>
            <a:pPr lvl="1"/>
            <a:r>
              <a:rPr lang="pt-BR"/>
              <a:t>Produto?</a:t>
            </a:r>
          </a:p>
          <a:p>
            <a:pPr lvl="1"/>
            <a:r>
              <a:rPr lang="pt-BR"/>
              <a:t>Projeto?</a:t>
            </a:r>
          </a:p>
          <a:p>
            <a:pPr lvl="1"/>
            <a:r>
              <a:rPr lang="pt-BR"/>
              <a:t>Processo?</a:t>
            </a:r>
          </a:p>
          <a:p>
            <a:r>
              <a:rPr lang="pt-BR"/>
              <a:t>Técnicas específicas</a:t>
            </a:r>
          </a:p>
          <a:p>
            <a:pPr lvl="1"/>
            <a:r>
              <a:rPr lang="pt-BR"/>
              <a:t>Produto?</a:t>
            </a:r>
          </a:p>
          <a:p>
            <a:pPr lvl="1"/>
            <a:r>
              <a:rPr lang="pt-BR"/>
              <a:t>Projeto?</a:t>
            </a:r>
          </a:p>
          <a:p>
            <a:pPr lvl="1"/>
            <a:r>
              <a:rPr lang="pt-BR"/>
              <a:t>Processo?</a:t>
            </a:r>
          </a:p>
          <a:p>
            <a:r>
              <a:rPr lang="pt-BR"/>
              <a:t>Experiências</a:t>
            </a:r>
          </a:p>
          <a:p>
            <a:pPr lvl="1"/>
            <a:r>
              <a:rPr lang="pt-BR"/>
              <a:t>Produto?</a:t>
            </a:r>
          </a:p>
          <a:p>
            <a:pPr lvl="1"/>
            <a:r>
              <a:rPr lang="pt-BR"/>
              <a:t>Projeto?</a:t>
            </a:r>
          </a:p>
          <a:p>
            <a:pPr lvl="1"/>
            <a:r>
              <a:rPr lang="pt-BR"/>
              <a:t>Processo?</a:t>
            </a:r>
          </a:p>
          <a:p>
            <a:pPr lvl="1"/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52996" y="2504839"/>
            <a:ext cx="2588410" cy="30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Porque classificar os requisitos?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401" y="1690688"/>
            <a:ext cx="5909010" cy="44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8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49C051-DAFA-47C8-97A5-62A757F4C9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4268F0-E951-4461-9D3D-30997A0B83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E806C-64F4-4246-A7CA-01D61765D8F5}">
  <ds:schemaRefs>
    <ds:schemaRef ds:uri="065bfa9c-086b-4342-9f95-2b7c135fd06b"/>
    <ds:schemaRef ds:uri="c1527765-ead9-4985-ae14-255d4b6876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Engenharia de Requisitos Requisitos </vt:lpstr>
      <vt:lpstr>Apresentação do PowerPoint</vt:lpstr>
      <vt:lpstr>Os 5Ps da Qualidade de Software</vt:lpstr>
      <vt:lpstr>Conceitos Complementares</vt:lpstr>
      <vt:lpstr>Conceitos Complementares</vt:lpstr>
      <vt:lpstr>Conceitos Complementares</vt:lpstr>
      <vt:lpstr>Categorias de requisito</vt:lpstr>
      <vt:lpstr>Por que classificar os requisitos?</vt:lpstr>
      <vt:lpstr>Porque classificar os requisitos?</vt:lpstr>
      <vt:lpstr>Tipos de requisito </vt:lpstr>
      <vt:lpstr>Tipos de requisito</vt:lpstr>
      <vt:lpstr>Tipos de requisito </vt:lpstr>
      <vt:lpstr>Requisitos</vt:lpstr>
      <vt:lpstr>Requisitos</vt:lpstr>
      <vt:lpstr>Outra forma de classificar</vt:lpstr>
      <vt:lpstr>Estudo Dirigido – Etapa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Requisitos (3)</dc:title>
  <dc:creator>Patricia de Bassi</dc:creator>
  <cp:revision>3</cp:revision>
  <dcterms:created xsi:type="dcterms:W3CDTF">2016-08-15T01:58:29Z</dcterms:created>
  <dcterms:modified xsi:type="dcterms:W3CDTF">2023-09-25T16:22:49Z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