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87" r:id="rId7"/>
    <p:sldId id="259" r:id="rId8"/>
    <p:sldId id="260" r:id="rId9"/>
    <p:sldId id="280" r:id="rId10"/>
    <p:sldId id="261" r:id="rId11"/>
    <p:sldId id="262" r:id="rId12"/>
    <p:sldId id="263" r:id="rId13"/>
    <p:sldId id="264" r:id="rId14"/>
    <p:sldId id="276" r:id="rId15"/>
    <p:sldId id="265" r:id="rId16"/>
    <p:sldId id="266" r:id="rId17"/>
    <p:sldId id="267" r:id="rId18"/>
    <p:sldId id="268" r:id="rId19"/>
    <p:sldId id="286" r:id="rId20"/>
    <p:sldId id="269" r:id="rId21"/>
    <p:sldId id="270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8C047-88A1-422F-9F4C-D7456C80AB48}" v="1" dt="2023-09-24T14:12:30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TOHMEH BEDRAN ASSAD" userId="S::gabriel.assad@utp.edu.br::8148fe98-5293-4ee5-b68c-31d9dd559af3" providerId="AD" clId="Web-{A7E8C047-88A1-422F-9F4C-D7456C80AB48}"/>
    <pc:docChg chg="sldOrd">
      <pc:chgData name="GABRIEL TOHMEH BEDRAN ASSAD" userId="S::gabriel.assad@utp.edu.br::8148fe98-5293-4ee5-b68c-31d9dd559af3" providerId="AD" clId="Web-{A7E8C047-88A1-422F-9F4C-D7456C80AB48}" dt="2023-09-24T14:12:30.513" v="0"/>
      <pc:docMkLst>
        <pc:docMk/>
      </pc:docMkLst>
      <pc:sldChg chg="ord">
        <pc:chgData name="GABRIEL TOHMEH BEDRAN ASSAD" userId="S::gabriel.assad@utp.edu.br::8148fe98-5293-4ee5-b68c-31d9dd559af3" providerId="AD" clId="Web-{A7E8C047-88A1-422F-9F4C-D7456C80AB48}" dt="2023-09-24T14:12:30.513" v="0"/>
        <pc:sldMkLst>
          <pc:docMk/>
          <pc:sldMk cId="2796888125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557DA-0C55-4BD3-BA36-EC78AAEA23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F3309D-1673-407C-B168-513231FFA661}">
      <dgm:prSet phldrT="[Texto]"/>
      <dgm:spPr/>
      <dgm:t>
        <a:bodyPr/>
        <a:lstStyle/>
        <a:p>
          <a:r>
            <a:rPr lang="pt-BR" dirty="0"/>
            <a:t>Selecionar as fontes</a:t>
          </a:r>
        </a:p>
      </dgm:t>
    </dgm:pt>
    <dgm:pt modelId="{55E62769-86E0-46B6-A914-2CFA5592452B}" type="parTrans" cxnId="{FD4B596C-085D-4DDD-8FF8-2448EBDE7251}">
      <dgm:prSet/>
      <dgm:spPr/>
      <dgm:t>
        <a:bodyPr/>
        <a:lstStyle/>
        <a:p>
          <a:endParaRPr lang="pt-BR"/>
        </a:p>
      </dgm:t>
    </dgm:pt>
    <dgm:pt modelId="{AC428CDC-B939-472A-AEB6-ABE6B06B7EF1}" type="sibTrans" cxnId="{FD4B596C-085D-4DDD-8FF8-2448EBDE7251}">
      <dgm:prSet/>
      <dgm:spPr/>
      <dgm:t>
        <a:bodyPr/>
        <a:lstStyle/>
        <a:p>
          <a:endParaRPr lang="pt-BR"/>
        </a:p>
      </dgm:t>
    </dgm:pt>
    <dgm:pt modelId="{2719E2AA-AEA1-43F3-8FD3-2EEAAE77A371}">
      <dgm:prSet phldrT="[Texto]"/>
      <dgm:spPr/>
      <dgm:t>
        <a:bodyPr/>
        <a:lstStyle/>
        <a:p>
          <a:r>
            <a:rPr lang="pt-BR" dirty="0"/>
            <a:t>Escolher a técnica</a:t>
          </a:r>
        </a:p>
      </dgm:t>
    </dgm:pt>
    <dgm:pt modelId="{7B5C1CF2-9965-43CA-B59B-951873689530}" type="parTrans" cxnId="{426C7504-0ACC-46F8-8141-E6CEF22F8DBA}">
      <dgm:prSet/>
      <dgm:spPr/>
      <dgm:t>
        <a:bodyPr/>
        <a:lstStyle/>
        <a:p>
          <a:endParaRPr lang="pt-BR"/>
        </a:p>
      </dgm:t>
    </dgm:pt>
    <dgm:pt modelId="{777B2F19-9FFA-4CFC-930B-0FC1401A1E17}" type="sibTrans" cxnId="{426C7504-0ACC-46F8-8141-E6CEF22F8DBA}">
      <dgm:prSet/>
      <dgm:spPr/>
      <dgm:t>
        <a:bodyPr/>
        <a:lstStyle/>
        <a:p>
          <a:endParaRPr lang="pt-BR"/>
        </a:p>
      </dgm:t>
    </dgm:pt>
    <dgm:pt modelId="{46CD423E-F6BF-41E1-B954-61654BDB1D67}">
      <dgm:prSet phldrT="[Texto]"/>
      <dgm:spPr/>
      <dgm:t>
        <a:bodyPr/>
        <a:lstStyle/>
        <a:p>
          <a:r>
            <a:rPr lang="pt-BR" dirty="0"/>
            <a:t>Descrever os requisitos</a:t>
          </a:r>
        </a:p>
      </dgm:t>
    </dgm:pt>
    <dgm:pt modelId="{801C80A7-BC26-426A-BA2E-8B1F7A3DB0F5}" type="parTrans" cxnId="{88EAC376-0CA3-4452-AC61-CAA5CC1260ED}">
      <dgm:prSet/>
      <dgm:spPr/>
      <dgm:t>
        <a:bodyPr/>
        <a:lstStyle/>
        <a:p>
          <a:endParaRPr lang="pt-BR"/>
        </a:p>
      </dgm:t>
    </dgm:pt>
    <dgm:pt modelId="{C2CADD9F-4F0C-42F5-9417-E8AD1E7AAE02}" type="sibTrans" cxnId="{88EAC376-0CA3-4452-AC61-CAA5CC1260ED}">
      <dgm:prSet/>
      <dgm:spPr/>
      <dgm:t>
        <a:bodyPr/>
        <a:lstStyle/>
        <a:p>
          <a:endParaRPr lang="pt-BR"/>
        </a:p>
      </dgm:t>
    </dgm:pt>
    <dgm:pt modelId="{A20816A4-67A2-41C9-B88B-CCFD28F392B2}" type="pres">
      <dgm:prSet presAssocID="{009557DA-0C55-4BD3-BA36-EC78AAEA2397}" presName="CompostProcess" presStyleCnt="0">
        <dgm:presLayoutVars>
          <dgm:dir/>
          <dgm:resizeHandles val="exact"/>
        </dgm:presLayoutVars>
      </dgm:prSet>
      <dgm:spPr/>
    </dgm:pt>
    <dgm:pt modelId="{61B0085F-3F8A-476E-AA68-A6309B9A1697}" type="pres">
      <dgm:prSet presAssocID="{009557DA-0C55-4BD3-BA36-EC78AAEA2397}" presName="arrow" presStyleLbl="bgShp" presStyleIdx="0" presStyleCnt="1"/>
      <dgm:spPr/>
    </dgm:pt>
    <dgm:pt modelId="{AD72278C-988F-41D2-B020-FB03C19B3D96}" type="pres">
      <dgm:prSet presAssocID="{009557DA-0C55-4BD3-BA36-EC78AAEA2397}" presName="linearProcess" presStyleCnt="0"/>
      <dgm:spPr/>
    </dgm:pt>
    <dgm:pt modelId="{5779FE15-AFEB-4B5E-AA7A-E825093287FC}" type="pres">
      <dgm:prSet presAssocID="{68F3309D-1673-407C-B168-513231FFA661}" presName="textNode" presStyleLbl="node1" presStyleIdx="0" presStyleCnt="3">
        <dgm:presLayoutVars>
          <dgm:bulletEnabled val="1"/>
        </dgm:presLayoutVars>
      </dgm:prSet>
      <dgm:spPr/>
    </dgm:pt>
    <dgm:pt modelId="{31116585-2174-4408-AACA-37155F012779}" type="pres">
      <dgm:prSet presAssocID="{AC428CDC-B939-472A-AEB6-ABE6B06B7EF1}" presName="sibTrans" presStyleCnt="0"/>
      <dgm:spPr/>
    </dgm:pt>
    <dgm:pt modelId="{A43FCEA1-8C58-4764-886D-DDEF5274408D}" type="pres">
      <dgm:prSet presAssocID="{2719E2AA-AEA1-43F3-8FD3-2EEAAE77A371}" presName="textNode" presStyleLbl="node1" presStyleIdx="1" presStyleCnt="3">
        <dgm:presLayoutVars>
          <dgm:bulletEnabled val="1"/>
        </dgm:presLayoutVars>
      </dgm:prSet>
      <dgm:spPr/>
    </dgm:pt>
    <dgm:pt modelId="{7FC25B14-F51A-436F-A56D-4415EC28655A}" type="pres">
      <dgm:prSet presAssocID="{777B2F19-9FFA-4CFC-930B-0FC1401A1E17}" presName="sibTrans" presStyleCnt="0"/>
      <dgm:spPr/>
    </dgm:pt>
    <dgm:pt modelId="{DD36EBB4-A78A-426B-8894-335886FC2E7E}" type="pres">
      <dgm:prSet presAssocID="{46CD423E-F6BF-41E1-B954-61654BDB1D6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D734104-F2CB-4FE1-91CE-0964DA052B54}" type="presOf" srcId="{2719E2AA-AEA1-43F3-8FD3-2EEAAE77A371}" destId="{A43FCEA1-8C58-4764-886D-DDEF5274408D}" srcOrd="0" destOrd="0" presId="urn:microsoft.com/office/officeart/2005/8/layout/hProcess9"/>
    <dgm:cxn modelId="{426C7504-0ACC-46F8-8141-E6CEF22F8DBA}" srcId="{009557DA-0C55-4BD3-BA36-EC78AAEA2397}" destId="{2719E2AA-AEA1-43F3-8FD3-2EEAAE77A371}" srcOrd="1" destOrd="0" parTransId="{7B5C1CF2-9965-43CA-B59B-951873689530}" sibTransId="{777B2F19-9FFA-4CFC-930B-0FC1401A1E17}"/>
    <dgm:cxn modelId="{FD4B596C-085D-4DDD-8FF8-2448EBDE7251}" srcId="{009557DA-0C55-4BD3-BA36-EC78AAEA2397}" destId="{68F3309D-1673-407C-B168-513231FFA661}" srcOrd="0" destOrd="0" parTransId="{55E62769-86E0-46B6-A914-2CFA5592452B}" sibTransId="{AC428CDC-B939-472A-AEB6-ABE6B06B7EF1}"/>
    <dgm:cxn modelId="{88EAC376-0CA3-4452-AC61-CAA5CC1260ED}" srcId="{009557DA-0C55-4BD3-BA36-EC78AAEA2397}" destId="{46CD423E-F6BF-41E1-B954-61654BDB1D67}" srcOrd="2" destOrd="0" parTransId="{801C80A7-BC26-426A-BA2E-8B1F7A3DB0F5}" sibTransId="{C2CADD9F-4F0C-42F5-9417-E8AD1E7AAE02}"/>
    <dgm:cxn modelId="{A685D177-4E97-4FB8-880D-A28E3BC21E25}" type="presOf" srcId="{46CD423E-F6BF-41E1-B954-61654BDB1D67}" destId="{DD36EBB4-A78A-426B-8894-335886FC2E7E}" srcOrd="0" destOrd="0" presId="urn:microsoft.com/office/officeart/2005/8/layout/hProcess9"/>
    <dgm:cxn modelId="{D601C585-5351-49A5-B900-2A59E55D95F2}" type="presOf" srcId="{68F3309D-1673-407C-B168-513231FFA661}" destId="{5779FE15-AFEB-4B5E-AA7A-E825093287FC}" srcOrd="0" destOrd="0" presId="urn:microsoft.com/office/officeart/2005/8/layout/hProcess9"/>
    <dgm:cxn modelId="{BC2B64A7-8636-4712-B5E2-A6FA59A630AF}" type="presOf" srcId="{009557DA-0C55-4BD3-BA36-EC78AAEA2397}" destId="{A20816A4-67A2-41C9-B88B-CCFD28F392B2}" srcOrd="0" destOrd="0" presId="urn:microsoft.com/office/officeart/2005/8/layout/hProcess9"/>
    <dgm:cxn modelId="{ABB452F7-E3FC-4D6A-9355-BE675792B66A}" type="presParOf" srcId="{A20816A4-67A2-41C9-B88B-CCFD28F392B2}" destId="{61B0085F-3F8A-476E-AA68-A6309B9A1697}" srcOrd="0" destOrd="0" presId="urn:microsoft.com/office/officeart/2005/8/layout/hProcess9"/>
    <dgm:cxn modelId="{8268E9F9-336D-42E7-9DAD-E2247C4F663D}" type="presParOf" srcId="{A20816A4-67A2-41C9-B88B-CCFD28F392B2}" destId="{AD72278C-988F-41D2-B020-FB03C19B3D96}" srcOrd="1" destOrd="0" presId="urn:microsoft.com/office/officeart/2005/8/layout/hProcess9"/>
    <dgm:cxn modelId="{3CC0274E-7F1B-4F0E-960B-C886670320A8}" type="presParOf" srcId="{AD72278C-988F-41D2-B020-FB03C19B3D96}" destId="{5779FE15-AFEB-4B5E-AA7A-E825093287FC}" srcOrd="0" destOrd="0" presId="urn:microsoft.com/office/officeart/2005/8/layout/hProcess9"/>
    <dgm:cxn modelId="{B6B57697-8350-4250-BD84-43C8B4831892}" type="presParOf" srcId="{AD72278C-988F-41D2-B020-FB03C19B3D96}" destId="{31116585-2174-4408-AACA-37155F012779}" srcOrd="1" destOrd="0" presId="urn:microsoft.com/office/officeart/2005/8/layout/hProcess9"/>
    <dgm:cxn modelId="{969A7F85-6954-4178-B01F-71189D4166EC}" type="presParOf" srcId="{AD72278C-988F-41D2-B020-FB03C19B3D96}" destId="{A43FCEA1-8C58-4764-886D-DDEF5274408D}" srcOrd="2" destOrd="0" presId="urn:microsoft.com/office/officeart/2005/8/layout/hProcess9"/>
    <dgm:cxn modelId="{D0B04994-16E1-44BE-931C-247DC740BDB4}" type="presParOf" srcId="{AD72278C-988F-41D2-B020-FB03C19B3D96}" destId="{7FC25B14-F51A-436F-A56D-4415EC28655A}" srcOrd="3" destOrd="0" presId="urn:microsoft.com/office/officeart/2005/8/layout/hProcess9"/>
    <dgm:cxn modelId="{50BC7F7D-9BA0-43FD-A540-039D030875DF}" type="presParOf" srcId="{AD72278C-988F-41D2-B020-FB03C19B3D96}" destId="{DD36EBB4-A78A-426B-8894-335886FC2E7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0085F-3F8A-476E-AA68-A6309B9A1697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FE15-AFEB-4B5E-AA7A-E825093287FC}">
      <dsp:nvSpPr>
        <dsp:cNvPr id="0" name=""/>
        <dsp:cNvSpPr/>
      </dsp:nvSpPr>
      <dsp:spPr>
        <a:xfrm>
          <a:off x="5211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Selecionar as fontes</a:t>
          </a:r>
        </a:p>
      </dsp:txBody>
      <dsp:txXfrm>
        <a:off x="90177" y="1390367"/>
        <a:ext cx="3192475" cy="1570603"/>
      </dsp:txXfrm>
    </dsp:sp>
    <dsp:sp modelId="{A43FCEA1-8C58-4764-886D-DDEF5274408D}">
      <dsp:nvSpPr>
        <dsp:cNvPr id="0" name=""/>
        <dsp:cNvSpPr/>
      </dsp:nvSpPr>
      <dsp:spPr>
        <a:xfrm>
          <a:off x="3576596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Escolher a técnica</a:t>
          </a:r>
        </a:p>
      </dsp:txBody>
      <dsp:txXfrm>
        <a:off x="3661562" y="1390367"/>
        <a:ext cx="3192475" cy="1570603"/>
      </dsp:txXfrm>
    </dsp:sp>
    <dsp:sp modelId="{DD36EBB4-A78A-426B-8894-335886FC2E7E}">
      <dsp:nvSpPr>
        <dsp:cNvPr id="0" name=""/>
        <dsp:cNvSpPr/>
      </dsp:nvSpPr>
      <dsp:spPr>
        <a:xfrm>
          <a:off x="7147980" y="1305401"/>
          <a:ext cx="336240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Descrever os requisitos</a:t>
          </a:r>
        </a:p>
      </dsp:txBody>
      <dsp:txXfrm>
        <a:off x="7232946" y="1390367"/>
        <a:ext cx="319247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2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6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3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9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3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48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7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44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20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D50E8-06CE-49DF-861C-6A294BFE8CA2}" type="datetimeFigureOut">
              <a:rPr lang="pt-BR" smtClean="0"/>
              <a:t>24/09/2023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056F-9FB6-469D-8F62-EDF9CD07005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1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www.devmedia.com.br/engenharia-de-software-2-tecnicas-para-levantamento-de-requisitos/915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undo.com.br/computacao-em-nuvem/10484-como-criar-formularios-no-google-docs.htm" TargetMode="External"/><Relationship Id="rId2" Type="http://schemas.openxmlformats.org/officeDocument/2006/relationships/hyperlink" Target="https://www.google.com/intl/pt-BR/forms/ab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chtudo.com.br/dicas-e-tutoriais/noticia/2011/05/aprenda-criar-uma-pesquisa-online-no-google-doc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Engenharia de Requisitos</a:t>
            </a:r>
            <a:br>
              <a:rPr lang="pt-BR" sz="5400" dirty="0">
                <a:solidFill>
                  <a:srgbClr val="FFFFFF"/>
                </a:solidFill>
              </a:rPr>
            </a:br>
            <a:r>
              <a:rPr lang="pt-BR" sz="5400" dirty="0" err="1">
                <a:solidFill>
                  <a:srgbClr val="FFFFFF"/>
                </a:solidFill>
              </a:rPr>
              <a:t>Elicitação</a:t>
            </a:r>
            <a:r>
              <a:rPr lang="pt-BR" sz="5400" dirty="0">
                <a:solidFill>
                  <a:srgbClr val="FFFFFF"/>
                </a:solidFill>
              </a:rPr>
              <a:t> de Requisitos</a:t>
            </a:r>
            <a:br>
              <a:rPr lang="pt-BR" sz="5400" dirty="0">
                <a:solidFill>
                  <a:srgbClr val="FFFFFF"/>
                </a:solidFill>
              </a:rPr>
            </a:br>
            <a:endParaRPr lang="pt-BR" sz="5400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 fontScale="77500" lnSpcReduction="20000"/>
          </a:bodyPr>
          <a:lstStyle/>
          <a:p>
            <a:endParaRPr lang="pt-BR" sz="1000" dirty="0">
              <a:solidFill>
                <a:srgbClr val="FFFFFF"/>
              </a:solidFill>
            </a:endParaRPr>
          </a:p>
          <a:p>
            <a:endParaRPr lang="pt-BR" sz="1000" dirty="0">
              <a:solidFill>
                <a:srgbClr val="FFFFFF"/>
              </a:solidFill>
            </a:endParaRPr>
          </a:p>
          <a:p>
            <a:endParaRPr lang="pt-BR" sz="1000" dirty="0">
              <a:solidFill>
                <a:srgbClr val="FFFFFF"/>
              </a:solidFill>
            </a:endParaRPr>
          </a:p>
          <a:p>
            <a:r>
              <a:rPr lang="pt-BR" sz="3600" dirty="0">
                <a:solidFill>
                  <a:srgbClr val="FFFFFF"/>
                </a:solidFill>
              </a:rPr>
              <a:t>Patricia Rucker de Bassi</a:t>
            </a:r>
          </a:p>
        </p:txBody>
      </p:sp>
      <p:pic>
        <p:nvPicPr>
          <p:cNvPr id="7" name="Graphic 6" descr="Manufatura">
            <a:extLst>
              <a:ext uri="{FF2B5EF4-FFF2-40B4-BE49-F238E27FC236}">
                <a16:creationId xmlns:a16="http://schemas.microsoft.com/office/drawing/2014/main" id="{24F33771-0B5F-4B7E-9F0C-65855EA3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 negociação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Reunião de negociação:</a:t>
            </a:r>
          </a:p>
          <a:p>
            <a:pPr lvl="1"/>
            <a:r>
              <a:rPr lang="pt-BR" dirty="0"/>
              <a:t>Fase de informação</a:t>
            </a:r>
          </a:p>
          <a:p>
            <a:pPr lvl="2"/>
            <a:r>
              <a:rPr lang="pt-BR" dirty="0"/>
              <a:t>Explicar os problemas associados com os requisitos a negociar</a:t>
            </a:r>
          </a:p>
          <a:p>
            <a:pPr lvl="1"/>
            <a:r>
              <a:rPr lang="pt-BR" dirty="0"/>
              <a:t>Fase de discussão</a:t>
            </a:r>
          </a:p>
          <a:p>
            <a:pPr lvl="2"/>
            <a:r>
              <a:rPr lang="pt-BR" dirty="0"/>
              <a:t>Stakeholders devem ter oportunidades de comentar os requisitos que lhes dizem respeito</a:t>
            </a:r>
          </a:p>
          <a:p>
            <a:pPr lvl="2"/>
            <a:r>
              <a:rPr lang="pt-BR" dirty="0"/>
              <a:t>Usar esta fase para atribuir prioridades aos requisitos</a:t>
            </a:r>
          </a:p>
          <a:p>
            <a:pPr lvl="1"/>
            <a:r>
              <a:rPr lang="pt-BR" dirty="0"/>
              <a:t>Fase de resolução</a:t>
            </a:r>
          </a:p>
          <a:p>
            <a:pPr lvl="2"/>
            <a:r>
              <a:rPr lang="pt-BR" dirty="0"/>
              <a:t>Eliminar, alterar ou refinar o requisito</a:t>
            </a:r>
          </a:p>
        </p:txBody>
      </p:sp>
    </p:spTree>
    <p:extLst>
      <p:ext uri="{BB962C8B-B14F-4D97-AF65-F5344CB8AC3E}">
        <p14:creationId xmlns:p14="http://schemas.microsoft.com/office/powerpoint/2010/main" val="84737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&amp; validação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cuidadosa dos requisitos, com ênfase em sua consistência 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completude</a:t>
            </a:r>
            <a:r>
              <a:rPr lang="pt-BR" dirty="0"/>
              <a:t>.</a:t>
            </a:r>
          </a:p>
          <a:p>
            <a:r>
              <a:rPr lang="pt-BR" dirty="0"/>
              <a:t>Verificação:</a:t>
            </a:r>
          </a:p>
          <a:p>
            <a:pPr lvl="1"/>
            <a:r>
              <a:rPr lang="pt-BR" dirty="0"/>
              <a:t>O padrão para documentar requisitos foi seguido?</a:t>
            </a:r>
          </a:p>
          <a:p>
            <a:r>
              <a:rPr lang="pt-BR" dirty="0"/>
              <a:t>Validação:</a:t>
            </a:r>
          </a:p>
          <a:p>
            <a:pPr lvl="1"/>
            <a:r>
              <a:rPr lang="pt-BR" dirty="0"/>
              <a:t>Os requisitos estão adequados sob a ótica do cliente?</a:t>
            </a:r>
          </a:p>
          <a:p>
            <a:r>
              <a:rPr lang="pt-BR" dirty="0"/>
              <a:t>Nessa atividade deve-se identificar possíveis problemas nos requisitos antes que o documento produzido sirva de base para o desenvolvimento do sistema.</a:t>
            </a:r>
          </a:p>
        </p:txBody>
      </p:sp>
    </p:spTree>
    <p:extLst>
      <p:ext uri="{BB962C8B-B14F-4D97-AF65-F5344CB8AC3E}">
        <p14:creationId xmlns:p14="http://schemas.microsoft.com/office/powerpoint/2010/main" val="302061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&amp; validação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cuidadosa dos requisitos, com ênfase em sua consistência e completude.</a:t>
            </a:r>
          </a:p>
          <a:p>
            <a:r>
              <a:rPr lang="pt-BR" dirty="0"/>
              <a:t>Verificação:</a:t>
            </a:r>
          </a:p>
          <a:p>
            <a:pPr lvl="1"/>
            <a:r>
              <a:rPr lang="pt-BR" dirty="0"/>
              <a:t>O padrão para documentar requisitos foi seguido?</a:t>
            </a:r>
          </a:p>
          <a:p>
            <a:r>
              <a:rPr lang="pt-BR" dirty="0"/>
              <a:t>Validação:</a:t>
            </a:r>
          </a:p>
          <a:p>
            <a:pPr lvl="1"/>
            <a:r>
              <a:rPr lang="pt-BR" dirty="0"/>
              <a:t>Os requisitos estão adequados sob a ótica do cliente?</a:t>
            </a:r>
          </a:p>
          <a:p>
            <a:r>
              <a:rPr lang="pt-BR" dirty="0"/>
              <a:t>Nessa atividade deve-se identificar possíveis problemas nos requisitos antes que o documento produzido sirva de base para o desenvolvimento do sistema.</a:t>
            </a:r>
          </a:p>
        </p:txBody>
      </p:sp>
      <p:sp>
        <p:nvSpPr>
          <p:cNvPr id="4" name="Texto Explicativo: Seta para Baixo 3"/>
          <p:cNvSpPr/>
          <p:nvPr/>
        </p:nvSpPr>
        <p:spPr>
          <a:xfrm>
            <a:off x="838200" y="848139"/>
            <a:ext cx="2713383" cy="153407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Característica, particularidade ou condição daquilo que é ou se apresenta de modo completo; perfeito.</a:t>
            </a:r>
          </a:p>
        </p:txBody>
      </p:sp>
    </p:spTree>
    <p:extLst>
      <p:ext uri="{BB962C8B-B14F-4D97-AF65-F5344CB8AC3E}">
        <p14:creationId xmlns:p14="http://schemas.microsoft.com/office/powerpoint/2010/main" val="131719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podem se alterar ao longo do caminho:</a:t>
            </a:r>
          </a:p>
          <a:p>
            <a:pPr lvl="1"/>
            <a:r>
              <a:rPr lang="pt-BR" dirty="0"/>
              <a:t>Requisitos incorretos</a:t>
            </a:r>
          </a:p>
          <a:p>
            <a:pPr lvl="1"/>
            <a:r>
              <a:rPr lang="pt-BR" dirty="0"/>
              <a:t>Requisitos incompletos</a:t>
            </a:r>
          </a:p>
          <a:p>
            <a:pPr lvl="1"/>
            <a:r>
              <a:rPr lang="pt-BR" dirty="0"/>
              <a:t>Requisitos mal interpretados</a:t>
            </a:r>
          </a:p>
          <a:p>
            <a:pPr lvl="1"/>
            <a:r>
              <a:rPr lang="pt-BR" dirty="0"/>
              <a:t>....</a:t>
            </a:r>
          </a:p>
          <a:p>
            <a:r>
              <a:rPr lang="pt-BR" dirty="0"/>
              <a:t>Garantia de que o escopo do projeto está sob controle</a:t>
            </a:r>
          </a:p>
          <a:p>
            <a:r>
              <a:rPr lang="pt-BR" dirty="0"/>
              <a:t>Garantia de que o conjunto de requisitos continua válido e aderente às necessidades dos stakeholders</a:t>
            </a:r>
          </a:p>
          <a:p>
            <a:r>
              <a:rPr lang="pt-BR" dirty="0"/>
              <a:t>Manutenção da rastreabilidade dos requisitos</a:t>
            </a:r>
          </a:p>
        </p:txBody>
      </p:sp>
    </p:spTree>
    <p:extLst>
      <p:ext uri="{BB962C8B-B14F-4D97-AF65-F5344CB8AC3E}">
        <p14:creationId xmlns:p14="http://schemas.microsoft.com/office/powerpoint/2010/main" val="337873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usuário...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556" y="1758157"/>
            <a:ext cx="5553952" cy="38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Elicitar requisitos é....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pt-BR" dirty="0"/>
              <a:t>Buscar pro-ativamente os requisitos</a:t>
            </a:r>
          </a:p>
          <a:p>
            <a:r>
              <a:rPr lang="pt-BR" dirty="0"/>
              <a:t>Auxiliar o usuário a fornecer suas reais necessidades </a:t>
            </a:r>
          </a:p>
          <a:p>
            <a:pPr lvl="1"/>
            <a:r>
              <a:rPr lang="pt-BR" dirty="0"/>
              <a:t>problemas do negócio</a:t>
            </a:r>
          </a:p>
          <a:p>
            <a:r>
              <a:rPr lang="pt-BR" dirty="0"/>
              <a:t>Separar o espaço do problema, do espaço da solução</a:t>
            </a:r>
          </a:p>
          <a:p>
            <a:endParaRPr lang="pt-BR" dirty="0"/>
          </a:p>
          <a:p>
            <a:r>
              <a:rPr lang="pt-BR" dirty="0"/>
              <a:t>Elicitar é ....  “escarafunchar”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16" y="3470031"/>
            <a:ext cx="3475416" cy="31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Diferentes formas de elicitar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Sistema completamente novo</a:t>
            </a:r>
          </a:p>
          <a:p>
            <a:pPr lvl="1"/>
            <a:r>
              <a:rPr lang="pt-BR" dirty="0"/>
              <a:t>O desenvolvimento começa do zero, não existe sistema anterior, os requisitos são extraídos dos usuários finais ou do cliente</a:t>
            </a:r>
          </a:p>
          <a:p>
            <a:pPr lvl="1"/>
            <a:r>
              <a:rPr lang="pt-BR" dirty="0"/>
              <a:t>Elicitação é direcionada pelo usuário</a:t>
            </a:r>
          </a:p>
          <a:p>
            <a:r>
              <a:rPr lang="pt-BR" dirty="0"/>
              <a:t>Reengenharia</a:t>
            </a:r>
          </a:p>
          <a:p>
            <a:pPr lvl="1"/>
            <a:r>
              <a:rPr lang="pt-BR" dirty="0"/>
              <a:t>Re-desenvolvimento de um sistema existente usando uma nova tecnologia</a:t>
            </a:r>
          </a:p>
          <a:p>
            <a:pPr lvl="1"/>
            <a:r>
              <a:rPr lang="pt-BR" dirty="0"/>
              <a:t>Elicitação é diferenciada pela tecnologia</a:t>
            </a:r>
          </a:p>
          <a:p>
            <a:r>
              <a:rPr lang="pt-BR" dirty="0"/>
              <a:t>Interface</a:t>
            </a:r>
          </a:p>
          <a:p>
            <a:pPr lvl="1"/>
            <a:r>
              <a:rPr lang="pt-BR" dirty="0"/>
              <a:t>Serviços são providos através de um sistema existente, usando uma interface nova</a:t>
            </a:r>
          </a:p>
          <a:p>
            <a:pPr lvl="1"/>
            <a:r>
              <a:rPr lang="pt-BR" dirty="0"/>
              <a:t>Elicitação é direcionada pelas necessidades de mercado e pela tecnologia</a:t>
            </a:r>
          </a:p>
        </p:txBody>
      </p:sp>
    </p:spTree>
    <p:extLst>
      <p:ext uri="{BB962C8B-B14F-4D97-AF65-F5344CB8AC3E}">
        <p14:creationId xmlns:p14="http://schemas.microsoft.com/office/powerpoint/2010/main" val="417415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80BA-8534-4913-9A17-68D6A4D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da Elicitação de 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F741B47-6361-4077-BD4D-5550716A0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664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00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/>
          <a:lstStyle/>
          <a:p>
            <a:r>
              <a:rPr lang="pt-BR" dirty="0"/>
              <a:t>1º. Passo: selecionar as fontes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Quem são os stakeholders do projeto?</a:t>
            </a:r>
          </a:p>
          <a:p>
            <a:pPr lvl="1"/>
            <a:r>
              <a:rPr lang="pt-BR" dirty="0"/>
              <a:t>Qual é a sua disponibilidade?</a:t>
            </a:r>
          </a:p>
          <a:p>
            <a:pPr lvl="1"/>
            <a:r>
              <a:rPr lang="pt-BR" dirty="0"/>
              <a:t>Existem restrições de contato?</a:t>
            </a:r>
          </a:p>
          <a:p>
            <a:pPr lvl="1"/>
            <a:r>
              <a:rPr lang="pt-BR" dirty="0"/>
              <a:t>Estão fisicamente acessíveis?</a:t>
            </a:r>
          </a:p>
          <a:p>
            <a:pPr lvl="1"/>
            <a:endParaRPr lang="pt-BR" dirty="0"/>
          </a:p>
          <a:p>
            <a:r>
              <a:rPr lang="pt-BR" dirty="0"/>
              <a:t>Existe um sistema anterior?</a:t>
            </a:r>
          </a:p>
          <a:p>
            <a:pPr lvl="1"/>
            <a:r>
              <a:rPr lang="pt-BR" dirty="0"/>
              <a:t>Está disponível para consulta?</a:t>
            </a:r>
          </a:p>
          <a:p>
            <a:pPr lvl="1"/>
            <a:r>
              <a:rPr lang="pt-BR" dirty="0"/>
              <a:t>Existe manual do usuário?</a:t>
            </a:r>
          </a:p>
          <a:p>
            <a:pPr lvl="1"/>
            <a:r>
              <a:rPr lang="pt-BR" dirty="0"/>
              <a:t>Possuía documentos de especificação?</a:t>
            </a:r>
          </a:p>
          <a:p>
            <a:pPr lvl="1"/>
            <a:endParaRPr lang="pt-BR" dirty="0"/>
          </a:p>
          <a:p>
            <a:r>
              <a:rPr lang="pt-BR" dirty="0"/>
              <a:t>Existe algum tipo de estrutura de reuso?</a:t>
            </a:r>
          </a:p>
          <a:p>
            <a:pPr lvl="1"/>
            <a:r>
              <a:rPr lang="pt-BR" dirty="0"/>
              <a:t>Existe um repositório de requisitos que podem ser reutilizado?</a:t>
            </a:r>
          </a:p>
          <a:p>
            <a:pPr lvl="1"/>
            <a:r>
              <a:rPr lang="pt-BR" dirty="0"/>
              <a:t>Existe analise de domínio anterior?</a:t>
            </a:r>
          </a:p>
          <a:p>
            <a:pPr lvl="1"/>
            <a:endParaRPr lang="pt-BR" dirty="0"/>
          </a:p>
          <a:p>
            <a:r>
              <a:rPr lang="pt-BR" dirty="0"/>
              <a:t>Existem leis, regulamentações, normas, etc, que devem ser seguidas?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45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passo: escolher a técnica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/>
              <a:t>Brainstorming</a:t>
            </a:r>
          </a:p>
          <a:p>
            <a:r>
              <a:rPr lang="pt-BR" dirty="0"/>
              <a:t>Questionário</a:t>
            </a:r>
          </a:p>
          <a:p>
            <a:r>
              <a:rPr lang="pt-BR" dirty="0"/>
              <a:t>Entrevista</a:t>
            </a:r>
          </a:p>
          <a:p>
            <a:r>
              <a:rPr lang="pt-BR" dirty="0"/>
              <a:t>Reunião</a:t>
            </a:r>
          </a:p>
          <a:p>
            <a:r>
              <a:rPr lang="pt-BR" dirty="0"/>
              <a:t>Observação </a:t>
            </a:r>
          </a:p>
          <a:p>
            <a:r>
              <a:rPr lang="pt-BR" dirty="0"/>
              <a:t>Análise de documentos</a:t>
            </a:r>
          </a:p>
          <a:p>
            <a:r>
              <a:rPr lang="pt-BR" dirty="0"/>
              <a:t>Análise de outro sistema</a:t>
            </a:r>
          </a:p>
          <a:p>
            <a:r>
              <a:rPr lang="pt-BR" dirty="0"/>
              <a:t>....</a:t>
            </a:r>
          </a:p>
          <a:p>
            <a:pPr marL="0" indent="0">
              <a:buNone/>
            </a:pPr>
            <a:r>
              <a:rPr lang="pt-BR" sz="1700" dirty="0">
                <a:hlinkClick r:id="rId2"/>
              </a:rPr>
              <a:t>http://www.devmedia.com.br/engenharia-de-software-2-tecnicas-para-levantamento-de-requisitos/9151</a:t>
            </a:r>
            <a:r>
              <a:rPr lang="pt-BR" sz="1700" dirty="0"/>
              <a:t>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54" y="1825625"/>
            <a:ext cx="4886092" cy="32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95" y="595248"/>
            <a:ext cx="8453610" cy="60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B590C-027B-4FE1-9A5D-B0B47F89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/>
          <a:lstStyle/>
          <a:p>
            <a:r>
              <a:rPr lang="en-US" dirty="0"/>
              <a:t>Técnicas de levantamento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528C5D-73A6-4488-966B-D41AB608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617"/>
            <a:ext cx="10515600" cy="499815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Brainstorming</a:t>
            </a:r>
          </a:p>
          <a:p>
            <a:pPr lvl="1"/>
            <a:r>
              <a:rPr lang="pt-BR" dirty="0"/>
              <a:t>É uma técnica para geração de ideias. Ela consiste em uma ou várias reuniões que permitem que as pessoas sugiram e explorem ideias.</a:t>
            </a:r>
          </a:p>
          <a:p>
            <a:r>
              <a:rPr lang="pt-BR" dirty="0"/>
              <a:t>Questionário</a:t>
            </a:r>
          </a:p>
          <a:p>
            <a:pPr lvl="1"/>
            <a:r>
              <a:rPr lang="pt-BR" dirty="0"/>
              <a:t>É indicado quando há diversos grupos de usuários que podem estar em diversos locais diferentes; ou em caso de necessidades específicas.</a:t>
            </a:r>
          </a:p>
          <a:p>
            <a:pPr lvl="2"/>
            <a:r>
              <a:rPr lang="pt-BR" dirty="0"/>
              <a:t>Elucidar alguns itens específicos</a:t>
            </a:r>
          </a:p>
          <a:p>
            <a:pPr lvl="2"/>
            <a:r>
              <a:rPr lang="pt-BR" dirty="0"/>
              <a:t>Formato de acordo com o que se deseja coletar de dados</a:t>
            </a:r>
          </a:p>
          <a:p>
            <a:pPr lvl="2"/>
            <a:r>
              <a:rPr lang="pt-BR" dirty="0"/>
              <a:t>Enviar o resultado para o cliente/usuário se sentir participativo do processo</a:t>
            </a:r>
            <a:endParaRPr lang="en-US" dirty="0"/>
          </a:p>
          <a:p>
            <a:r>
              <a:rPr lang="en-US" dirty="0"/>
              <a:t>Entrevista</a:t>
            </a:r>
          </a:p>
          <a:p>
            <a:pPr lvl="1"/>
            <a:r>
              <a:rPr lang="pt-BR" dirty="0"/>
              <a:t>É uma das técnicas tradicionais mais simples de utilizar e que produz bons resultados na fase inicial de obtenção de dados.</a:t>
            </a:r>
          </a:p>
          <a:p>
            <a:pPr lvl="2"/>
            <a:r>
              <a:rPr lang="pt-BR" dirty="0"/>
              <a:t>Estudar antes para saber sobre o assunto</a:t>
            </a:r>
          </a:p>
          <a:p>
            <a:pPr lvl="2"/>
            <a:r>
              <a:rPr lang="pt-BR" dirty="0"/>
              <a:t>Organizar o tempo e itens relevantes a serem obtidos a partir da entrevista</a:t>
            </a:r>
          </a:p>
        </p:txBody>
      </p:sp>
    </p:spTree>
    <p:extLst>
      <p:ext uri="{BB962C8B-B14F-4D97-AF65-F5344CB8AC3E}">
        <p14:creationId xmlns:p14="http://schemas.microsoft.com/office/powerpoint/2010/main" val="380711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8F142-93D1-4A55-A77B-45CBA583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045"/>
          </a:xfrm>
        </p:spPr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1 </a:t>
            </a:r>
            <a:r>
              <a:rPr lang="en-US" sz="3600" dirty="0"/>
              <a:t>– Técnica de 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542500-5E4E-4E63-9D5F-6D04D2D4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443899"/>
            <a:ext cx="10515600" cy="46339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Para o </a:t>
            </a:r>
            <a:r>
              <a:rPr lang="en-US" u="sng" dirty="0"/>
              <a:t>Sistema Peça Certa </a:t>
            </a:r>
            <a:r>
              <a:rPr lang="en-US" dirty="0"/>
              <a:t>criar um questionário com o objetivo de elicitar 3 requisitos já descritos.</a:t>
            </a:r>
          </a:p>
          <a:p>
            <a:r>
              <a:rPr lang="en-US" dirty="0"/>
              <a:t>Utilizar o Google Forms (ou </a:t>
            </a:r>
            <a:r>
              <a:rPr lang="en-US" dirty="0" err="1"/>
              <a:t>qualquer</a:t>
            </a:r>
            <a:r>
              <a:rPr lang="en-US" dirty="0"/>
              <a:t> outro </a:t>
            </a:r>
            <a:r>
              <a:rPr lang="en-US" dirty="0" err="1"/>
              <a:t>aplicativo</a:t>
            </a:r>
            <a:r>
              <a:rPr lang="en-US" dirty="0"/>
              <a:t> de questionário) para montar o questionário: </a:t>
            </a:r>
          </a:p>
          <a:p>
            <a:pPr lvl="1"/>
            <a:r>
              <a:rPr lang="en-US" dirty="0"/>
              <a:t>até 3 perguntas para cada um dos 3 requisitos – 9 perguntas no total</a:t>
            </a:r>
          </a:p>
          <a:p>
            <a:pPr lvl="1"/>
            <a:r>
              <a:rPr lang="en-US" dirty="0"/>
              <a:t>as perguntas devem ser consistentes de forma a elicitar o requisito</a:t>
            </a:r>
          </a:p>
          <a:p>
            <a:r>
              <a:rPr lang="en-US" dirty="0"/>
              <a:t>Enviar 1 questionário por grupo para todos os colegas da sala –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postar</a:t>
            </a:r>
            <a:r>
              <a:rPr lang="en-US" dirty="0"/>
              <a:t> o link no chat do Teams</a:t>
            </a:r>
          </a:p>
          <a:p>
            <a:r>
              <a:rPr lang="en-US" dirty="0"/>
              <a:t>Cada aluno responde os questionários de cada grupo</a:t>
            </a:r>
          </a:p>
          <a:p>
            <a:r>
              <a:rPr lang="en-US" dirty="0"/>
              <a:t>O grupo </a:t>
            </a:r>
            <a:r>
              <a:rPr lang="en-US" dirty="0" err="1"/>
              <a:t>recebe</a:t>
            </a:r>
            <a:r>
              <a:rPr lang="en-US" dirty="0"/>
              <a:t> os resultados dos colegas</a:t>
            </a:r>
          </a:p>
          <a:p>
            <a:r>
              <a:rPr lang="en-US" dirty="0"/>
              <a:t>O grupo </a:t>
            </a:r>
            <a:r>
              <a:rPr lang="en-US" dirty="0" err="1"/>
              <a:t>monta</a:t>
            </a:r>
            <a:r>
              <a:rPr lang="en-US" dirty="0"/>
              <a:t> planilha dos resultados para </a:t>
            </a:r>
            <a:r>
              <a:rPr lang="en-US" dirty="0" err="1"/>
              <a:t>inserir</a:t>
            </a:r>
            <a:r>
              <a:rPr lang="en-US" dirty="0"/>
              <a:t> na </a:t>
            </a:r>
            <a:r>
              <a:rPr lang="en-US" u="sng" dirty="0"/>
              <a:t>Etapa 1 do </a:t>
            </a:r>
            <a:r>
              <a:rPr lang="en-US" u="sng" dirty="0" err="1"/>
              <a:t>Estudo</a:t>
            </a:r>
            <a:r>
              <a:rPr lang="en-US" u="sng" dirty="0"/>
              <a:t> </a:t>
            </a:r>
            <a:r>
              <a:rPr lang="en-US" u="sng" dirty="0" err="1"/>
              <a:t>Dirigido</a:t>
            </a:r>
            <a:r>
              <a:rPr lang="en-US" u="sng" dirty="0"/>
              <a:t> do 2o </a:t>
            </a:r>
            <a:r>
              <a:rPr lang="en-US" u="sng" dirty="0" err="1"/>
              <a:t>bimestre</a:t>
            </a:r>
            <a:endParaRPr lang="en-US" u="sng" dirty="0"/>
          </a:p>
          <a:p>
            <a:r>
              <a:rPr lang="en-US" dirty="0"/>
              <a:t>Links:</a:t>
            </a:r>
          </a:p>
          <a:p>
            <a:pPr lvl="1"/>
            <a:r>
              <a:rPr lang="en-US" sz="1900" dirty="0">
                <a:hlinkClick r:id="rId2"/>
              </a:rPr>
              <a:t>https://www.google.com/intl/pt-BR/forms/about/</a:t>
            </a:r>
            <a:endParaRPr lang="en-US" sz="1900" dirty="0"/>
          </a:p>
          <a:p>
            <a:pPr lvl="1"/>
            <a:r>
              <a:rPr lang="en-US" sz="1900" dirty="0">
                <a:hlinkClick r:id="rId3"/>
              </a:rPr>
              <a:t>https://www.tecmundo.com.br/computacao-em-nuvem/10484-como-criar-formularios-no-google-docs.htm</a:t>
            </a:r>
            <a:r>
              <a:rPr lang="en-US" sz="1900" dirty="0"/>
              <a:t> </a:t>
            </a:r>
          </a:p>
          <a:p>
            <a:pPr lvl="1"/>
            <a:r>
              <a:rPr lang="en-US" sz="1900" dirty="0">
                <a:hlinkClick r:id="rId4"/>
              </a:rPr>
              <a:t>http://www.techtudo.com.br/dicas-e-tutoriais/noticia/2011/05/aprenda-criar-uma-pesquisa-online-no-google-docs.html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92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processo de </a:t>
            </a:r>
            <a:r>
              <a:rPr lang="pt-BR" dirty="0">
                <a:solidFill>
                  <a:srgbClr val="FFC000"/>
                </a:solidFill>
              </a:rPr>
              <a:t>aquisição, refinamento e verificação </a:t>
            </a:r>
            <a:r>
              <a:rPr lang="pt-BR" dirty="0"/>
              <a:t>das necessidades do cliente para um sistema de software, objetivando-se ter uma especificação </a:t>
            </a:r>
            <a:r>
              <a:rPr lang="pt-BR" dirty="0">
                <a:solidFill>
                  <a:srgbClr val="FFC000"/>
                </a:solidFill>
              </a:rPr>
              <a:t>completa e correta </a:t>
            </a:r>
            <a:r>
              <a:rPr lang="pt-BR" dirty="0"/>
              <a:t>dos requisitos.”</a:t>
            </a:r>
          </a:p>
          <a:p>
            <a:pPr marL="0" indent="0" algn="r">
              <a:buNone/>
            </a:pPr>
            <a:r>
              <a:rPr lang="pt-BR" sz="1600" dirty="0"/>
              <a:t>(Ana Elizabete Carvalho e Helena Cristina Tavares, SERPRO)</a:t>
            </a:r>
          </a:p>
        </p:txBody>
      </p:sp>
    </p:spTree>
    <p:extLst>
      <p:ext uri="{BB962C8B-B14F-4D97-AF65-F5344CB8AC3E}">
        <p14:creationId xmlns:p14="http://schemas.microsoft.com/office/powerpoint/2010/main" val="370615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7C761-DA7B-437C-AF36-0A9DA257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a </a:t>
            </a:r>
            <a:r>
              <a:rPr lang="en-US" dirty="0" err="1"/>
              <a:t>diferença</a:t>
            </a:r>
            <a:r>
              <a:rPr lang="en-US" dirty="0"/>
              <a:t> entre: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742F9-75DE-4C70-96D0-6E7D315B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Stakeholder</a:t>
            </a:r>
            <a:r>
              <a:rPr lang="pt-BR" dirty="0"/>
              <a:t> é qualquer pessoa ou organização que tenha interesse, ou seja afetado pelo projeto. </a:t>
            </a:r>
          </a:p>
          <a:p>
            <a:pPr lvl="1"/>
            <a:r>
              <a:rPr lang="pt-BR" dirty="0"/>
              <a:t>A palavra vem de: </a:t>
            </a:r>
            <a:r>
              <a:rPr lang="pt-BR" i="1" dirty="0"/>
              <a:t>Stake</a:t>
            </a:r>
            <a:r>
              <a:rPr lang="pt-BR" dirty="0"/>
              <a:t>: interesse, participação, risco. </a:t>
            </a:r>
            <a:r>
              <a:rPr lang="pt-BR" i="1" dirty="0"/>
              <a:t>Holder</a:t>
            </a:r>
            <a:r>
              <a:rPr lang="pt-BR" dirty="0"/>
              <a:t>: aquele que possui.</a:t>
            </a:r>
          </a:p>
          <a:p>
            <a:r>
              <a:rPr lang="pt-BR" b="1" dirty="0"/>
              <a:t>Cliente </a:t>
            </a:r>
            <a:r>
              <a:rPr lang="pt-BR" dirty="0"/>
              <a:t>irá se beneficiar da aplicação.</a:t>
            </a:r>
          </a:p>
          <a:p>
            <a:r>
              <a:rPr lang="pt-BR" b="1" dirty="0"/>
              <a:t>Usuário</a:t>
            </a:r>
            <a:r>
              <a:rPr lang="pt-BR" dirty="0"/>
              <a:t> irá utilizar a aplicação</a:t>
            </a:r>
          </a:p>
          <a:p>
            <a:endParaRPr lang="pt-BR" dirty="0"/>
          </a:p>
          <a:p>
            <a:r>
              <a:rPr lang="pt-BR" dirty="0"/>
              <a:t>Muitas vezes o cliente também é o usuário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7283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engenharia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Acordo entre desenvolvedores, clientes e usuários sobre o trabalho a ser feito e sobre os critérios de aceitação do sistema.</a:t>
            </a:r>
          </a:p>
          <a:p>
            <a:r>
              <a:rPr lang="pt-BR" dirty="0"/>
              <a:t>Uma base mais precisa para a estimativa dos recursos (custo, pessoal, prazos, ferramentas e equipamentos).</a:t>
            </a:r>
          </a:p>
          <a:p>
            <a:r>
              <a:rPr lang="pt-BR" dirty="0"/>
              <a:t>Melhorias na usabilidade, manutenibilidade e outros atributos de qualidade do sistema.</a:t>
            </a:r>
          </a:p>
          <a:p>
            <a:r>
              <a:rPr lang="pt-BR" dirty="0"/>
              <a:t>Atendimento aos objetivos do projeto com o mínimo de desperdício.</a:t>
            </a:r>
          </a:p>
        </p:txBody>
      </p:sp>
    </p:spTree>
    <p:extLst>
      <p:ext uri="{BB962C8B-B14F-4D97-AF65-F5344CB8AC3E}">
        <p14:creationId xmlns:p14="http://schemas.microsoft.com/office/powerpoint/2010/main" val="279688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da Engenharia de Requisitos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74" y="1690688"/>
            <a:ext cx="7259833" cy="46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6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AB2D-195D-498C-86B2-F3BE15F2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Processos da Engenharia de Requisitos</a:t>
            </a:r>
            <a:br>
              <a:rPr lang="en-US" dirty="0"/>
            </a:br>
            <a:endParaRPr lang="en-US" sz="12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4EE4EC-8436-445B-A2E2-7703604B0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502" y="1885071"/>
            <a:ext cx="7664230" cy="41121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48AD28E-2530-46B9-9302-5F2AFD9A2535}"/>
              </a:ext>
            </a:extLst>
          </p:cNvPr>
          <p:cNvSpPr/>
          <p:nvPr/>
        </p:nvSpPr>
        <p:spPr>
          <a:xfrm>
            <a:off x="4803434" y="3244334"/>
            <a:ext cx="2585131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Fonte: Sommerville, 2003</a:t>
            </a:r>
          </a:p>
        </p:txBody>
      </p:sp>
    </p:spTree>
    <p:extLst>
      <p:ext uri="{BB962C8B-B14F-4D97-AF65-F5344CB8AC3E}">
        <p14:creationId xmlns:p14="http://schemas.microsoft.com/office/powerpoint/2010/main" val="11583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Elicitação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atividade relacionada com a identificação dos requisitos do sistema, a partir de consulta:</a:t>
            </a:r>
          </a:p>
          <a:p>
            <a:pPr lvl="1"/>
            <a:r>
              <a:rPr lang="pt-BR" dirty="0"/>
              <a:t>Aos representantes de cada grupo de usuários</a:t>
            </a:r>
          </a:p>
          <a:p>
            <a:pPr lvl="1"/>
            <a:r>
              <a:rPr lang="pt-BR" dirty="0"/>
              <a:t>A documentos do domínio</a:t>
            </a:r>
          </a:p>
          <a:p>
            <a:pPr lvl="1"/>
            <a:r>
              <a:rPr lang="pt-BR" dirty="0"/>
              <a:t>Ao conhecimento do domínio</a:t>
            </a:r>
          </a:p>
          <a:p>
            <a:pPr lvl="1"/>
            <a:r>
              <a:rPr lang="pt-BR" dirty="0"/>
              <a:t>As pesquisas de mercado</a:t>
            </a:r>
          </a:p>
          <a:p>
            <a:pPr lvl="1"/>
            <a:r>
              <a:rPr lang="pt-BR" dirty="0"/>
              <a:t>....</a:t>
            </a:r>
          </a:p>
          <a:p>
            <a:r>
              <a:rPr lang="pt-BR" dirty="0"/>
              <a:t>Elicitar implica em uma atitude proativa de quem está levantando os requisitos.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 negociação dos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requisitos são analisados detalhadamente e os representantes dos grupos de interessados devem negociá-los de forma a obter um consenso.</a:t>
            </a:r>
          </a:p>
          <a:p>
            <a:r>
              <a:rPr lang="pt-BR" dirty="0"/>
              <a:t>A análise é importante porque:</a:t>
            </a:r>
          </a:p>
          <a:p>
            <a:pPr lvl="1"/>
            <a:r>
              <a:rPr lang="pt-BR" dirty="0"/>
              <a:t>Divergências são inevitáveis devido a limitações de orçamento e prazo</a:t>
            </a:r>
          </a:p>
          <a:p>
            <a:pPr lvl="1"/>
            <a:r>
              <a:rPr lang="pt-BR" dirty="0"/>
              <a:t>Conflitos não são falhas...</a:t>
            </a:r>
          </a:p>
          <a:p>
            <a:pPr lvl="1"/>
            <a:r>
              <a:rPr lang="pt-BR" dirty="0"/>
              <a:t>Inconsistências oriundas de informações fornecidas por diferentes fontes é comum</a:t>
            </a:r>
          </a:p>
          <a:p>
            <a:pPr lvl="1"/>
            <a:r>
              <a:rPr lang="pt-BR" dirty="0"/>
              <a:t>Cada grupo de stakeholders possui sua perspectiva dos requisitos (visão) alinhada ao seu domínio.</a:t>
            </a:r>
          </a:p>
        </p:txBody>
      </p:sp>
    </p:spTree>
    <p:extLst>
      <p:ext uri="{BB962C8B-B14F-4D97-AF65-F5344CB8AC3E}">
        <p14:creationId xmlns:p14="http://schemas.microsoft.com/office/powerpoint/2010/main" val="409469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3AE5D7-EE1A-45E5-92CE-D5F4565D0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C25BFC-0CCA-49CF-9A08-C0AEACFF46A8}"/>
</file>

<file path=customXml/itemProps3.xml><?xml version="1.0" encoding="utf-8"?>
<ds:datastoreItem xmlns:ds="http://schemas.openxmlformats.org/officeDocument/2006/customXml" ds:itemID="{92CBBA04-1870-4B6C-A176-0E6655B27EFB}"/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1120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Engenharia de Requisitos Elicitação de Requisitos </vt:lpstr>
      <vt:lpstr>Apresentação do PowerPoint</vt:lpstr>
      <vt:lpstr>Engenharia de Requisitos</vt:lpstr>
      <vt:lpstr>Qual a diferença entre:</vt:lpstr>
      <vt:lpstr>Benefícios da engenharia de requisitos</vt:lpstr>
      <vt:lpstr>Processo da Engenharia de Requisitos</vt:lpstr>
      <vt:lpstr>Processos da Engenharia de Requisitos </vt:lpstr>
      <vt:lpstr>Elicitação de requisitos</vt:lpstr>
      <vt:lpstr>Análise e negociação dos requisitos</vt:lpstr>
      <vt:lpstr>Análise e negociação dos requisitos</vt:lpstr>
      <vt:lpstr>Verificação &amp; validação dos requisitos</vt:lpstr>
      <vt:lpstr>Verificação &amp; validação dos requisitos</vt:lpstr>
      <vt:lpstr>Gerência de requisitos</vt:lpstr>
      <vt:lpstr>Elicitação de requisitos</vt:lpstr>
      <vt:lpstr>Elicitar requisitos é....</vt:lpstr>
      <vt:lpstr>Diferentes formas de elicitar requisitos</vt:lpstr>
      <vt:lpstr>Passos da Elicitação de Requisitos</vt:lpstr>
      <vt:lpstr>1º. Passo: selecionar as fontes</vt:lpstr>
      <vt:lpstr>2º passo: escolher a técnica</vt:lpstr>
      <vt:lpstr>Técnicas de levantamento</vt:lpstr>
      <vt:lpstr>Atividade 1 – Técnica de Questionário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Requisitos</dc:title>
  <dc:creator>Patricia de Bassi</dc:creator>
  <cp:lastModifiedBy>Patricia de Bassi</cp:lastModifiedBy>
  <cp:revision>35</cp:revision>
  <dcterms:created xsi:type="dcterms:W3CDTF">2016-08-29T14:40:54Z</dcterms:created>
  <dcterms:modified xsi:type="dcterms:W3CDTF">2023-09-24T14:12:30Z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