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265" r:id="rId7"/>
    <p:sldId id="257" r:id="rId8"/>
    <p:sldId id="266" r:id="rId9"/>
    <p:sldId id="317" r:id="rId10"/>
    <p:sldId id="268" r:id="rId11"/>
    <p:sldId id="267" r:id="rId12"/>
    <p:sldId id="31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310" r:id="rId21"/>
    <p:sldId id="278" r:id="rId22"/>
    <p:sldId id="280" r:id="rId23"/>
    <p:sldId id="279" r:id="rId24"/>
    <p:sldId id="31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300" r:id="rId36"/>
    <p:sldId id="301" r:id="rId37"/>
    <p:sldId id="302" r:id="rId38"/>
    <p:sldId id="306" r:id="rId39"/>
    <p:sldId id="315" r:id="rId40"/>
    <p:sldId id="314" r:id="rId41"/>
    <p:sldId id="307" r:id="rId42"/>
    <p:sldId id="308" r:id="rId43"/>
    <p:sldId id="309" r:id="rId44"/>
    <p:sldId id="311" r:id="rId45"/>
    <p:sldId id="258" r:id="rId46"/>
    <p:sldId id="259" r:id="rId47"/>
    <p:sldId id="312" r:id="rId48"/>
    <p:sldId id="31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9EB7D-5A42-4283-A593-9F55327B0B6B}" v="1" dt="2023-10-30T13:47:00.383"/>
    <p1510:client id="{61B85B0D-E8A2-4B97-8B69-7EF45DFDB84E}" v="1" dt="2023-11-27T22:49:40.065"/>
    <p1510:client id="{61DC6A0F-A4AA-1220-2C14-A773C9C0383B}" v="1" dt="2023-10-25T20:29:00.156"/>
    <p1510:client id="{A7CC4CCC-FC28-4220-AE14-81C48E688746}" v="1" dt="2023-11-27T20:46:44.391"/>
    <p1510:client id="{AD3A70CF-9FAF-4703-9BA0-F4C8C89A7015}" v="3" dt="2023-10-26T00:35:09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PORTO DE LIMA" userId="S::bruna.lima3@utp.edu.br::7ff0f363-49a0-4191-a113-02ecbef61360" providerId="AD" clId="Web-{AD3A70CF-9FAF-4703-9BA0-F4C8C89A7015}"/>
    <pc:docChg chg="sldOrd">
      <pc:chgData name="BRUNA PORTO DE LIMA" userId="S::bruna.lima3@utp.edu.br::7ff0f363-49a0-4191-a113-02ecbef61360" providerId="AD" clId="Web-{AD3A70CF-9FAF-4703-9BA0-F4C8C89A7015}" dt="2023-10-26T00:35:09.789" v="2"/>
      <pc:docMkLst>
        <pc:docMk/>
      </pc:docMkLst>
      <pc:sldChg chg="ord">
        <pc:chgData name="BRUNA PORTO DE LIMA" userId="S::bruna.lima3@utp.edu.br::7ff0f363-49a0-4191-a113-02ecbef61360" providerId="AD" clId="Web-{AD3A70CF-9FAF-4703-9BA0-F4C8C89A7015}" dt="2023-10-26T00:15:58.419" v="0"/>
        <pc:sldMkLst>
          <pc:docMk/>
          <pc:sldMk cId="2211258017" sldId="257"/>
        </pc:sldMkLst>
      </pc:sldChg>
      <pc:sldChg chg="ord">
        <pc:chgData name="BRUNA PORTO DE LIMA" userId="S::bruna.lima3@utp.edu.br::7ff0f363-49a0-4191-a113-02ecbef61360" providerId="AD" clId="Web-{AD3A70CF-9FAF-4703-9BA0-F4C8C89A7015}" dt="2023-10-26T00:35:09.789" v="2"/>
        <pc:sldMkLst>
          <pc:docMk/>
          <pc:sldMk cId="1385564380" sldId="279"/>
        </pc:sldMkLst>
      </pc:sldChg>
      <pc:sldChg chg="ord">
        <pc:chgData name="BRUNA PORTO DE LIMA" userId="S::bruna.lima3@utp.edu.br::7ff0f363-49a0-4191-a113-02ecbef61360" providerId="AD" clId="Web-{AD3A70CF-9FAF-4703-9BA0-F4C8C89A7015}" dt="2023-10-26T00:17:16.092" v="1"/>
        <pc:sldMkLst>
          <pc:docMk/>
          <pc:sldMk cId="1335082337" sldId="281"/>
        </pc:sldMkLst>
      </pc:sldChg>
    </pc:docChg>
  </pc:docChgLst>
  <pc:docChgLst>
    <pc:chgData name="ARIEL EDUARDO BOTTEGA MARIUSSI" userId="S::ariel.mariussi@utp.edu.br::329e6070-2428-40e7-8366-3c72d66ab4cc" providerId="AD" clId="Web-{61B85B0D-E8A2-4B97-8B69-7EF45DFDB84E}"/>
    <pc:docChg chg="sldOrd">
      <pc:chgData name="ARIEL EDUARDO BOTTEGA MARIUSSI" userId="S::ariel.mariussi@utp.edu.br::329e6070-2428-40e7-8366-3c72d66ab4cc" providerId="AD" clId="Web-{61B85B0D-E8A2-4B97-8B69-7EF45DFDB84E}" dt="2023-11-27T22:49:40.065" v="0"/>
      <pc:docMkLst>
        <pc:docMk/>
      </pc:docMkLst>
      <pc:sldChg chg="ord">
        <pc:chgData name="ARIEL EDUARDO BOTTEGA MARIUSSI" userId="S::ariel.mariussi@utp.edu.br::329e6070-2428-40e7-8366-3c72d66ab4cc" providerId="AD" clId="Web-{61B85B0D-E8A2-4B97-8B69-7EF45DFDB84E}" dt="2023-11-27T22:49:40.065" v="0"/>
        <pc:sldMkLst>
          <pc:docMk/>
          <pc:sldMk cId="2211258017" sldId="257"/>
        </pc:sldMkLst>
      </pc:sldChg>
    </pc:docChg>
  </pc:docChgLst>
  <pc:docChgLst>
    <pc:chgData name="BRUNO LEANDRO DINIZ" userId="S::bruno.diniz1@utp.edu.br::ed67dcc8-5613-42bf-a123-97ed9be02d9d" providerId="AD" clId="Web-{61DC6A0F-A4AA-1220-2C14-A773C9C0383B}"/>
    <pc:docChg chg="sldOrd">
      <pc:chgData name="BRUNO LEANDRO DINIZ" userId="S::bruno.diniz1@utp.edu.br::ed67dcc8-5613-42bf-a123-97ed9be02d9d" providerId="AD" clId="Web-{61DC6A0F-A4AA-1220-2C14-A773C9C0383B}" dt="2023-10-25T20:29:00.156" v="0"/>
      <pc:docMkLst>
        <pc:docMk/>
      </pc:docMkLst>
      <pc:sldChg chg="ord">
        <pc:chgData name="BRUNO LEANDRO DINIZ" userId="S::bruno.diniz1@utp.edu.br::ed67dcc8-5613-42bf-a123-97ed9be02d9d" providerId="AD" clId="Web-{61DC6A0F-A4AA-1220-2C14-A773C9C0383B}" dt="2023-10-25T20:29:00.156" v="0"/>
        <pc:sldMkLst>
          <pc:docMk/>
          <pc:sldMk cId="3305719914" sldId="319"/>
        </pc:sldMkLst>
      </pc:sldChg>
    </pc:docChg>
  </pc:docChgLst>
  <pc:docChgLst>
    <pc:chgData name="ARIEL EDUARDO BOTTEGA MARIUSSI" userId="S::ariel.mariussi@utp.edu.br::329e6070-2428-40e7-8366-3c72d66ab4cc" providerId="AD" clId="Web-{A7CC4CCC-FC28-4220-AE14-81C48E688746}"/>
    <pc:docChg chg="sldOrd">
      <pc:chgData name="ARIEL EDUARDO BOTTEGA MARIUSSI" userId="S::ariel.mariussi@utp.edu.br::329e6070-2428-40e7-8366-3c72d66ab4cc" providerId="AD" clId="Web-{A7CC4CCC-FC28-4220-AE14-81C48E688746}" dt="2023-11-27T20:46:44.391" v="0"/>
      <pc:docMkLst>
        <pc:docMk/>
      </pc:docMkLst>
      <pc:sldChg chg="ord">
        <pc:chgData name="ARIEL EDUARDO BOTTEGA MARIUSSI" userId="S::ariel.mariussi@utp.edu.br::329e6070-2428-40e7-8366-3c72d66ab4cc" providerId="AD" clId="Web-{A7CC4CCC-FC28-4220-AE14-81C48E688746}" dt="2023-11-27T20:46:44.391" v="0"/>
        <pc:sldMkLst>
          <pc:docMk/>
          <pc:sldMk cId="4096965181" sldId="267"/>
        </pc:sldMkLst>
      </pc:sldChg>
    </pc:docChg>
  </pc:docChgLst>
  <pc:docChgLst>
    <pc:chgData name="LUCAS GABRIEL RODRIGUES CACHEL" userId="S::lucas.cachel@utp.edu.br::2b5eb774-4133-4246-8892-d80bdaeb1d97" providerId="AD" clId="Web-{30B9EB7D-5A42-4283-A593-9F55327B0B6B}"/>
    <pc:docChg chg="modSld">
      <pc:chgData name="LUCAS GABRIEL RODRIGUES CACHEL" userId="S::lucas.cachel@utp.edu.br::2b5eb774-4133-4246-8892-d80bdaeb1d97" providerId="AD" clId="Web-{30B9EB7D-5A42-4283-A593-9F55327B0B6B}" dt="2023-10-30T13:47:00.383" v="0" actId="1076"/>
      <pc:docMkLst>
        <pc:docMk/>
      </pc:docMkLst>
      <pc:sldChg chg="modSp">
        <pc:chgData name="LUCAS GABRIEL RODRIGUES CACHEL" userId="S::lucas.cachel@utp.edu.br::2b5eb774-4133-4246-8892-d80bdaeb1d97" providerId="AD" clId="Web-{30B9EB7D-5A42-4283-A593-9F55327B0B6B}" dt="2023-10-30T13:47:00.383" v="0" actId="1076"/>
        <pc:sldMkLst>
          <pc:docMk/>
          <pc:sldMk cId="1161946672" sldId="313"/>
        </pc:sldMkLst>
        <pc:spChg chg="mod">
          <ac:chgData name="LUCAS GABRIEL RODRIGUES CACHEL" userId="S::lucas.cachel@utp.edu.br::2b5eb774-4133-4246-8892-d80bdaeb1d97" providerId="AD" clId="Web-{30B9EB7D-5A42-4283-A593-9F55327B0B6B}" dt="2023-10-30T13:47:00.383" v="0" actId="1076"/>
          <ac:spMkLst>
            <pc:docMk/>
            <pc:sldMk cId="1161946672" sldId="313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570C-D42E-40F2-8C21-ECD5AABB972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2FE437-D457-4517-B989-AAF81AF01C4A}">
      <dgm:prSet phldrT="[Texto]"/>
      <dgm:spPr/>
      <dgm:t>
        <a:bodyPr/>
        <a:lstStyle/>
        <a:p>
          <a:r>
            <a:rPr lang="pt-BR"/>
            <a:t>Elicitação de requisitos</a:t>
          </a:r>
        </a:p>
      </dgm:t>
    </dgm:pt>
    <dgm:pt modelId="{9A0B296E-2B19-4013-AB7B-9F343E4B7F95}" type="parTrans" cxnId="{95BA187F-D3FB-4858-A1C1-940F9F134E38}">
      <dgm:prSet/>
      <dgm:spPr/>
      <dgm:t>
        <a:bodyPr/>
        <a:lstStyle/>
        <a:p>
          <a:endParaRPr lang="pt-BR"/>
        </a:p>
      </dgm:t>
    </dgm:pt>
    <dgm:pt modelId="{E8554E8E-FCD4-42BE-B57F-882A2A809A0B}" type="sibTrans" cxnId="{95BA187F-D3FB-4858-A1C1-940F9F134E38}">
      <dgm:prSet/>
      <dgm:spPr/>
      <dgm:t>
        <a:bodyPr/>
        <a:lstStyle/>
        <a:p>
          <a:endParaRPr lang="pt-BR"/>
        </a:p>
      </dgm:t>
    </dgm:pt>
    <dgm:pt modelId="{5F027F48-371C-49D3-B460-8543BED2AC44}">
      <dgm:prSet phldrT="[Texto]"/>
      <dgm:spPr/>
      <dgm:t>
        <a:bodyPr/>
        <a:lstStyle/>
        <a:p>
          <a:r>
            <a:rPr lang="pt-BR"/>
            <a:t>Levantamento dos requisitos</a:t>
          </a:r>
        </a:p>
        <a:p>
          <a:r>
            <a:rPr lang="pt-BR"/>
            <a:t>Análise dos requisitos</a:t>
          </a:r>
        </a:p>
        <a:p>
          <a:r>
            <a:rPr lang="pt-BR"/>
            <a:t>Verificação e validação</a:t>
          </a:r>
        </a:p>
        <a:p>
          <a:r>
            <a:rPr lang="pt-BR"/>
            <a:t>Gerenciamento dos requisitos</a:t>
          </a:r>
        </a:p>
        <a:p>
          <a:endParaRPr lang="pt-BR"/>
        </a:p>
      </dgm:t>
    </dgm:pt>
    <dgm:pt modelId="{3AA44E96-901D-4870-B69D-0F43CCE2DDD2}" type="parTrans" cxnId="{997EF337-AE10-4E22-BDD0-95662FFE629F}">
      <dgm:prSet/>
      <dgm:spPr/>
      <dgm:t>
        <a:bodyPr/>
        <a:lstStyle/>
        <a:p>
          <a:endParaRPr lang="pt-BR"/>
        </a:p>
      </dgm:t>
    </dgm:pt>
    <dgm:pt modelId="{86125BB0-4CE5-43D5-9479-EDE24FBF2540}" type="sibTrans" cxnId="{997EF337-AE10-4E22-BDD0-95662FFE629F}">
      <dgm:prSet/>
      <dgm:spPr/>
      <dgm:t>
        <a:bodyPr/>
        <a:lstStyle/>
        <a:p>
          <a:endParaRPr lang="pt-BR"/>
        </a:p>
      </dgm:t>
    </dgm:pt>
    <dgm:pt modelId="{BF23F3AE-CC8B-45F3-BD3C-A5416A9651B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Teste de Software</a:t>
          </a:r>
        </a:p>
      </dgm:t>
    </dgm:pt>
    <dgm:pt modelId="{791950C8-7EF8-46D1-AF81-CCD3CC7EE79C}" type="parTrans" cxnId="{E42FA70E-E46D-42A6-B218-9B2BA852C912}">
      <dgm:prSet/>
      <dgm:spPr/>
      <dgm:t>
        <a:bodyPr/>
        <a:lstStyle/>
        <a:p>
          <a:endParaRPr lang="pt-BR"/>
        </a:p>
      </dgm:t>
    </dgm:pt>
    <dgm:pt modelId="{B96DE1A3-0B33-4DEF-B507-986B988683FE}" type="sibTrans" cxnId="{E42FA70E-E46D-42A6-B218-9B2BA852C912}">
      <dgm:prSet/>
      <dgm:spPr/>
      <dgm:t>
        <a:bodyPr/>
        <a:lstStyle/>
        <a:p>
          <a:endParaRPr lang="pt-BR"/>
        </a:p>
      </dgm:t>
    </dgm:pt>
    <dgm:pt modelId="{BFD5C2DE-D45B-4485-AAF5-E3EA6EB5E70F}">
      <dgm:prSet phldrT="[Texto]"/>
      <dgm:spPr/>
      <dgm:t>
        <a:bodyPr/>
        <a:lstStyle/>
        <a:p>
          <a:r>
            <a:rPr lang="pt-BR"/>
            <a:t>Construção do software</a:t>
          </a:r>
        </a:p>
      </dgm:t>
    </dgm:pt>
    <dgm:pt modelId="{E934E7F7-0AE7-48ED-AECD-7EC9A0DA7B1F}" type="sibTrans" cxnId="{FBBFCDFB-5FD9-4B8C-B2EE-0646AAEDA6B2}">
      <dgm:prSet/>
      <dgm:spPr/>
      <dgm:t>
        <a:bodyPr/>
        <a:lstStyle/>
        <a:p>
          <a:endParaRPr lang="pt-BR"/>
        </a:p>
      </dgm:t>
    </dgm:pt>
    <dgm:pt modelId="{89281D4E-907E-4B2B-9A89-20350C5D561D}" type="parTrans" cxnId="{FBBFCDFB-5FD9-4B8C-B2EE-0646AAEDA6B2}">
      <dgm:prSet/>
      <dgm:spPr/>
      <dgm:t>
        <a:bodyPr/>
        <a:lstStyle/>
        <a:p>
          <a:endParaRPr lang="pt-BR"/>
        </a:p>
      </dgm:t>
    </dgm:pt>
    <dgm:pt modelId="{0096D8C4-6078-42BC-9893-221A65D63C0A}">
      <dgm:prSet phldrT="[Texto]"/>
      <dgm:spPr/>
      <dgm:t>
        <a:bodyPr/>
        <a:lstStyle/>
        <a:p>
          <a:r>
            <a:rPr lang="pt-BR"/>
            <a:t>Baseado no modelo de desenvolvimento e nas ferramentas definidas</a:t>
          </a:r>
        </a:p>
        <a:p>
          <a:r>
            <a:rPr lang="pt-BR"/>
            <a:t>Considerando os requisitos do produto</a:t>
          </a:r>
        </a:p>
        <a:p>
          <a:r>
            <a:rPr lang="pt-BR"/>
            <a:t>Escrita do software</a:t>
          </a:r>
        </a:p>
      </dgm:t>
    </dgm:pt>
    <dgm:pt modelId="{4A817A21-4463-4B2E-B873-5D694557B67A}" type="parTrans" cxnId="{BF411DBC-008A-4EC1-B3DE-51C2438D436B}">
      <dgm:prSet/>
      <dgm:spPr/>
      <dgm:t>
        <a:bodyPr/>
        <a:lstStyle/>
        <a:p>
          <a:endParaRPr lang="pt-BR"/>
        </a:p>
      </dgm:t>
    </dgm:pt>
    <dgm:pt modelId="{026A080F-3261-46E3-AF7D-A72BCD66FCA5}" type="sibTrans" cxnId="{BF411DBC-008A-4EC1-B3DE-51C2438D436B}">
      <dgm:prSet/>
      <dgm:spPr/>
      <dgm:t>
        <a:bodyPr/>
        <a:lstStyle/>
        <a:p>
          <a:endParaRPr lang="pt-BR"/>
        </a:p>
      </dgm:t>
    </dgm:pt>
    <dgm:pt modelId="{D33FA6A0-46BF-4BC3-BB83-A4319DC82AF9}">
      <dgm:prSet phldrT="[Texto]"/>
      <dgm:spPr/>
      <dgm:t>
        <a:bodyPr/>
        <a:lstStyle/>
        <a:p>
          <a:r>
            <a:rPr lang="pt-BR"/>
            <a:t>Testes básicos</a:t>
          </a:r>
        </a:p>
      </dgm:t>
    </dgm:pt>
    <dgm:pt modelId="{FA439A98-9A0A-4CCC-B269-0DD4E3629A61}" type="parTrans" cxnId="{D30F9CA7-8530-41BC-9FD6-BC5F7F800246}">
      <dgm:prSet/>
      <dgm:spPr/>
      <dgm:t>
        <a:bodyPr/>
        <a:lstStyle/>
        <a:p>
          <a:endParaRPr lang="pt-BR"/>
        </a:p>
      </dgm:t>
    </dgm:pt>
    <dgm:pt modelId="{C245FE3C-09AC-427A-BE65-F11FFC06C93F}" type="sibTrans" cxnId="{D30F9CA7-8530-41BC-9FD6-BC5F7F800246}">
      <dgm:prSet/>
      <dgm:spPr/>
      <dgm:t>
        <a:bodyPr/>
        <a:lstStyle/>
        <a:p>
          <a:endParaRPr lang="pt-BR"/>
        </a:p>
      </dgm:t>
    </dgm:pt>
    <dgm:pt modelId="{65703180-9A60-4578-88FC-90662EBC0C4A}" type="pres">
      <dgm:prSet presAssocID="{2D4E570C-D42E-40F2-8C21-ECD5AABB972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C7EA765-05BF-4AFE-BFBD-9938CBC598A3}" type="pres">
      <dgm:prSet presAssocID="{D02FE437-D457-4517-B989-AAF81AF01C4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775CFB15-9986-4157-9DED-1684BBD7E573}" type="pres">
      <dgm:prSet presAssocID="{D02FE437-D457-4517-B989-AAF81AF01C4A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C94D8308-0C3F-45CD-9D50-73F2235C7FFF}" type="pres">
      <dgm:prSet presAssocID="{BFD5C2DE-D45B-4485-AAF5-E3EA6EB5E70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5355026-96E8-4766-9DF8-1E240DD0FD47}" type="pres">
      <dgm:prSet presAssocID="{BFD5C2DE-D45B-4485-AAF5-E3EA6EB5E70F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</dgm:pt>
    <dgm:pt modelId="{3CD67AF9-770E-4F72-B917-D72D8B273AED}" type="pres">
      <dgm:prSet presAssocID="{BF23F3AE-CC8B-45F3-BD3C-A5416A9651B4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EEC62307-76CF-4BA7-9542-9127E5CF350F}" type="presOf" srcId="{BFD5C2DE-D45B-4485-AAF5-E3EA6EB5E70F}" destId="{C94D8308-0C3F-45CD-9D50-73F2235C7FFF}" srcOrd="0" destOrd="0" presId="urn:microsoft.com/office/officeart/2009/3/layout/IncreasingArrowsProcess"/>
    <dgm:cxn modelId="{E42FA70E-E46D-42A6-B218-9B2BA852C912}" srcId="{2D4E570C-D42E-40F2-8C21-ECD5AABB9729}" destId="{BF23F3AE-CC8B-45F3-BD3C-A5416A9651B4}" srcOrd="2" destOrd="0" parTransId="{791950C8-7EF8-46D1-AF81-CCD3CC7EE79C}" sibTransId="{B96DE1A3-0B33-4DEF-B507-986B988683FE}"/>
    <dgm:cxn modelId="{30531A37-6D19-491D-82FB-812FF3C0EB0C}" type="presOf" srcId="{5F027F48-371C-49D3-B460-8543BED2AC44}" destId="{775CFB15-9986-4157-9DED-1684BBD7E573}" srcOrd="0" destOrd="0" presId="urn:microsoft.com/office/officeart/2009/3/layout/IncreasingArrowsProcess"/>
    <dgm:cxn modelId="{997EF337-AE10-4E22-BDD0-95662FFE629F}" srcId="{D02FE437-D457-4517-B989-AAF81AF01C4A}" destId="{5F027F48-371C-49D3-B460-8543BED2AC44}" srcOrd="0" destOrd="0" parTransId="{3AA44E96-901D-4870-B69D-0F43CCE2DDD2}" sibTransId="{86125BB0-4CE5-43D5-9479-EDE24FBF2540}"/>
    <dgm:cxn modelId="{CD76195B-0DDF-41ED-8B57-0DE97B843358}" type="presOf" srcId="{D33FA6A0-46BF-4BC3-BB83-A4319DC82AF9}" destId="{65355026-96E8-4766-9DF8-1E240DD0FD47}" srcOrd="0" destOrd="1" presId="urn:microsoft.com/office/officeart/2009/3/layout/IncreasingArrowsProcess"/>
    <dgm:cxn modelId="{E7D9416C-A47A-411B-B4A5-7B6EDE22910B}" type="presOf" srcId="{0096D8C4-6078-42BC-9893-221A65D63C0A}" destId="{65355026-96E8-4766-9DF8-1E240DD0FD47}" srcOrd="0" destOrd="0" presId="urn:microsoft.com/office/officeart/2009/3/layout/IncreasingArrowsProcess"/>
    <dgm:cxn modelId="{E1DE915A-F8C8-4635-A2DE-A6962A0316C8}" type="presOf" srcId="{2D4E570C-D42E-40F2-8C21-ECD5AABB9729}" destId="{65703180-9A60-4578-88FC-90662EBC0C4A}" srcOrd="0" destOrd="0" presId="urn:microsoft.com/office/officeart/2009/3/layout/IncreasingArrowsProcess"/>
    <dgm:cxn modelId="{95BA187F-D3FB-4858-A1C1-940F9F134E38}" srcId="{2D4E570C-D42E-40F2-8C21-ECD5AABB9729}" destId="{D02FE437-D457-4517-B989-AAF81AF01C4A}" srcOrd="0" destOrd="0" parTransId="{9A0B296E-2B19-4013-AB7B-9F343E4B7F95}" sibTransId="{E8554E8E-FCD4-42BE-B57F-882A2A809A0B}"/>
    <dgm:cxn modelId="{0CCBD080-B939-4633-ABD8-59B0248AFF06}" type="presOf" srcId="{BF23F3AE-CC8B-45F3-BD3C-A5416A9651B4}" destId="{3CD67AF9-770E-4F72-B917-D72D8B273AED}" srcOrd="0" destOrd="0" presId="urn:microsoft.com/office/officeart/2009/3/layout/IncreasingArrowsProcess"/>
    <dgm:cxn modelId="{D30F9CA7-8530-41BC-9FD6-BC5F7F800246}" srcId="{BFD5C2DE-D45B-4485-AAF5-E3EA6EB5E70F}" destId="{D33FA6A0-46BF-4BC3-BB83-A4319DC82AF9}" srcOrd="1" destOrd="0" parTransId="{FA439A98-9A0A-4CCC-B269-0DD4E3629A61}" sibTransId="{C245FE3C-09AC-427A-BE65-F11FFC06C93F}"/>
    <dgm:cxn modelId="{BF411DBC-008A-4EC1-B3DE-51C2438D436B}" srcId="{BFD5C2DE-D45B-4485-AAF5-E3EA6EB5E70F}" destId="{0096D8C4-6078-42BC-9893-221A65D63C0A}" srcOrd="0" destOrd="0" parTransId="{4A817A21-4463-4B2E-B873-5D694557B67A}" sibTransId="{026A080F-3261-46E3-AF7D-A72BCD66FCA5}"/>
    <dgm:cxn modelId="{28D347C4-AE1B-462C-8A64-F48B11500F8B}" type="presOf" srcId="{D02FE437-D457-4517-B989-AAF81AF01C4A}" destId="{4C7EA765-05BF-4AFE-BFBD-9938CBC598A3}" srcOrd="0" destOrd="0" presId="urn:microsoft.com/office/officeart/2009/3/layout/IncreasingArrowsProcess"/>
    <dgm:cxn modelId="{FBBFCDFB-5FD9-4B8C-B2EE-0646AAEDA6B2}" srcId="{2D4E570C-D42E-40F2-8C21-ECD5AABB9729}" destId="{BFD5C2DE-D45B-4485-AAF5-E3EA6EB5E70F}" srcOrd="1" destOrd="0" parTransId="{89281D4E-907E-4B2B-9A89-20350C5D561D}" sibTransId="{E934E7F7-0AE7-48ED-AECD-7EC9A0DA7B1F}"/>
    <dgm:cxn modelId="{A2583E54-ECA1-4183-A3D4-537EEAFE7631}" type="presParOf" srcId="{65703180-9A60-4578-88FC-90662EBC0C4A}" destId="{4C7EA765-05BF-4AFE-BFBD-9938CBC598A3}" srcOrd="0" destOrd="0" presId="urn:microsoft.com/office/officeart/2009/3/layout/IncreasingArrowsProcess"/>
    <dgm:cxn modelId="{D9850FC2-87EA-4494-BEA4-9E679FEA4B27}" type="presParOf" srcId="{65703180-9A60-4578-88FC-90662EBC0C4A}" destId="{775CFB15-9986-4157-9DED-1684BBD7E573}" srcOrd="1" destOrd="0" presId="urn:microsoft.com/office/officeart/2009/3/layout/IncreasingArrowsProcess"/>
    <dgm:cxn modelId="{0766A84A-1960-410D-B07B-C485927AA2B7}" type="presParOf" srcId="{65703180-9A60-4578-88FC-90662EBC0C4A}" destId="{C94D8308-0C3F-45CD-9D50-73F2235C7FFF}" srcOrd="2" destOrd="0" presId="urn:microsoft.com/office/officeart/2009/3/layout/IncreasingArrowsProcess"/>
    <dgm:cxn modelId="{86414472-038C-4790-820B-D12E386B6460}" type="presParOf" srcId="{65703180-9A60-4578-88FC-90662EBC0C4A}" destId="{65355026-96E8-4766-9DF8-1E240DD0FD47}" srcOrd="3" destOrd="0" presId="urn:microsoft.com/office/officeart/2009/3/layout/IncreasingArrowsProcess"/>
    <dgm:cxn modelId="{5AAE50D5-7DC7-43CD-B52C-3A5788B61FA4}" type="presParOf" srcId="{65703180-9A60-4578-88FC-90662EBC0C4A}" destId="{3CD67AF9-770E-4F72-B917-D72D8B273AED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8DB3C-2883-4ECC-80E0-ACC5EBE7A957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9BBFA59-FB05-42EF-A27E-E25E28191DF9}">
      <dgm:prSet phldrT="[Texto]"/>
      <dgm:spPr/>
      <dgm:t>
        <a:bodyPr/>
        <a:lstStyle/>
        <a:p>
          <a:r>
            <a:rPr lang="pt-BR"/>
            <a:t>Validação </a:t>
          </a:r>
        </a:p>
        <a:p>
          <a:r>
            <a:rPr lang="pt-BR"/>
            <a:t>“(...) estamos construindo o produto certo?”</a:t>
          </a:r>
        </a:p>
      </dgm:t>
    </dgm:pt>
    <dgm:pt modelId="{61BCECE4-9D2F-4C10-93B0-31658DDF46A6}" type="parTrans" cxnId="{9A1ACAFD-4623-47EC-8DF2-5AE0DBABCFF3}">
      <dgm:prSet/>
      <dgm:spPr/>
      <dgm:t>
        <a:bodyPr/>
        <a:lstStyle/>
        <a:p>
          <a:endParaRPr lang="pt-BR"/>
        </a:p>
      </dgm:t>
    </dgm:pt>
    <dgm:pt modelId="{7CF7034E-1C12-4501-92BE-EC38E978025A}" type="sibTrans" cxnId="{9A1ACAFD-4623-47EC-8DF2-5AE0DBABCFF3}">
      <dgm:prSet/>
      <dgm:spPr/>
      <dgm:t>
        <a:bodyPr/>
        <a:lstStyle/>
        <a:p>
          <a:endParaRPr lang="pt-BR"/>
        </a:p>
      </dgm:t>
    </dgm:pt>
    <dgm:pt modelId="{937F7B05-5941-4220-8A9C-9DA835A2D74A}">
      <dgm:prSet phldrT="[Texto]"/>
      <dgm:spPr/>
      <dgm:t>
        <a:bodyPr/>
        <a:lstStyle/>
        <a:p>
          <a:r>
            <a:rPr lang="pt-BR"/>
            <a:t>Verificação </a:t>
          </a:r>
        </a:p>
        <a:p>
          <a:r>
            <a:rPr lang="pt-BR"/>
            <a:t>“(...) estamos construindo certo o produto?”</a:t>
          </a:r>
        </a:p>
      </dgm:t>
    </dgm:pt>
    <dgm:pt modelId="{0B93A83A-8DCF-44C9-951C-D3E50D4361F4}" type="parTrans" cxnId="{42A6EFCB-FE54-4756-B700-8161C8F6ECBC}">
      <dgm:prSet/>
      <dgm:spPr/>
      <dgm:t>
        <a:bodyPr/>
        <a:lstStyle/>
        <a:p>
          <a:endParaRPr lang="pt-BR"/>
        </a:p>
      </dgm:t>
    </dgm:pt>
    <dgm:pt modelId="{03EFF44E-8DD2-482F-BC02-378412B03F80}" type="sibTrans" cxnId="{42A6EFCB-FE54-4756-B700-8161C8F6ECBC}">
      <dgm:prSet/>
      <dgm:spPr/>
      <dgm:t>
        <a:bodyPr/>
        <a:lstStyle/>
        <a:p>
          <a:endParaRPr lang="pt-BR"/>
        </a:p>
      </dgm:t>
    </dgm:pt>
    <dgm:pt modelId="{AF59548F-3EA5-4D85-B67C-CF9FCFD14DBA}" type="pres">
      <dgm:prSet presAssocID="{7558DB3C-2883-4ECC-80E0-ACC5EBE7A957}" presName="diagram" presStyleCnt="0">
        <dgm:presLayoutVars>
          <dgm:dir/>
          <dgm:resizeHandles val="exact"/>
        </dgm:presLayoutVars>
      </dgm:prSet>
      <dgm:spPr/>
    </dgm:pt>
    <dgm:pt modelId="{55354AE1-757D-43C1-A110-A4DB6C1657A7}" type="pres">
      <dgm:prSet presAssocID="{C9BBFA59-FB05-42EF-A27E-E25E28191DF9}" presName="arrow" presStyleLbl="node1" presStyleIdx="0" presStyleCnt="2">
        <dgm:presLayoutVars>
          <dgm:bulletEnabled val="1"/>
        </dgm:presLayoutVars>
      </dgm:prSet>
      <dgm:spPr/>
    </dgm:pt>
    <dgm:pt modelId="{6A94785D-BF15-4EB9-80AA-2BD22E7EB4B6}" type="pres">
      <dgm:prSet presAssocID="{937F7B05-5941-4220-8A9C-9DA835A2D74A}" presName="arrow" presStyleLbl="node1" presStyleIdx="1" presStyleCnt="2">
        <dgm:presLayoutVars>
          <dgm:bulletEnabled val="1"/>
        </dgm:presLayoutVars>
      </dgm:prSet>
      <dgm:spPr/>
    </dgm:pt>
  </dgm:ptLst>
  <dgm:cxnLst>
    <dgm:cxn modelId="{A2DFC947-49E9-429B-972E-08A34356F701}" type="presOf" srcId="{C9BBFA59-FB05-42EF-A27E-E25E28191DF9}" destId="{55354AE1-757D-43C1-A110-A4DB6C1657A7}" srcOrd="0" destOrd="0" presId="urn:microsoft.com/office/officeart/2005/8/layout/arrow5"/>
    <dgm:cxn modelId="{15A78095-8C74-4A1F-B747-49A512EE1EE8}" type="presOf" srcId="{937F7B05-5941-4220-8A9C-9DA835A2D74A}" destId="{6A94785D-BF15-4EB9-80AA-2BD22E7EB4B6}" srcOrd="0" destOrd="0" presId="urn:microsoft.com/office/officeart/2005/8/layout/arrow5"/>
    <dgm:cxn modelId="{18F064C6-D3FD-435B-A4A3-1117674E66BF}" type="presOf" srcId="{7558DB3C-2883-4ECC-80E0-ACC5EBE7A957}" destId="{AF59548F-3EA5-4D85-B67C-CF9FCFD14DBA}" srcOrd="0" destOrd="0" presId="urn:microsoft.com/office/officeart/2005/8/layout/arrow5"/>
    <dgm:cxn modelId="{42A6EFCB-FE54-4756-B700-8161C8F6ECBC}" srcId="{7558DB3C-2883-4ECC-80E0-ACC5EBE7A957}" destId="{937F7B05-5941-4220-8A9C-9DA835A2D74A}" srcOrd="1" destOrd="0" parTransId="{0B93A83A-8DCF-44C9-951C-D3E50D4361F4}" sibTransId="{03EFF44E-8DD2-482F-BC02-378412B03F80}"/>
    <dgm:cxn modelId="{9A1ACAFD-4623-47EC-8DF2-5AE0DBABCFF3}" srcId="{7558DB3C-2883-4ECC-80E0-ACC5EBE7A957}" destId="{C9BBFA59-FB05-42EF-A27E-E25E28191DF9}" srcOrd="0" destOrd="0" parTransId="{61BCECE4-9D2F-4C10-93B0-31658DDF46A6}" sibTransId="{7CF7034E-1C12-4501-92BE-EC38E978025A}"/>
    <dgm:cxn modelId="{5C515890-4A0D-4982-A7BE-16A5075033A8}" type="presParOf" srcId="{AF59548F-3EA5-4D85-B67C-CF9FCFD14DBA}" destId="{55354AE1-757D-43C1-A110-A4DB6C1657A7}" srcOrd="0" destOrd="0" presId="urn:microsoft.com/office/officeart/2005/8/layout/arrow5"/>
    <dgm:cxn modelId="{7FA83EC3-1D4A-4841-BB0C-DFB30EA774A5}" type="presParOf" srcId="{AF59548F-3EA5-4D85-B67C-CF9FCFD14DBA}" destId="{6A94785D-BF15-4EB9-80AA-2BD22E7EB4B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EA765-05BF-4AFE-BFBD-9938CBC598A3}">
      <dsp:nvSpPr>
        <dsp:cNvPr id="0" name=""/>
        <dsp:cNvSpPr/>
      </dsp:nvSpPr>
      <dsp:spPr>
        <a:xfrm>
          <a:off x="0" y="865665"/>
          <a:ext cx="9866672" cy="14369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11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Elicitação de requisitos</a:t>
          </a:r>
        </a:p>
      </dsp:txBody>
      <dsp:txXfrm>
        <a:off x="0" y="1224906"/>
        <a:ext cx="9507431" cy="718481"/>
      </dsp:txXfrm>
    </dsp:sp>
    <dsp:sp modelId="{775CFB15-9986-4157-9DED-1684BBD7E573}">
      <dsp:nvSpPr>
        <dsp:cNvPr id="0" name=""/>
        <dsp:cNvSpPr/>
      </dsp:nvSpPr>
      <dsp:spPr>
        <a:xfrm>
          <a:off x="0" y="1973771"/>
          <a:ext cx="3038934" cy="2768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Levantamento dos requisitos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Análise dos requisitos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Verificação e validação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Gerenciamento dos requisitos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0" y="1973771"/>
        <a:ext cx="3038934" cy="2768120"/>
      </dsp:txXfrm>
    </dsp:sp>
    <dsp:sp modelId="{C94D8308-0C3F-45CD-9D50-73F2235C7FFF}">
      <dsp:nvSpPr>
        <dsp:cNvPr id="0" name=""/>
        <dsp:cNvSpPr/>
      </dsp:nvSpPr>
      <dsp:spPr>
        <a:xfrm>
          <a:off x="3038934" y="1344653"/>
          <a:ext cx="6827737" cy="14369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11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Construção do software</a:t>
          </a:r>
        </a:p>
      </dsp:txBody>
      <dsp:txXfrm>
        <a:off x="3038934" y="1703894"/>
        <a:ext cx="6468496" cy="718481"/>
      </dsp:txXfrm>
    </dsp:sp>
    <dsp:sp modelId="{65355026-96E8-4766-9DF8-1E240DD0FD47}">
      <dsp:nvSpPr>
        <dsp:cNvPr id="0" name=""/>
        <dsp:cNvSpPr/>
      </dsp:nvSpPr>
      <dsp:spPr>
        <a:xfrm>
          <a:off x="3038934" y="2452759"/>
          <a:ext cx="3038934" cy="2768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Baseado no modelo de desenvolvimento e nas ferramentas definidas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Considerando os requisitos do produto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Escrita do software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Testes básicos</a:t>
          </a:r>
        </a:p>
      </dsp:txBody>
      <dsp:txXfrm>
        <a:off x="3038934" y="2452759"/>
        <a:ext cx="3038934" cy="2768120"/>
      </dsp:txXfrm>
    </dsp:sp>
    <dsp:sp modelId="{3CD67AF9-770E-4F72-B917-D72D8B273AED}">
      <dsp:nvSpPr>
        <dsp:cNvPr id="0" name=""/>
        <dsp:cNvSpPr/>
      </dsp:nvSpPr>
      <dsp:spPr>
        <a:xfrm>
          <a:off x="6077869" y="1823640"/>
          <a:ext cx="3788802" cy="143696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811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Teste de Software</a:t>
          </a:r>
        </a:p>
      </dsp:txBody>
      <dsp:txXfrm>
        <a:off x="6077869" y="2182881"/>
        <a:ext cx="3429561" cy="71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4AE1-757D-43C1-A110-A4DB6C1657A7}">
      <dsp:nvSpPr>
        <dsp:cNvPr id="0" name=""/>
        <dsp:cNvSpPr/>
      </dsp:nvSpPr>
      <dsp:spPr>
        <a:xfrm rot="16200000">
          <a:off x="967" y="169064"/>
          <a:ext cx="5119166" cy="511916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Validação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“(...) estamos construindo o produto certo?”</a:t>
          </a:r>
        </a:p>
      </dsp:txBody>
      <dsp:txXfrm rot="5400000">
        <a:off x="968" y="1448854"/>
        <a:ext cx="4223312" cy="2559583"/>
      </dsp:txXfrm>
    </dsp:sp>
    <dsp:sp modelId="{6A94785D-BF15-4EB9-80AA-2BD22E7EB4B6}">
      <dsp:nvSpPr>
        <dsp:cNvPr id="0" name=""/>
        <dsp:cNvSpPr/>
      </dsp:nvSpPr>
      <dsp:spPr>
        <a:xfrm rot="5400000">
          <a:off x="5395466" y="169064"/>
          <a:ext cx="5119166" cy="511916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Verificação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“(...) estamos construindo certo o produto?”</a:t>
          </a:r>
        </a:p>
      </dsp:txBody>
      <dsp:txXfrm rot="-5400000">
        <a:off x="6291321" y="1448856"/>
        <a:ext cx="4223312" cy="2559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73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9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7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0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7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5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8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7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9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9381-E080-40B6-BCFF-A5E49C8CBD1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31E4-EDD2-4736-A04B-63BAB2368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edrotech.com/melhores-praticas-na-elaboracao-de-casos-de-teste/" TargetMode="External"/><Relationship Id="rId2" Type="http://schemas.openxmlformats.org/officeDocument/2006/relationships/hyperlink" Target="http://www.devmedia.com.br/artigo-engenharia-de-software-introducao-a-teste-de-software/80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cwi-software/dicas-para-escrita-de-casos-de-teste-ccea14a7fdd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8316" y="1431042"/>
            <a:ext cx="4055899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Engenharia de Software</a:t>
            </a:r>
            <a:b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9655" y="1431042"/>
            <a:ext cx="4631211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Profa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13936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São classificadas em:	</a:t>
            </a:r>
          </a:p>
          <a:p>
            <a:pPr lvl="1"/>
            <a:r>
              <a:rPr lang="pt-BR"/>
              <a:t>Revisões técnicas formais</a:t>
            </a:r>
          </a:p>
          <a:p>
            <a:pPr lvl="1"/>
            <a:r>
              <a:rPr lang="pt-BR" i="1" err="1"/>
              <a:t>Peer</a:t>
            </a:r>
            <a:r>
              <a:rPr lang="pt-BR" i="1"/>
              <a:t> </a:t>
            </a:r>
            <a:r>
              <a:rPr lang="pt-BR" i="1" err="1"/>
              <a:t>review</a:t>
            </a:r>
            <a:endParaRPr lang="pt-BR" i="1"/>
          </a:p>
          <a:p>
            <a:pPr lvl="2"/>
            <a:r>
              <a:rPr lang="pt-BR"/>
              <a:t>Inspeção</a:t>
            </a:r>
          </a:p>
          <a:p>
            <a:pPr lvl="2"/>
            <a:r>
              <a:rPr lang="pt-BR" i="1"/>
              <a:t>Walkthrough</a:t>
            </a:r>
          </a:p>
          <a:p>
            <a:pPr lvl="1"/>
            <a:r>
              <a:rPr lang="pt-BR"/>
              <a:t>Revisão estática automática</a:t>
            </a:r>
          </a:p>
          <a:p>
            <a:pPr lvl="1"/>
            <a:r>
              <a:rPr lang="pt-BR"/>
              <a:t>Métodos formais</a:t>
            </a:r>
          </a:p>
        </p:txBody>
      </p:sp>
    </p:spTree>
    <p:extLst>
      <p:ext uri="{BB962C8B-B14F-4D97-AF65-F5344CB8AC3E}">
        <p14:creationId xmlns:p14="http://schemas.microsoft.com/office/powerpoint/2010/main" val="6442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</a:t>
            </a:r>
            <a:r>
              <a:rPr lang="pt-BR"/>
              <a:t>- Inspeções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“É uma revisão formal de um elemento ou produto de software, realizada por pares, a qual tem como objetivo verificar se ele satisfaz sua especificação e conformidade com os padrões. “</a:t>
            </a:r>
          </a:p>
          <a:p>
            <a:pPr marL="0" indent="0">
              <a:buNone/>
            </a:pPr>
            <a:r>
              <a:rPr lang="pt-BR" sz="1200"/>
              <a:t>(IEEE)</a:t>
            </a:r>
          </a:p>
          <a:p>
            <a:r>
              <a:rPr lang="pt-BR"/>
              <a:t>Inspeções podem ser usadas também sobre os casos de teste, como forma de detectar problemas nos testes.</a:t>
            </a:r>
          </a:p>
          <a:p>
            <a:r>
              <a:rPr lang="pt-BR"/>
              <a:t>As inspeções de software não requerem que o software seja executado e podem ser realizadas desde o início do desenvolvimento (requisitos).</a:t>
            </a:r>
          </a:p>
        </p:txBody>
      </p:sp>
    </p:spTree>
    <p:extLst>
      <p:ext uri="{BB962C8B-B14F-4D97-AF65-F5344CB8AC3E}">
        <p14:creationId xmlns:p14="http://schemas.microsoft.com/office/powerpoint/2010/main" val="2617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</a:t>
            </a:r>
            <a:r>
              <a:rPr lang="pt-BR"/>
              <a:t>- Inspeções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/>
              <a:t>Exemplos:</a:t>
            </a:r>
          </a:p>
          <a:p>
            <a:pPr lvl="1"/>
            <a:r>
              <a:rPr lang="pt-BR"/>
              <a:t>Defeitos de dados</a:t>
            </a:r>
          </a:p>
          <a:p>
            <a:pPr lvl="2"/>
            <a:r>
              <a:rPr lang="pt-BR"/>
              <a:t>Todas as variáveis de programa estão inicializadas antes de seus valores serem utilizados?</a:t>
            </a:r>
          </a:p>
          <a:p>
            <a:pPr lvl="2"/>
            <a:r>
              <a:rPr lang="pt-BR"/>
              <a:t>Todas as constantes foram denominadas?</a:t>
            </a:r>
          </a:p>
          <a:p>
            <a:pPr lvl="2"/>
            <a:r>
              <a:rPr lang="pt-BR"/>
              <a:t>O limite superior de vetores deve ser igual ao tamanho do vetor ou ao tamanho -1.</a:t>
            </a:r>
          </a:p>
          <a:p>
            <a:pPr lvl="2"/>
            <a:r>
              <a:rPr lang="pt-BR"/>
              <a:t>Se as </a:t>
            </a:r>
            <a:r>
              <a:rPr lang="pt-BR" i="1" err="1"/>
              <a:t>strings</a:t>
            </a:r>
            <a:r>
              <a:rPr lang="pt-BR"/>
              <a:t> de caracteres são utilizadas, um delimitador é explicitamente definido?</a:t>
            </a:r>
          </a:p>
          <a:p>
            <a:pPr lvl="2"/>
            <a:r>
              <a:rPr lang="pt-BR"/>
              <a:t>Existe alguma possibilidade de </a:t>
            </a:r>
            <a:r>
              <a:rPr lang="pt-BR" i="1"/>
              <a:t>overflow</a:t>
            </a:r>
            <a:r>
              <a:rPr lang="pt-BR"/>
              <a:t> de </a:t>
            </a:r>
            <a:r>
              <a:rPr lang="pt-BR" i="1"/>
              <a:t>buffer</a:t>
            </a:r>
            <a:r>
              <a:rPr lang="pt-B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317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</a:t>
            </a:r>
            <a:r>
              <a:rPr lang="pt-BR"/>
              <a:t>- Inspeções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rgbClr val="FF0000"/>
                </a:solidFill>
              </a:rPr>
              <a:t>Importante:</a:t>
            </a:r>
          </a:p>
          <a:p>
            <a:pPr lvl="1"/>
            <a:r>
              <a:rPr lang="pt-BR"/>
              <a:t>Inspeções precisam ser conduzidas em ambiente de trabalho que traga confiança aos participantes </a:t>
            </a:r>
            <a:r>
              <a:rPr lang="pt-BR">
                <a:sym typeface="Wingdings" panose="05000000000000000000" pitchFamily="2" charset="2"/>
              </a:rPr>
              <a:t></a:t>
            </a:r>
            <a:r>
              <a:rPr lang="pt-BR"/>
              <a:t> expõe as pessoas</a:t>
            </a:r>
          </a:p>
          <a:p>
            <a:pPr lvl="1"/>
            <a:r>
              <a:rPr lang="pt-BR"/>
              <a:t>Resultados de inspeções não podem ser utilizados para avaliar os engenheiros de software e desenvolvedores</a:t>
            </a:r>
          </a:p>
          <a:p>
            <a:pPr lvl="1"/>
            <a:r>
              <a:rPr lang="pt-BR"/>
              <a:t>Líderes precisam ser cuidadosamente treinados para conduzir adequadamente o processo de inspeção </a:t>
            </a:r>
          </a:p>
        </p:txBody>
      </p:sp>
    </p:spTree>
    <p:extLst>
      <p:ext uri="{BB962C8B-B14F-4D97-AF65-F5344CB8AC3E}">
        <p14:creationId xmlns:p14="http://schemas.microsoft.com/office/powerpoint/2010/main" val="18815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- Walkthrough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“Técnica de análise estática na qual um membro da equipe do projeto apresenta a outros membros do grupo e outros profissionais interessados uma parte da documentação ou código, e os participantes fazem perguntas e comentários sobre possíveis erros, violação de padrões de desenvolvimento ou sobre outros problemas.”</a:t>
            </a:r>
          </a:p>
          <a:p>
            <a:pPr marL="0" indent="0">
              <a:buNone/>
            </a:pPr>
            <a:r>
              <a:rPr lang="pt-BR" sz="1500"/>
              <a:t>(IEEE)</a:t>
            </a:r>
          </a:p>
          <a:p>
            <a:r>
              <a:rPr lang="pt-BR"/>
              <a:t>Equipe idealmente composta de 3 até 5 pessoas </a:t>
            </a:r>
          </a:p>
          <a:p>
            <a:pPr lvl="1"/>
            <a:r>
              <a:rPr lang="pt-BR"/>
              <a:t>líder, autor do produto e revisores, as quais devem ser “pares”. </a:t>
            </a:r>
          </a:p>
          <a:p>
            <a:r>
              <a:rPr lang="pt-BR"/>
              <a:t>A composição da equipe é fator de sucesso.</a:t>
            </a:r>
          </a:p>
          <a:p>
            <a:r>
              <a:rPr lang="pt-BR"/>
              <a:t>Não existe obrigatoriedade de todos serem integrantes da equipe de projeto.</a:t>
            </a:r>
          </a:p>
        </p:txBody>
      </p:sp>
    </p:spTree>
    <p:extLst>
      <p:ext uri="{BB962C8B-B14F-4D97-AF65-F5344CB8AC3E}">
        <p14:creationId xmlns:p14="http://schemas.microsoft.com/office/powerpoint/2010/main" val="419707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- Walkthrough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Diretrizes gerais para a condução de </a:t>
            </a:r>
            <a:r>
              <a:rPr lang="pt-BR" i="1"/>
              <a:t>walkthroughs</a:t>
            </a:r>
            <a:r>
              <a:rPr lang="pt-BR"/>
              <a:t>:</a:t>
            </a:r>
          </a:p>
          <a:p>
            <a:pPr lvl="1"/>
            <a:r>
              <a:rPr lang="pt-BR"/>
              <a:t>Assegurar-se de que os participantes assumindo a responsabilidade pelo produto final na qualidade de revisores podem trazer maior comprometimento da equipe.</a:t>
            </a:r>
          </a:p>
          <a:p>
            <a:pPr lvl="1"/>
            <a:r>
              <a:rPr lang="pt-BR"/>
              <a:t>É recomendado que a duração do encontro não exceda 1 hora</a:t>
            </a:r>
          </a:p>
          <a:p>
            <a:pPr lvl="1"/>
            <a:r>
              <a:rPr lang="pt-BR"/>
              <a:t>Ter, manter e aplicar um conjunto de regras e procedimentos relativos a reuniões de revisão de software ajuda a estabelecer a disciplina e a cultura da revisão dentro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55606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err="1"/>
              <a:t>Peer</a:t>
            </a:r>
            <a:r>
              <a:rPr lang="pt-BR" i="1"/>
              <a:t> Review - Walkthrough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Em geral não há critérios de saída</a:t>
            </a:r>
          </a:p>
          <a:p>
            <a:r>
              <a:rPr lang="pt-BR"/>
              <a:t>Em geral não ocorre a coleta de métricas</a:t>
            </a:r>
          </a:p>
          <a:p>
            <a:r>
              <a:rPr lang="pt-BR"/>
              <a:t>Não exige preparação prévia</a:t>
            </a:r>
          </a:p>
          <a:p>
            <a:r>
              <a:rPr lang="pt-BR" i="1"/>
              <a:t>Checklists</a:t>
            </a:r>
            <a:r>
              <a:rPr lang="pt-BR"/>
              <a:t> são sugeridos para abordar o escopo proposto.</a:t>
            </a:r>
          </a:p>
        </p:txBody>
      </p:sp>
    </p:spTree>
    <p:extLst>
      <p:ext uri="{BB962C8B-B14F-4D97-AF65-F5344CB8AC3E}">
        <p14:creationId xmlns:p14="http://schemas.microsoft.com/office/powerpoint/2010/main" val="324555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13451" y="2315713"/>
            <a:ext cx="4930020" cy="4021637"/>
          </a:xfrm>
        </p:spPr>
        <p:txBody>
          <a:bodyPr>
            <a:normAutofit/>
          </a:bodyPr>
          <a:lstStyle/>
          <a:p>
            <a:r>
              <a:rPr lang="pt-BR" sz="5600"/>
              <a:t>Processo de V&amp;V</a:t>
            </a:r>
            <a:br>
              <a:rPr lang="pt-BR" sz="5600"/>
            </a:br>
            <a:br>
              <a:rPr lang="pt-BR" sz="5600"/>
            </a:br>
            <a:r>
              <a:rPr lang="pt-BR" sz="5600"/>
              <a:t>Teste de software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no ciclo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/>
              <a:t>Cada etapa do ciclo de desenvolvimento tem um custo relativo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Se a manutenção é a mais cara, o teste responde por 45% do desenvolvimento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31" y="2342930"/>
            <a:ext cx="4181169" cy="24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 de 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“Teste consiste em executar o programa com a intenção de encontrar erros” </a:t>
            </a:r>
            <a:r>
              <a:rPr lang="pt-BR" sz="1200"/>
              <a:t>(Myers)</a:t>
            </a:r>
          </a:p>
          <a:p>
            <a:endParaRPr lang="pt-BR"/>
          </a:p>
          <a:p>
            <a:r>
              <a:rPr lang="pt-BR"/>
              <a:t>“Teste pode ser usado para mostrar a presença de erros, mas nunca sua ausência” </a:t>
            </a:r>
            <a:r>
              <a:rPr lang="pt-BR" sz="1200"/>
              <a:t>(</a:t>
            </a:r>
            <a:r>
              <a:rPr lang="pt-BR" sz="1200" err="1"/>
              <a:t>Dijkstra</a:t>
            </a:r>
            <a:r>
              <a:rPr lang="pt-B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07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9FE6-A762-4212-9A02-192FCBA9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de Software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EDC4F1-6ABF-483E-A82F-D76FB4D53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44080"/>
              </p:ext>
            </p:extLst>
          </p:nvPr>
        </p:nvGraphicFramePr>
        <p:xfrm>
          <a:off x="530942" y="560439"/>
          <a:ext cx="9866672" cy="608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71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no ciclo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O teste e o reparo de problemas podem ser feitos a qualquer momento ao longo do ciclo de vida</a:t>
            </a:r>
          </a:p>
          <a:p>
            <a:r>
              <a:rPr lang="pt-BR"/>
              <a:t>O custo da detecção cresce a medida que o ciclo de vida avança.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3606800"/>
            <a:ext cx="3444363" cy="23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6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 de 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Teste de software com o objetivo de validação, visa:</a:t>
            </a:r>
          </a:p>
          <a:p>
            <a:pPr lvl="1"/>
            <a:r>
              <a:rPr lang="pt-BR"/>
              <a:t>Ser executado para demonstrar que não existem erros</a:t>
            </a:r>
          </a:p>
          <a:p>
            <a:pPr lvl="1"/>
            <a:r>
              <a:rPr lang="pt-BR"/>
              <a:t>Ser executado para demonstrar que o sistema cumpre com os objetivos para os quais foi construído</a:t>
            </a:r>
          </a:p>
          <a:p>
            <a:pPr lvl="1"/>
            <a:r>
              <a:rPr lang="pt-BR"/>
              <a:t>Ser executado para demonstrar que satisfaz às necessidades do usuário.</a:t>
            </a:r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A21F3D04-17B2-431E-BB21-26E7EB05383B}"/>
              </a:ext>
            </a:extLst>
          </p:cNvPr>
          <p:cNvSpPr/>
          <p:nvPr/>
        </p:nvSpPr>
        <p:spPr>
          <a:xfrm>
            <a:off x="8104340" y="365124"/>
            <a:ext cx="3457184" cy="1175163"/>
          </a:xfrm>
          <a:prstGeom prst="wedgeEllipseCallout">
            <a:avLst>
              <a:gd name="adj1" fmla="val -65108"/>
              <a:gd name="adj2" fmla="val 79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/>
              <a:t>“(...) estamos construindo o produto certo?”</a:t>
            </a:r>
          </a:p>
        </p:txBody>
      </p:sp>
    </p:spTree>
    <p:extLst>
      <p:ext uri="{BB962C8B-B14F-4D97-AF65-F5344CB8AC3E}">
        <p14:creationId xmlns:p14="http://schemas.microsoft.com/office/powerpoint/2010/main" val="109642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 de 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Teste de software com o objetivo de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validação</a:t>
            </a:r>
            <a:r>
              <a:rPr lang="pt-BR"/>
              <a:t>, visa:</a:t>
            </a:r>
          </a:p>
          <a:p>
            <a:pPr lvl="1"/>
            <a:r>
              <a:rPr lang="pt-BR"/>
              <a:t>Ser executado para demonstrar que não existem erros</a:t>
            </a:r>
          </a:p>
          <a:p>
            <a:pPr lvl="1"/>
            <a:r>
              <a:rPr lang="pt-BR"/>
              <a:t>Ser executado para demonstrar que o sistema cumpre com os objetivos para os quais foi construído</a:t>
            </a:r>
          </a:p>
          <a:p>
            <a:pPr lvl="1"/>
            <a:r>
              <a:rPr lang="pt-BR"/>
              <a:t>Ser executado para demonstrar que satisfaz às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33508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Princípios de teste – I </a:t>
            </a:r>
            <a:r>
              <a:rPr lang="pt-BR" sz="1200"/>
              <a:t>(Myers)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planejar o teste assumindo que o programa está correto</a:t>
            </a:r>
          </a:p>
          <a:p>
            <a:r>
              <a:rPr lang="pt-BR"/>
              <a:t>Um bom caso de teste é aquele que tem alta probabilidade de encontrar erro ainda não descoberto</a:t>
            </a:r>
          </a:p>
          <a:p>
            <a:r>
              <a:rPr lang="pt-BR"/>
              <a:t>Caso de teste bem sucedido é aquele que detecta erro ainda não descoberto</a:t>
            </a:r>
          </a:p>
          <a:p>
            <a:r>
              <a:rPr lang="pt-BR"/>
              <a:t>A probabilidade de existência de mais erros numa parte do programa é proporcional ao número de erros já descoberto nessa parte.</a:t>
            </a:r>
          </a:p>
        </p:txBody>
      </p:sp>
    </p:spTree>
    <p:extLst>
      <p:ext uri="{BB962C8B-B14F-4D97-AF65-F5344CB8AC3E}">
        <p14:creationId xmlns:p14="http://schemas.microsoft.com/office/powerpoint/2010/main" val="339545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Princípios de teste – II </a:t>
            </a:r>
            <a:r>
              <a:rPr lang="pt-BR" sz="1200"/>
              <a:t>(Myers)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Teste deve ser feito por outra pessoa que não o autor do programa</a:t>
            </a:r>
          </a:p>
          <a:p>
            <a:r>
              <a:rPr lang="pt-BR"/>
              <a:t>Dados de teste devem ser definidos para dados inválidos e não esperados</a:t>
            </a:r>
          </a:p>
          <a:p>
            <a:r>
              <a:rPr lang="pt-BR"/>
              <a:t>Determinar SEMPRE os resultados esperados</a:t>
            </a:r>
          </a:p>
          <a:p>
            <a:r>
              <a:rPr lang="pt-BR"/>
              <a:t>Verificar cuidadosamente os resultados de cada teste</a:t>
            </a:r>
          </a:p>
          <a:p>
            <a:r>
              <a:rPr lang="pt-BR"/>
              <a:t>Nunca jogue fora casos de teste, a não ser que esteja jogando fora também seu programa</a:t>
            </a:r>
          </a:p>
        </p:txBody>
      </p:sp>
    </p:spTree>
    <p:extLst>
      <p:ext uri="{BB962C8B-B14F-4D97-AF65-F5344CB8AC3E}">
        <p14:creationId xmlns:p14="http://schemas.microsoft.com/office/powerpoint/2010/main" val="281726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35" y="1690688"/>
            <a:ext cx="8022665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Estágios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Teste de unidade</a:t>
            </a:r>
          </a:p>
          <a:p>
            <a:r>
              <a:rPr lang="pt-BR"/>
              <a:t>Teste de integração</a:t>
            </a:r>
          </a:p>
          <a:p>
            <a:r>
              <a:rPr lang="pt-BR"/>
              <a:t>Teste de aceitação</a:t>
            </a:r>
          </a:p>
          <a:p>
            <a:r>
              <a:rPr lang="pt-BR"/>
              <a:t>Teste de sistema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4" y="1690688"/>
            <a:ext cx="2530475" cy="3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Estágios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Teste de unidade</a:t>
            </a:r>
          </a:p>
          <a:p>
            <a:pPr lvl="1"/>
            <a:r>
              <a:rPr lang="pt-BR"/>
              <a:t>Assegurar que cada módulo funciona apropriadamente</a:t>
            </a:r>
          </a:p>
          <a:p>
            <a:pPr lvl="1"/>
            <a:r>
              <a:rPr lang="pt-BR"/>
              <a:t>Realizado individualmente após a implementação do módulo</a:t>
            </a:r>
          </a:p>
          <a:p>
            <a:pPr lvl="1"/>
            <a:r>
              <a:rPr lang="pt-BR"/>
              <a:t>Realizado em paralelo – diversos módulos</a:t>
            </a:r>
          </a:p>
          <a:p>
            <a:r>
              <a:rPr lang="pt-BR"/>
              <a:t>Teste de integração</a:t>
            </a:r>
          </a:p>
          <a:p>
            <a:pPr lvl="1"/>
            <a:r>
              <a:rPr lang="pt-BR"/>
              <a:t>Montagem do software e verificação das interfaces</a:t>
            </a:r>
          </a:p>
          <a:p>
            <a:r>
              <a:rPr lang="pt-BR"/>
              <a:t>Teste de aceitação</a:t>
            </a:r>
          </a:p>
          <a:p>
            <a:pPr lvl="1"/>
            <a:r>
              <a:rPr lang="pt-BR"/>
              <a:t>Assegurar que o software satisfaz os requisitos do usuário</a:t>
            </a:r>
          </a:p>
          <a:p>
            <a:r>
              <a:rPr lang="pt-BR"/>
              <a:t>Teste de sistema</a:t>
            </a:r>
          </a:p>
          <a:p>
            <a:pPr lvl="1"/>
            <a:r>
              <a:rPr lang="pt-BR"/>
              <a:t>Integração do software com outros sistemas</a:t>
            </a:r>
          </a:p>
        </p:txBody>
      </p:sp>
    </p:spTree>
    <p:extLst>
      <p:ext uri="{BB962C8B-B14F-4D97-AF65-F5344CB8AC3E}">
        <p14:creationId xmlns:p14="http://schemas.microsoft.com/office/powerpoint/2010/main" val="318498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Unidade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006600"/>
            <a:ext cx="7116026" cy="41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Unidade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Objetivo:</a:t>
            </a:r>
          </a:p>
          <a:p>
            <a:pPr lvl="1"/>
            <a:r>
              <a:rPr lang="pt-BR"/>
              <a:t>Assegurar que cada módulo funciona apropriadamente</a:t>
            </a:r>
          </a:p>
          <a:p>
            <a:pPr lvl="1"/>
            <a:endParaRPr lang="pt-BR"/>
          </a:p>
          <a:p>
            <a:r>
              <a:rPr lang="pt-BR"/>
              <a:t>Quando é realizado:</a:t>
            </a:r>
          </a:p>
          <a:p>
            <a:pPr lvl="1"/>
            <a:r>
              <a:rPr lang="pt-BR"/>
              <a:t>Realizado individualmente após a implementação do módulo</a:t>
            </a:r>
          </a:p>
          <a:p>
            <a:pPr lvl="1"/>
            <a:r>
              <a:rPr lang="pt-BR"/>
              <a:t>Realizado em paralelo – diversos módulos</a:t>
            </a:r>
          </a:p>
          <a:p>
            <a:pPr lvl="1"/>
            <a:endParaRPr lang="pt-BR"/>
          </a:p>
          <a:p>
            <a:r>
              <a:rPr lang="pt-BR"/>
              <a:t>Quem executa:</a:t>
            </a:r>
          </a:p>
          <a:p>
            <a:pPr lvl="1"/>
            <a:r>
              <a:rPr lang="pt-BR"/>
              <a:t>O próprio desenvolvedor -  primeira bateria de testes</a:t>
            </a:r>
          </a:p>
          <a:p>
            <a:pPr lvl="1"/>
            <a:r>
              <a:rPr lang="pt-BR"/>
              <a:t>Outro desenvolvedor  - teste por pares</a:t>
            </a:r>
          </a:p>
          <a:p>
            <a:pPr lvl="1"/>
            <a:r>
              <a:rPr lang="pt-BR"/>
              <a:t>Equipe de testes</a:t>
            </a:r>
          </a:p>
        </p:txBody>
      </p:sp>
    </p:spTree>
    <p:extLst>
      <p:ext uri="{BB962C8B-B14F-4D97-AF65-F5344CB8AC3E}">
        <p14:creationId xmlns:p14="http://schemas.microsoft.com/office/powerpoint/2010/main" val="169680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pt-BR"/>
              <a:t>Testar um programa trivial não é simples!</a:t>
            </a:r>
          </a:p>
          <a:p>
            <a:pPr marL="0" indent="0">
              <a:buNone/>
            </a:pPr>
            <a:endParaRPr lang="pt-BR"/>
          </a:p>
          <a:p>
            <a:r>
              <a:rPr lang="pt-BR"/>
              <a:t>Imagine testar 100.000 linhas de um sistema de tráfego aéreo?</a:t>
            </a:r>
          </a:p>
          <a:p>
            <a:r>
              <a:rPr lang="pt-BR"/>
              <a:t>Um compilador?!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76" y="3748098"/>
            <a:ext cx="2063124" cy="21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6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Integração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12" y="2147889"/>
            <a:ext cx="5914985" cy="35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Integração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Objetivo:</a:t>
            </a:r>
          </a:p>
          <a:p>
            <a:pPr lvl="1"/>
            <a:r>
              <a:rPr lang="pt-BR"/>
              <a:t>Assegurar que as interfaces entre os módulos funcionam apropriadamente</a:t>
            </a:r>
          </a:p>
          <a:p>
            <a:pPr lvl="1"/>
            <a:endParaRPr lang="pt-BR"/>
          </a:p>
          <a:p>
            <a:r>
              <a:rPr lang="pt-BR"/>
              <a:t>Quando é realizado:</a:t>
            </a:r>
          </a:p>
          <a:p>
            <a:pPr lvl="1"/>
            <a:r>
              <a:rPr lang="pt-BR"/>
              <a:t>Realizado quando os módulos foram testados individualmente e é possível integrá-lo para teste</a:t>
            </a:r>
          </a:p>
          <a:p>
            <a:pPr lvl="1"/>
            <a:endParaRPr lang="pt-BR"/>
          </a:p>
          <a:p>
            <a:r>
              <a:rPr lang="pt-BR"/>
              <a:t>Quem executa:</a:t>
            </a:r>
          </a:p>
          <a:p>
            <a:pPr lvl="1"/>
            <a:r>
              <a:rPr lang="pt-BR"/>
              <a:t>O próprio desenvolvedor – primeira bateria de testes integrados</a:t>
            </a:r>
          </a:p>
          <a:p>
            <a:pPr lvl="1"/>
            <a:r>
              <a:rPr lang="pt-BR"/>
              <a:t>Equipe de testes</a:t>
            </a:r>
          </a:p>
        </p:txBody>
      </p:sp>
    </p:spTree>
    <p:extLst>
      <p:ext uri="{BB962C8B-B14F-4D97-AF65-F5344CB8AC3E}">
        <p14:creationId xmlns:p14="http://schemas.microsoft.com/office/powerpoint/2010/main" val="170887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Aceitação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496" y="1690688"/>
            <a:ext cx="7024083" cy="41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Aceitação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Objetivo:</a:t>
            </a:r>
          </a:p>
          <a:p>
            <a:pPr lvl="1"/>
            <a:r>
              <a:rPr lang="pt-BR"/>
              <a:t>Demonstrar conformidade com a especificação de requisitos</a:t>
            </a:r>
          </a:p>
          <a:p>
            <a:pPr lvl="1"/>
            <a:endParaRPr lang="pt-BR"/>
          </a:p>
          <a:p>
            <a:r>
              <a:rPr lang="pt-BR"/>
              <a:t>Quando é realizado:</a:t>
            </a:r>
          </a:p>
          <a:p>
            <a:pPr lvl="1"/>
            <a:r>
              <a:rPr lang="pt-BR"/>
              <a:t>Normalmente no momento da entrega para o cliente ou um pouco antes da entrega</a:t>
            </a:r>
          </a:p>
          <a:p>
            <a:pPr lvl="1"/>
            <a:endParaRPr lang="pt-BR"/>
          </a:p>
          <a:p>
            <a:r>
              <a:rPr lang="pt-BR"/>
              <a:t>Quem executa:</a:t>
            </a:r>
          </a:p>
          <a:p>
            <a:pPr lvl="1"/>
            <a:r>
              <a:rPr lang="pt-BR"/>
              <a:t>Testes envolvem o cliente ou representante deste</a:t>
            </a:r>
          </a:p>
          <a:p>
            <a:pPr lvl="1"/>
            <a:endParaRPr lang="pt-BR"/>
          </a:p>
          <a:p>
            <a:r>
              <a:rPr lang="pt-BR"/>
              <a:t>O que se testa:</a:t>
            </a:r>
          </a:p>
          <a:p>
            <a:pPr lvl="1"/>
            <a:r>
              <a:rPr lang="pt-BR"/>
              <a:t>Testes do tipo funcional e não funcional (performance, confiabilidade, etc.)</a:t>
            </a:r>
          </a:p>
        </p:txBody>
      </p:sp>
    </p:spTree>
    <p:extLst>
      <p:ext uri="{BB962C8B-B14F-4D97-AF65-F5344CB8AC3E}">
        <p14:creationId xmlns:p14="http://schemas.microsoft.com/office/powerpoint/2010/main" val="3805113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Sistema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Teste de integração com outros sistemas </a:t>
            </a:r>
          </a:p>
          <a:p>
            <a:pPr lvl="1"/>
            <a:r>
              <a:rPr lang="pt-BR" i="1"/>
              <a:t>Software e hardware</a:t>
            </a:r>
          </a:p>
          <a:p>
            <a:pPr lvl="1"/>
            <a:endParaRPr lang="pt-BR" i="1"/>
          </a:p>
          <a:p>
            <a:r>
              <a:rPr lang="pt-BR"/>
              <a:t>Teste de aceitação conduzido pelo usuário final</a:t>
            </a:r>
          </a:p>
          <a:p>
            <a:endParaRPr lang="pt-BR"/>
          </a:p>
          <a:p>
            <a:r>
              <a:rPr lang="pt-BR"/>
              <a:t>Também chamado de teste de homologação </a:t>
            </a:r>
          </a:p>
        </p:txBody>
      </p:sp>
    </p:spTree>
    <p:extLst>
      <p:ext uri="{BB962C8B-B14F-4D97-AF65-F5344CB8AC3E}">
        <p14:creationId xmlns:p14="http://schemas.microsoft.com/office/powerpoint/2010/main" val="440812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Caixa preta – funcional</a:t>
            </a:r>
          </a:p>
          <a:p>
            <a:r>
              <a:rPr lang="pt-BR"/>
              <a:t>Caixa branca – estrutural</a:t>
            </a:r>
          </a:p>
          <a:p>
            <a:r>
              <a:rPr lang="pt-BR"/>
              <a:t>Análise estática</a:t>
            </a:r>
          </a:p>
          <a:p>
            <a:r>
              <a:rPr lang="pt-BR"/>
              <a:t>Técnica com base em erros</a:t>
            </a:r>
          </a:p>
          <a:p>
            <a:r>
              <a:rPr lang="pt-BR"/>
              <a:t>Verificação formal</a:t>
            </a:r>
          </a:p>
          <a:p>
            <a:r>
              <a:rPr lang="pt-BR"/>
              <a:t>Testes de regressão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411" y="2166937"/>
            <a:ext cx="3304989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caixa-preta (funcional)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Dados de entrada são fornecidos, o teste é executado e o resultado obtido é comparado com o resultado esperado.</a:t>
            </a:r>
          </a:p>
          <a:p>
            <a:r>
              <a:rPr lang="pt-BR"/>
              <a:t>Não se considera o comportamento interno do componente de software.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8700" y="2514600"/>
            <a:ext cx="4223764" cy="19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caixa-branca (estrutural)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Avalia o comportamento interno do componente de software.</a:t>
            </a:r>
          </a:p>
          <a:p>
            <a:r>
              <a:rPr lang="pt-BR"/>
              <a:t>Trabalha no código fonte</a:t>
            </a:r>
          </a:p>
          <a:p>
            <a:r>
              <a:rPr lang="pt-BR"/>
              <a:t>Avalia:</a:t>
            </a:r>
          </a:p>
          <a:p>
            <a:pPr lvl="1"/>
            <a:r>
              <a:rPr lang="pt-BR"/>
              <a:t>Teste de condição</a:t>
            </a:r>
          </a:p>
          <a:p>
            <a:pPr lvl="1"/>
            <a:r>
              <a:rPr lang="pt-BR"/>
              <a:t>Teste de fluxo de dados</a:t>
            </a:r>
          </a:p>
          <a:p>
            <a:pPr lvl="1"/>
            <a:r>
              <a:rPr lang="pt-BR"/>
              <a:t>Teste de ciclos</a:t>
            </a:r>
          </a:p>
          <a:p>
            <a:pPr lvl="1"/>
            <a:r>
              <a:rPr lang="pt-BR"/>
              <a:t>Teste de caminhos lógicos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5650" y="2641600"/>
            <a:ext cx="3930202" cy="1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aspectos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pt-BR"/>
              <a:t>Teste de sistema verifica a cobertura dos requisitos especificados.</a:t>
            </a:r>
          </a:p>
          <a:p>
            <a:r>
              <a:rPr lang="pt-BR"/>
              <a:t>Dependendo do tipo de sistema, alguns aspectos exigem atenção especial: </a:t>
            </a:r>
          </a:p>
          <a:p>
            <a:pPr lvl="1"/>
            <a:r>
              <a:rPr lang="pt-BR"/>
              <a:t>Teste de performance</a:t>
            </a:r>
          </a:p>
          <a:p>
            <a:pPr lvl="1"/>
            <a:r>
              <a:rPr lang="pt-BR"/>
              <a:t>Teste de stress</a:t>
            </a:r>
          </a:p>
          <a:p>
            <a:pPr lvl="1"/>
            <a:r>
              <a:rPr lang="pt-BR"/>
              <a:t>Teste de segurança</a:t>
            </a:r>
          </a:p>
          <a:p>
            <a:pPr lvl="1"/>
            <a:r>
              <a:rPr lang="pt-BR"/>
              <a:t>Teste de recuperação</a:t>
            </a:r>
          </a:p>
          <a:p>
            <a:pPr lvl="1"/>
            <a:r>
              <a:rPr lang="pt-BR"/>
              <a:t>Teste de localização </a:t>
            </a:r>
          </a:p>
          <a:p>
            <a:pPr lvl="1"/>
            <a:r>
              <a:rPr lang="pt-BR"/>
              <a:t>Teste de configuração</a:t>
            </a:r>
          </a:p>
          <a:p>
            <a:pPr lvl="1"/>
            <a:r>
              <a:rPr lang="pt-BR"/>
              <a:t>Teste de manuais</a:t>
            </a:r>
          </a:p>
          <a:p>
            <a:pPr lvl="1"/>
            <a:r>
              <a:rPr lang="pt-BR"/>
              <a:t>Teste de sistemas Web</a:t>
            </a:r>
          </a:p>
          <a:p>
            <a:pPr lvl="1"/>
            <a:r>
              <a:rPr lang="pt-BR" err="1"/>
              <a:t>etc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3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/>
          <a:lstStyle/>
          <a:p>
            <a:r>
              <a:rPr lang="pt-BR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1097"/>
            <a:ext cx="10515600" cy="4775866"/>
          </a:xfrm>
        </p:spPr>
        <p:txBody>
          <a:bodyPr/>
          <a:lstStyle/>
          <a:p>
            <a:r>
              <a:rPr lang="pt-BR"/>
              <a:t>Teste é uma fase fundamental no desenvolvimento de software</a:t>
            </a:r>
          </a:p>
          <a:p>
            <a:r>
              <a:rPr lang="pt-BR"/>
              <a:t>Teste e manutenção consomem 60% dos recursos de desenvolvimento</a:t>
            </a:r>
          </a:p>
          <a:p>
            <a:r>
              <a:rPr lang="pt-BR"/>
              <a:t>Desenvolvimento de métodos e ferramentas</a:t>
            </a:r>
          </a:p>
          <a:p>
            <a:r>
              <a:rPr lang="pt-BR"/>
              <a:t>Escassez de ferramentas CASE adequadas para dar suporte a estas fases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BA7CB-EC16-4F96-A8DA-4A6A878C5307}"/>
              </a:ext>
            </a:extLst>
          </p:cNvPr>
          <p:cNvSpPr/>
          <p:nvPr/>
        </p:nvSpPr>
        <p:spPr>
          <a:xfrm>
            <a:off x="543232" y="5099745"/>
            <a:ext cx="105156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Avaliação de qualidade deveria ser parte da rotina, ao invés de procedimento especial</a:t>
            </a:r>
          </a:p>
        </p:txBody>
      </p:sp>
    </p:spTree>
    <p:extLst>
      <p:ext uri="{BB962C8B-B14F-4D97-AF65-F5344CB8AC3E}">
        <p14:creationId xmlns:p14="http://schemas.microsoft.com/office/powerpoint/2010/main" val="268006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“É um processo, ou uma série de processos, elaborados para assegurar que o código de um programa faz o que foi projetado para fazer e que não faz nada que não foi projetado.”</a:t>
            </a:r>
          </a:p>
          <a:p>
            <a:endParaRPr lang="pt-BR"/>
          </a:p>
          <a:p>
            <a:r>
              <a:rPr lang="pt-BR"/>
              <a:t>“Software deveria ser previsível e consistente, não oferecendo surpresas para o usuário. “</a:t>
            </a:r>
          </a:p>
          <a:p>
            <a:pPr marL="0" indent="0">
              <a:buNone/>
            </a:pPr>
            <a:r>
              <a:rPr lang="pt-BR" sz="1200"/>
              <a:t>(Myers, 2004)</a:t>
            </a:r>
          </a:p>
        </p:txBody>
      </p:sp>
    </p:spTree>
    <p:extLst>
      <p:ext uri="{BB962C8B-B14F-4D97-AF65-F5344CB8AC3E}">
        <p14:creationId xmlns:p14="http://schemas.microsoft.com/office/powerpoint/2010/main" val="221125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46" y="1320800"/>
            <a:ext cx="71906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 interessante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http://www.devmedia.com.br/artigo-engenharia-de-software-introducao-a-teste-de-software/8035</a:t>
            </a:r>
            <a:r>
              <a:rPr lang="pt-BR"/>
              <a:t> </a:t>
            </a:r>
          </a:p>
          <a:p>
            <a:r>
              <a:rPr lang="pt-BR">
                <a:hlinkClick r:id="rId3"/>
              </a:rPr>
              <a:t>https://blog.cedrotech.com/melhores-praticas-na-elaboracao-de-casos-de-teste/</a:t>
            </a:r>
            <a:r>
              <a:rPr lang="pt-BR"/>
              <a:t> </a:t>
            </a:r>
          </a:p>
          <a:p>
            <a:r>
              <a:rPr lang="pt-BR">
                <a:hlinkClick r:id="rId4"/>
              </a:rPr>
              <a:t>https://medium.com/cwi-software/dicas-para-escrita-de-casos-de-teste-ccea14a7fdd9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19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612568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Escrever um conjunto de testes de software que permitam que o programa manipule corretamente os dados e seja considerado um sucesso.</a:t>
            </a:r>
          </a:p>
          <a:p>
            <a:r>
              <a:rPr lang="pt-BR"/>
              <a:t>Descrição do problema: </a:t>
            </a:r>
          </a:p>
          <a:p>
            <a:pPr marL="0" indent="0">
              <a:buNone/>
            </a:pPr>
            <a:r>
              <a:rPr lang="pt-BR"/>
              <a:t>O programa lê 3 valores inteiros a partir de uma caixa de diálogo. Os 3 valores representam o comprimento dos lados de um triângulo. O programa apresenta uma mensagem dizendo se o triângulo é escaleno, isósceles ou equilátero.</a:t>
            </a:r>
          </a:p>
          <a:p>
            <a:pPr marL="0" indent="0">
              <a:buNone/>
            </a:pPr>
            <a:r>
              <a:rPr lang="pt-BR" sz="1400"/>
              <a:t>(Myers, 2004)</a:t>
            </a:r>
          </a:p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89" y="473869"/>
            <a:ext cx="1465714" cy="12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4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>
            <a:normAutofit lnSpcReduction="10000"/>
          </a:bodyPr>
          <a:lstStyle/>
          <a:p>
            <a:r>
              <a:rPr lang="pt-BR"/>
              <a:t>Propriedade:</a:t>
            </a:r>
          </a:p>
          <a:p>
            <a:pPr lvl="1"/>
            <a:r>
              <a:rPr lang="pt-BR"/>
              <a:t>O comprimento de um lado do triângulo é sempre menor do que a soma dos outros dois lados.</a:t>
            </a:r>
          </a:p>
          <a:p>
            <a:r>
              <a:rPr lang="pt-BR"/>
              <a:t>Tipos de triângulo:</a:t>
            </a:r>
          </a:p>
          <a:p>
            <a:pPr lvl="1"/>
            <a:r>
              <a:rPr lang="pt-BR"/>
              <a:t>Triângulo equilátero – todos os lados iguais</a:t>
            </a:r>
          </a:p>
          <a:p>
            <a:pPr lvl="1"/>
            <a:r>
              <a:rPr lang="pt-BR"/>
              <a:t>Triângulo isósceles – dois lados iguais e um diferente</a:t>
            </a:r>
          </a:p>
          <a:p>
            <a:pPr lvl="1"/>
            <a:r>
              <a:rPr lang="pt-BR"/>
              <a:t>Triângulo escaleno – todos os lados diferentes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r>
              <a:rPr lang="pt-BR"/>
              <a:t>Realizar em grupo</a:t>
            </a:r>
          </a:p>
          <a:p>
            <a:r>
              <a:rPr lang="pt-BR"/>
              <a:t>Correção no final da aula!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11" y="608805"/>
            <a:ext cx="1465714" cy="12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6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pensar 1!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Considere o seguinte procedimento:</a:t>
            </a:r>
          </a:p>
          <a:p>
            <a:pPr lvl="1"/>
            <a:r>
              <a:rPr lang="pt-BR" err="1"/>
              <a:t>Valida_Nova_Senha</a:t>
            </a:r>
            <a:r>
              <a:rPr lang="pt-BR"/>
              <a:t> que recebe como entrada uma senha e valida conforme as regras abaixo.</a:t>
            </a:r>
          </a:p>
          <a:p>
            <a:pPr lvl="1"/>
            <a:r>
              <a:rPr lang="pt-BR"/>
              <a:t>Defina os casos de teste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2331" y="2008099"/>
            <a:ext cx="4641470" cy="251965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7CDF88-C993-466D-AED6-F6399827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111" y="608805"/>
            <a:ext cx="1465714" cy="12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23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pensar 2!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95709" y="1768116"/>
            <a:ext cx="10515600" cy="4351338"/>
          </a:xfrm>
        </p:spPr>
        <p:txBody>
          <a:bodyPr/>
          <a:lstStyle/>
          <a:p>
            <a:r>
              <a:rPr lang="pt-BR"/>
              <a:t>Usando seus conhecimentos de C++, C ou outra linguagem de programação desenvolva um </a:t>
            </a:r>
            <a:r>
              <a:rPr lang="pt-BR" i="1"/>
              <a:t>checklist </a:t>
            </a:r>
            <a:r>
              <a:rPr lang="pt-BR"/>
              <a:t>de erros comuns (não erros de sintaxe) que não poderiam ser detectados por um compilador, mas que poderiam ser detectados por uma inspeção de programa.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5FA203-7551-4F5F-8B26-6A99CB13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111" y="608805"/>
            <a:ext cx="1465714" cy="12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Processos de V &amp; 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 &amp; V – verificação &amp; validação </a:t>
            </a:r>
          </a:p>
          <a:p>
            <a:endParaRPr lang="pt-BR"/>
          </a:p>
          <a:p>
            <a:r>
              <a:rPr lang="pt-BR"/>
              <a:t>“V &amp; V é o nome que se dá aos processos de avaliação e análise que asseguram que o software cumpra com suas especificações e atenda às necessidades dos clientes que estão pagando por ele.”</a:t>
            </a:r>
          </a:p>
          <a:p>
            <a:pPr marL="0" indent="0">
              <a:buNone/>
            </a:pPr>
            <a:r>
              <a:rPr lang="pt-BR" sz="1200"/>
              <a:t>(</a:t>
            </a:r>
            <a:r>
              <a:rPr lang="pt-BR" sz="1200" err="1"/>
              <a:t>Sommerville</a:t>
            </a:r>
            <a:r>
              <a:rPr lang="pt-BR" sz="1200"/>
              <a:t>, 2003)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Processos de V &amp; 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>
                <a:effectLst/>
              </a:rPr>
              <a:t>A </a:t>
            </a:r>
            <a:r>
              <a:rPr lang="pt-BR" b="0" i="0" u="sng">
                <a:effectLst/>
              </a:rPr>
              <a:t>verificação</a:t>
            </a:r>
            <a:r>
              <a:rPr lang="pt-BR" b="0" i="0">
                <a:effectLst/>
              </a:rPr>
              <a:t> consiste em identificar defeitos e possíveis problemas de um componente pronto; </a:t>
            </a:r>
          </a:p>
          <a:p>
            <a:pPr algn="l"/>
            <a:endParaRPr lang="pt-BR" b="0" i="0">
              <a:effectLst/>
            </a:endParaRPr>
          </a:p>
          <a:p>
            <a:pPr algn="l"/>
            <a:r>
              <a:rPr lang="pt-BR"/>
              <a:t>A</a:t>
            </a:r>
            <a:r>
              <a:rPr lang="pt-BR" b="0" i="0">
                <a:effectLst/>
              </a:rPr>
              <a:t> </a:t>
            </a:r>
            <a:r>
              <a:rPr lang="pt-BR" b="0" i="0" u="sng">
                <a:effectLst/>
              </a:rPr>
              <a:t>validação</a:t>
            </a:r>
            <a:r>
              <a:rPr lang="pt-BR" b="0" i="0">
                <a:effectLst/>
              </a:rPr>
              <a:t> busca avaliar se a construção do componente segue os requisitos predefinidos. </a:t>
            </a:r>
          </a:p>
          <a:p>
            <a:pPr marL="0" indent="0" algn="l">
              <a:buNone/>
            </a:pPr>
            <a:r>
              <a:rPr lang="pt-BR" sz="1000" b="0" i="0">
                <a:solidFill>
                  <a:srgbClr val="555555"/>
                </a:solidFill>
                <a:effectLst/>
                <a:latin typeface="helvetica neue"/>
              </a:rPr>
              <a:t>(BASTOS, </a:t>
            </a:r>
            <a:r>
              <a:rPr lang="pt-BR" sz="1000" b="0" i="0" err="1">
                <a:solidFill>
                  <a:srgbClr val="555555"/>
                </a:solidFill>
                <a:effectLst/>
                <a:latin typeface="helvetica neue"/>
              </a:rPr>
              <a:t>Aderson</a:t>
            </a:r>
            <a:r>
              <a:rPr lang="pt-BR" sz="1000" b="0" i="0">
                <a:solidFill>
                  <a:srgbClr val="555555"/>
                </a:solidFill>
                <a:effectLst/>
                <a:latin typeface="helvetica neue"/>
              </a:rPr>
              <a:t> et al., 2007)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7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Processos de V &amp; 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Em geral, duas técnicas são adotadas:</a:t>
            </a:r>
          </a:p>
          <a:p>
            <a:pPr lvl="1"/>
            <a:r>
              <a:rPr lang="pt-BR" u="sng"/>
              <a:t>Revisões: </a:t>
            </a:r>
          </a:p>
          <a:p>
            <a:pPr lvl="2"/>
            <a:r>
              <a:rPr lang="pt-BR"/>
              <a:t>técnicas estáticas que identificam a </a:t>
            </a:r>
            <a:r>
              <a:rPr lang="pt-BR">
                <a:solidFill>
                  <a:srgbClr val="FFC000"/>
                </a:solidFill>
              </a:rPr>
              <a:t>correspondência entre o programa e sua especificação ou necessidades do cliente</a:t>
            </a:r>
            <a:r>
              <a:rPr lang="pt-BR"/>
              <a:t>. </a:t>
            </a:r>
          </a:p>
          <a:p>
            <a:pPr lvl="2"/>
            <a:r>
              <a:rPr lang="pt-BR"/>
              <a:t>Não demonstram se o software é operacionalmente útil ou se suas características não-funcionais atendem os requisitos desejados.</a:t>
            </a:r>
          </a:p>
          <a:p>
            <a:pPr lvl="1"/>
            <a:endParaRPr lang="pt-BR" u="sng"/>
          </a:p>
          <a:p>
            <a:pPr lvl="1"/>
            <a:r>
              <a:rPr lang="pt-BR" u="sng"/>
              <a:t>Testes: </a:t>
            </a:r>
          </a:p>
          <a:p>
            <a:pPr lvl="2"/>
            <a:r>
              <a:rPr lang="pt-BR"/>
              <a:t>técnicas dinâmicas que podem ser aplicadas para verificação e validação, trabalhando sobre uma </a:t>
            </a:r>
            <a:r>
              <a:rPr lang="pt-BR">
                <a:solidFill>
                  <a:srgbClr val="FFC000"/>
                </a:solidFill>
              </a:rPr>
              <a:t>versão executável </a:t>
            </a:r>
            <a:r>
              <a:rPr lang="pt-BR"/>
              <a:t>do produto de software.</a:t>
            </a:r>
          </a:p>
          <a:p>
            <a:pPr lvl="1"/>
            <a:endParaRPr lang="pt-BR"/>
          </a:p>
          <a:p>
            <a:pPr lvl="1"/>
            <a:r>
              <a:rPr lang="pt-BR"/>
              <a:t>Outras:</a:t>
            </a:r>
          </a:p>
          <a:p>
            <a:pPr lvl="2"/>
            <a:r>
              <a:rPr lang="pt-BR"/>
              <a:t>Prototipação</a:t>
            </a:r>
          </a:p>
          <a:p>
            <a:pPr lvl="2"/>
            <a:r>
              <a:rPr lang="pt-BR"/>
              <a:t>Simulação </a:t>
            </a:r>
          </a:p>
        </p:txBody>
      </p:sp>
    </p:spTree>
    <p:extLst>
      <p:ext uri="{BB962C8B-B14F-4D97-AF65-F5344CB8AC3E}">
        <p14:creationId xmlns:p14="http://schemas.microsoft.com/office/powerpoint/2010/main" val="22458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pt-BR"/>
              <a:t>Processos de V &amp; 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endParaRPr lang="pt-BR" sz="1200"/>
          </a:p>
          <a:p>
            <a:pPr marL="0" indent="0">
              <a:buNone/>
            </a:pPr>
            <a:r>
              <a:rPr lang="pt-BR" sz="1200"/>
              <a:t>(Boehm, 1979)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5D94504-4D61-42CF-A01B-32E92A5F1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37151"/>
              </p:ext>
            </p:extLst>
          </p:nvPr>
        </p:nvGraphicFramePr>
        <p:xfrm>
          <a:off x="970935" y="1035579"/>
          <a:ext cx="10515600" cy="545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9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3347" y="2315713"/>
            <a:ext cx="4013877" cy="4021637"/>
          </a:xfrm>
        </p:spPr>
        <p:txBody>
          <a:bodyPr>
            <a:normAutofit/>
          </a:bodyPr>
          <a:lstStyle/>
          <a:p>
            <a:r>
              <a:rPr lang="pt-BR" sz="5600"/>
              <a:t>Processo de V&amp;V</a:t>
            </a:r>
            <a:br>
              <a:rPr lang="pt-BR" sz="5600"/>
            </a:br>
            <a:br>
              <a:rPr lang="pt-BR" sz="5600"/>
            </a:br>
            <a:r>
              <a:rPr lang="pt-BR" sz="5600"/>
              <a:t>Revisões de software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EAE0B-978D-44F1-93BD-EE090FB00DA3}">
  <ds:schemaRefs>
    <ds:schemaRef ds:uri="065bfa9c-086b-4342-9f95-2b7c135fd06b"/>
    <ds:schemaRef ds:uri="c1527765-ead9-4985-ae14-255d4b6876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305ED1-C005-4195-B027-5257BAEDC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1EA2F-E41A-40E3-9C52-D303EC423E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Engenharia de Software  Teste de Software</vt:lpstr>
      <vt:lpstr>Engenharia de Software</vt:lpstr>
      <vt:lpstr>Teste de Software</vt:lpstr>
      <vt:lpstr>Teste de Software</vt:lpstr>
      <vt:lpstr>Processos de V &amp; V</vt:lpstr>
      <vt:lpstr>Processos de V &amp; V</vt:lpstr>
      <vt:lpstr>Processos de V &amp; V</vt:lpstr>
      <vt:lpstr>Processos de V &amp; V</vt:lpstr>
      <vt:lpstr>Processo de V&amp;V  Revisões de software</vt:lpstr>
      <vt:lpstr>Revisões de Software</vt:lpstr>
      <vt:lpstr>Peer Review - Inspeções de software</vt:lpstr>
      <vt:lpstr>Peer Review - Inspeções de software</vt:lpstr>
      <vt:lpstr>Peer Review - Inspeções de software</vt:lpstr>
      <vt:lpstr>Peer Review - Walkthrough</vt:lpstr>
      <vt:lpstr>Peer Review - Walkthrough</vt:lpstr>
      <vt:lpstr>Peer Review - Walkthrough</vt:lpstr>
      <vt:lpstr>Processo de V&amp;V  Teste de software</vt:lpstr>
      <vt:lpstr>Teste no ciclo de desenvolvimento</vt:lpstr>
      <vt:lpstr>Conceito de teste de software</vt:lpstr>
      <vt:lpstr>Teste no ciclo de desenvolvimento</vt:lpstr>
      <vt:lpstr>Conceito de teste de software</vt:lpstr>
      <vt:lpstr>Conceito de teste de software</vt:lpstr>
      <vt:lpstr>Princípios de teste – I (Myers) </vt:lpstr>
      <vt:lpstr>Princípios de teste – II (Myers) </vt:lpstr>
      <vt:lpstr>Planejamento de testes</vt:lpstr>
      <vt:lpstr>Estágios de teste</vt:lpstr>
      <vt:lpstr>Estágios de teste</vt:lpstr>
      <vt:lpstr>Teste de Unidade</vt:lpstr>
      <vt:lpstr>Teste de Unidade</vt:lpstr>
      <vt:lpstr>Teste de Integração </vt:lpstr>
      <vt:lpstr>Teste de Integração </vt:lpstr>
      <vt:lpstr>Teste de Aceitação</vt:lpstr>
      <vt:lpstr>Teste de Aceitação  </vt:lpstr>
      <vt:lpstr>Teste de Sistema </vt:lpstr>
      <vt:lpstr>Tipos de teste</vt:lpstr>
      <vt:lpstr>Teste caixa-preta (funcional)</vt:lpstr>
      <vt:lpstr>Teste caixa-branca (estrutural)</vt:lpstr>
      <vt:lpstr>Teste de aspectos específicos</vt:lpstr>
      <vt:lpstr>Considerações finais</vt:lpstr>
      <vt:lpstr>Apresentação do PowerPoint</vt:lpstr>
      <vt:lpstr>Link interessante</vt:lpstr>
      <vt:lpstr>Atividade 1</vt:lpstr>
      <vt:lpstr>Atividade 1</vt:lpstr>
      <vt:lpstr>Para pensar 1!</vt:lpstr>
      <vt:lpstr>Para pensar 2!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Patricia de Bassi</dc:creator>
  <cp:revision>5</cp:revision>
  <dcterms:created xsi:type="dcterms:W3CDTF">2016-10-17T01:22:50Z</dcterms:created>
  <dcterms:modified xsi:type="dcterms:W3CDTF">2023-11-27T22:49:40Z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