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19" r:id="rId6"/>
    <p:sldId id="257" r:id="rId7"/>
    <p:sldId id="258" r:id="rId8"/>
    <p:sldId id="259" r:id="rId9"/>
    <p:sldId id="281" r:id="rId10"/>
    <p:sldId id="282" r:id="rId11"/>
    <p:sldId id="280" r:id="rId12"/>
    <p:sldId id="260" r:id="rId13"/>
    <p:sldId id="261" r:id="rId14"/>
    <p:sldId id="286" r:id="rId15"/>
    <p:sldId id="262" r:id="rId16"/>
    <p:sldId id="268" r:id="rId17"/>
    <p:sldId id="267" r:id="rId18"/>
    <p:sldId id="270" r:id="rId19"/>
    <p:sldId id="271" r:id="rId20"/>
    <p:sldId id="272" r:id="rId21"/>
    <p:sldId id="284" r:id="rId22"/>
    <p:sldId id="273" r:id="rId23"/>
    <p:sldId id="283" r:id="rId24"/>
    <p:sldId id="274" r:id="rId25"/>
    <p:sldId id="275" r:id="rId26"/>
    <p:sldId id="276" r:id="rId27"/>
    <p:sldId id="277" r:id="rId28"/>
    <p:sldId id="278" r:id="rId29"/>
    <p:sldId id="320" r:id="rId30"/>
    <p:sldId id="285" r:id="rId3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2D2EC-D0F0-3AB6-05E2-0EE9756EA0B1}" v="2" dt="2023-11-02T00:53:28.493"/>
    <p1510:client id="{3B9D2B1D-EBD3-4E8D-A92B-9628F252F8D0}" v="10" dt="2023-11-07T00:30:18.964"/>
    <p1510:client id="{555DE421-490C-4AEB-8A93-3D8F7B425404}" v="1" dt="2023-11-02T01:18:17.101"/>
    <p1510:client id="{6467920A-FDFD-4B15-BA1B-9D0527C12210}" v="1" dt="2023-11-06T22:03:08.390"/>
    <p1510:client id="{9B7CF3CD-E873-4F95-80E6-F514ADBB3F78}" v="21" dt="2023-11-07T00:33:14.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Paula Szymczak" userId="S::ana.szymczak@utp.edu.br::2549192e-e287-4ff1-ae80-2c908f2cf6e8" providerId="AD" clId="Web-{6467920A-FDFD-4B15-BA1B-9D0527C12210}"/>
    <pc:docChg chg="sldOrd">
      <pc:chgData name="Ana Paula Szymczak" userId="S::ana.szymczak@utp.edu.br::2549192e-e287-4ff1-ae80-2c908f2cf6e8" providerId="AD" clId="Web-{6467920A-FDFD-4B15-BA1B-9D0527C12210}" dt="2023-11-06T22:03:08.390" v="0"/>
      <pc:docMkLst>
        <pc:docMk/>
      </pc:docMkLst>
      <pc:sldChg chg="ord">
        <pc:chgData name="Ana Paula Szymczak" userId="S::ana.szymczak@utp.edu.br::2549192e-e287-4ff1-ae80-2c908f2cf6e8" providerId="AD" clId="Web-{6467920A-FDFD-4B15-BA1B-9D0527C12210}" dt="2023-11-06T22:03:08.390" v="0"/>
        <pc:sldMkLst>
          <pc:docMk/>
          <pc:sldMk cId="523050915" sldId="267"/>
        </pc:sldMkLst>
      </pc:sldChg>
    </pc:docChg>
  </pc:docChgLst>
  <pc:docChgLst>
    <pc:chgData name="THIAGO GOMES ZIOLKOWSKI" userId="S::thiago.ziolkowski@utp.edu.br::d3e2920a-0ac6-484b-84ca-f5f5fb0e08da" providerId="AD" clId="Web-{555DE421-490C-4AEB-8A93-3D8F7B425404}"/>
    <pc:docChg chg="modSld">
      <pc:chgData name="THIAGO GOMES ZIOLKOWSKI" userId="S::thiago.ziolkowski@utp.edu.br::d3e2920a-0ac6-484b-84ca-f5f5fb0e08da" providerId="AD" clId="Web-{555DE421-490C-4AEB-8A93-3D8F7B425404}" dt="2023-11-02T01:18:17.101" v="0" actId="1076"/>
      <pc:docMkLst>
        <pc:docMk/>
      </pc:docMkLst>
      <pc:sldChg chg="modSp">
        <pc:chgData name="THIAGO GOMES ZIOLKOWSKI" userId="S::thiago.ziolkowski@utp.edu.br::d3e2920a-0ac6-484b-84ca-f5f5fb0e08da" providerId="AD" clId="Web-{555DE421-490C-4AEB-8A93-3D8F7B425404}" dt="2023-11-02T01:18:17.101" v="0" actId="1076"/>
        <pc:sldMkLst>
          <pc:docMk/>
          <pc:sldMk cId="2280760978" sldId="285"/>
        </pc:sldMkLst>
        <pc:spChg chg="mod">
          <ac:chgData name="THIAGO GOMES ZIOLKOWSKI" userId="S::thiago.ziolkowski@utp.edu.br::d3e2920a-0ac6-484b-84ca-f5f5fb0e08da" providerId="AD" clId="Web-{555DE421-490C-4AEB-8A93-3D8F7B425404}" dt="2023-11-02T01:18:17.101" v="0" actId="1076"/>
          <ac:spMkLst>
            <pc:docMk/>
            <pc:sldMk cId="2280760978" sldId="285"/>
            <ac:spMk id="3" creationId="{3A11ADD3-1464-41FF-B65C-92932622514D}"/>
          </ac:spMkLst>
        </pc:spChg>
      </pc:sldChg>
    </pc:docChg>
  </pc:docChgLst>
  <pc:docChgLst>
    <pc:chgData name="BRUNO LEANDRO DINIZ" userId="S::bruno.diniz1@utp.edu.br::ed67dcc8-5613-42bf-a123-97ed9be02d9d" providerId="AD" clId="Web-{0142D2EC-D0F0-3AB6-05E2-0EE9756EA0B1}"/>
    <pc:docChg chg="modSld">
      <pc:chgData name="BRUNO LEANDRO DINIZ" userId="S::bruno.diniz1@utp.edu.br::ed67dcc8-5613-42bf-a123-97ed9be02d9d" providerId="AD" clId="Web-{0142D2EC-D0F0-3AB6-05E2-0EE9756EA0B1}" dt="2023-11-02T00:53:28.493" v="1" actId="1076"/>
      <pc:docMkLst>
        <pc:docMk/>
      </pc:docMkLst>
      <pc:sldChg chg="modSp">
        <pc:chgData name="BRUNO LEANDRO DINIZ" userId="S::bruno.diniz1@utp.edu.br::ed67dcc8-5613-42bf-a123-97ed9be02d9d" providerId="AD" clId="Web-{0142D2EC-D0F0-3AB6-05E2-0EE9756EA0B1}" dt="2023-11-02T00:19:32.954" v="0" actId="1076"/>
        <pc:sldMkLst>
          <pc:docMk/>
          <pc:sldMk cId="319343648" sldId="258"/>
        </pc:sldMkLst>
        <pc:picChg chg="mod">
          <ac:chgData name="BRUNO LEANDRO DINIZ" userId="S::bruno.diniz1@utp.edu.br::ed67dcc8-5613-42bf-a123-97ed9be02d9d" providerId="AD" clId="Web-{0142D2EC-D0F0-3AB6-05E2-0EE9756EA0B1}" dt="2023-11-02T00:19:32.954" v="0" actId="1076"/>
          <ac:picMkLst>
            <pc:docMk/>
            <pc:sldMk cId="319343648" sldId="258"/>
            <ac:picMk id="5" creationId="{731CBD8B-7C9D-44D0-ADB2-FB9CD9F4E5ED}"/>
          </ac:picMkLst>
        </pc:picChg>
      </pc:sldChg>
      <pc:sldChg chg="modSp">
        <pc:chgData name="BRUNO LEANDRO DINIZ" userId="S::bruno.diniz1@utp.edu.br::ed67dcc8-5613-42bf-a123-97ed9be02d9d" providerId="AD" clId="Web-{0142D2EC-D0F0-3AB6-05E2-0EE9756EA0B1}" dt="2023-11-02T00:53:28.493" v="1" actId="1076"/>
        <pc:sldMkLst>
          <pc:docMk/>
          <pc:sldMk cId="3986325555" sldId="276"/>
        </pc:sldMkLst>
        <pc:picChg chg="mod">
          <ac:chgData name="BRUNO LEANDRO DINIZ" userId="S::bruno.diniz1@utp.edu.br::ed67dcc8-5613-42bf-a123-97ed9be02d9d" providerId="AD" clId="Web-{0142D2EC-D0F0-3AB6-05E2-0EE9756EA0B1}" dt="2023-11-02T00:53:28.493" v="1" actId="1076"/>
          <ac:picMkLst>
            <pc:docMk/>
            <pc:sldMk cId="3986325555" sldId="276"/>
            <ac:picMk id="4" creationId="{00000000-0000-0000-0000-000000000000}"/>
          </ac:picMkLst>
        </pc:picChg>
      </pc:sldChg>
    </pc:docChg>
  </pc:docChgLst>
  <pc:docChgLst>
    <pc:chgData name="THIAGO GOMES ZIOLKOWSKI" userId="S::thiago.ziolkowski@utp.edu.br::d3e2920a-0ac6-484b-84ca-f5f5fb0e08da" providerId="AD" clId="Web-{9B7CF3CD-E873-4F95-80E6-F514ADBB3F78}"/>
    <pc:docChg chg="modSld">
      <pc:chgData name="THIAGO GOMES ZIOLKOWSKI" userId="S::thiago.ziolkowski@utp.edu.br::d3e2920a-0ac6-484b-84ca-f5f5fb0e08da" providerId="AD" clId="Web-{9B7CF3CD-E873-4F95-80E6-F514ADBB3F78}" dt="2023-11-07T00:33:07.889" v="3" actId="20577"/>
      <pc:docMkLst>
        <pc:docMk/>
      </pc:docMkLst>
      <pc:sldChg chg="modSp">
        <pc:chgData name="THIAGO GOMES ZIOLKOWSKI" userId="S::thiago.ziolkowski@utp.edu.br::d3e2920a-0ac6-484b-84ca-f5f5fb0e08da" providerId="AD" clId="Web-{9B7CF3CD-E873-4F95-80E6-F514ADBB3F78}" dt="2023-11-07T00:33:07.889" v="3" actId="20577"/>
        <pc:sldMkLst>
          <pc:docMk/>
          <pc:sldMk cId="2280760978" sldId="285"/>
        </pc:sldMkLst>
        <pc:spChg chg="mod">
          <ac:chgData name="THIAGO GOMES ZIOLKOWSKI" userId="S::thiago.ziolkowski@utp.edu.br::d3e2920a-0ac6-484b-84ca-f5f5fb0e08da" providerId="AD" clId="Web-{9B7CF3CD-E873-4F95-80E6-F514ADBB3F78}" dt="2023-11-07T00:33:07.889" v="3" actId="20577"/>
          <ac:spMkLst>
            <pc:docMk/>
            <pc:sldMk cId="2280760978" sldId="285"/>
            <ac:spMk id="3" creationId="{3A11ADD3-1464-41FF-B65C-92932622514D}"/>
          </ac:spMkLst>
        </pc:spChg>
      </pc:sldChg>
    </pc:docChg>
  </pc:docChgLst>
  <pc:docChgLst>
    <pc:chgData name="ARIEL EDUARDO BOTTEGA MARIUSSI" userId="S::ariel.mariussi@utp.edu.br::329e6070-2428-40e7-8366-3c72d66ab4cc" providerId="AD" clId="Web-{3B9D2B1D-EBD3-4E8D-A92B-9628F252F8D0}"/>
    <pc:docChg chg="modSld">
      <pc:chgData name="ARIEL EDUARDO BOTTEGA MARIUSSI" userId="S::ariel.mariussi@utp.edu.br::329e6070-2428-40e7-8366-3c72d66ab4cc" providerId="AD" clId="Web-{3B9D2B1D-EBD3-4E8D-A92B-9628F252F8D0}" dt="2023-11-07T00:30:18.964" v="13" actId="20577"/>
      <pc:docMkLst>
        <pc:docMk/>
      </pc:docMkLst>
      <pc:sldChg chg="modSp">
        <pc:chgData name="ARIEL EDUARDO BOTTEGA MARIUSSI" userId="S::ariel.mariussi@utp.edu.br::329e6070-2428-40e7-8366-3c72d66ab4cc" providerId="AD" clId="Web-{3B9D2B1D-EBD3-4E8D-A92B-9628F252F8D0}" dt="2023-11-07T00:30:18.964" v="13" actId="20577"/>
        <pc:sldMkLst>
          <pc:docMk/>
          <pc:sldMk cId="2280760978" sldId="285"/>
        </pc:sldMkLst>
        <pc:spChg chg="mod">
          <ac:chgData name="ARIEL EDUARDO BOTTEGA MARIUSSI" userId="S::ariel.mariussi@utp.edu.br::329e6070-2428-40e7-8366-3c72d66ab4cc" providerId="AD" clId="Web-{3B9D2B1D-EBD3-4E8D-A92B-9628F252F8D0}" dt="2023-11-07T00:30:18.964" v="13" actId="20577"/>
          <ac:spMkLst>
            <pc:docMk/>
            <pc:sldMk cId="2280760978" sldId="285"/>
            <ac:spMk id="3" creationId="{3A11ADD3-1464-41FF-B65C-92932622514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E570C-D42E-40F2-8C21-ECD5AABB972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pt-BR"/>
        </a:p>
      </dgm:t>
    </dgm:pt>
    <dgm:pt modelId="{D02FE437-D457-4517-B989-AAF81AF01C4A}">
      <dgm:prSet phldrT="[Texto]"/>
      <dgm:spPr/>
      <dgm:t>
        <a:bodyPr/>
        <a:lstStyle/>
        <a:p>
          <a:r>
            <a:rPr lang="pt-BR"/>
            <a:t>Elicitação de requisitos</a:t>
          </a:r>
        </a:p>
      </dgm:t>
    </dgm:pt>
    <dgm:pt modelId="{9A0B296E-2B19-4013-AB7B-9F343E4B7F95}" type="parTrans" cxnId="{95BA187F-D3FB-4858-A1C1-940F9F134E38}">
      <dgm:prSet/>
      <dgm:spPr/>
      <dgm:t>
        <a:bodyPr/>
        <a:lstStyle/>
        <a:p>
          <a:endParaRPr lang="pt-BR"/>
        </a:p>
      </dgm:t>
    </dgm:pt>
    <dgm:pt modelId="{E8554E8E-FCD4-42BE-B57F-882A2A809A0B}" type="sibTrans" cxnId="{95BA187F-D3FB-4858-A1C1-940F9F134E38}">
      <dgm:prSet/>
      <dgm:spPr/>
      <dgm:t>
        <a:bodyPr/>
        <a:lstStyle/>
        <a:p>
          <a:endParaRPr lang="pt-BR"/>
        </a:p>
      </dgm:t>
    </dgm:pt>
    <dgm:pt modelId="{DAEE4EFC-F71A-4203-95A0-547E64835DD5}">
      <dgm:prSet phldrT="[Texto]"/>
      <dgm:spPr/>
      <dgm:t>
        <a:bodyPr/>
        <a:lstStyle/>
        <a:p>
          <a:r>
            <a:rPr lang="pt-BR"/>
            <a:t>Construção do software</a:t>
          </a:r>
        </a:p>
      </dgm:t>
    </dgm:pt>
    <dgm:pt modelId="{A2D47B44-52A9-4A18-A4EB-780B54E72129}" type="parTrans" cxnId="{7E5CCA2E-F054-4B40-9D61-E7772FF6847A}">
      <dgm:prSet/>
      <dgm:spPr/>
      <dgm:t>
        <a:bodyPr/>
        <a:lstStyle/>
        <a:p>
          <a:endParaRPr lang="pt-BR"/>
        </a:p>
      </dgm:t>
    </dgm:pt>
    <dgm:pt modelId="{AE522FD8-2395-496B-A7A3-C2AE3B00F892}" type="sibTrans" cxnId="{7E5CCA2E-F054-4B40-9D61-E7772FF6847A}">
      <dgm:prSet/>
      <dgm:spPr/>
      <dgm:t>
        <a:bodyPr/>
        <a:lstStyle/>
        <a:p>
          <a:endParaRPr lang="pt-BR"/>
        </a:p>
      </dgm:t>
    </dgm:pt>
    <dgm:pt modelId="{BF23F3AE-CC8B-45F3-BD3C-A5416A9651B4}">
      <dgm:prSet phldrT="[Texto]"/>
      <dgm:spPr>
        <a:solidFill>
          <a:schemeClr val="accent2"/>
        </a:solidFill>
      </dgm:spPr>
      <dgm:t>
        <a:bodyPr/>
        <a:lstStyle/>
        <a:p>
          <a:r>
            <a:rPr lang="pt-BR"/>
            <a:t>Teste de Software</a:t>
          </a:r>
        </a:p>
      </dgm:t>
    </dgm:pt>
    <dgm:pt modelId="{791950C8-7EF8-46D1-AF81-CCD3CC7EE79C}" type="parTrans" cxnId="{E42FA70E-E46D-42A6-B218-9B2BA852C912}">
      <dgm:prSet/>
      <dgm:spPr/>
      <dgm:t>
        <a:bodyPr/>
        <a:lstStyle/>
        <a:p>
          <a:endParaRPr lang="pt-BR"/>
        </a:p>
      </dgm:t>
    </dgm:pt>
    <dgm:pt modelId="{B96DE1A3-0B33-4DEF-B507-986B988683FE}" type="sibTrans" cxnId="{E42FA70E-E46D-42A6-B218-9B2BA852C912}">
      <dgm:prSet/>
      <dgm:spPr/>
      <dgm:t>
        <a:bodyPr/>
        <a:lstStyle/>
        <a:p>
          <a:endParaRPr lang="pt-BR"/>
        </a:p>
      </dgm:t>
    </dgm:pt>
    <dgm:pt modelId="{9FC5CB0A-7798-4971-AE44-D7FB64D5DE92}">
      <dgm:prSet phldrT="[Texto]"/>
      <dgm:spPr>
        <a:solidFill>
          <a:schemeClr val="accent2"/>
        </a:solidFill>
      </dgm:spPr>
      <dgm:t>
        <a:bodyPr/>
        <a:lstStyle/>
        <a:p>
          <a:r>
            <a:rPr lang="pt-BR"/>
            <a:t>Qualidade de Software</a:t>
          </a:r>
        </a:p>
      </dgm:t>
    </dgm:pt>
    <dgm:pt modelId="{22482926-13AC-41E6-9615-EAEC63FC650F}" type="parTrans" cxnId="{1A0DC5BB-F337-43DE-ACF0-D16315EF0986}">
      <dgm:prSet/>
      <dgm:spPr/>
      <dgm:t>
        <a:bodyPr/>
        <a:lstStyle/>
        <a:p>
          <a:endParaRPr lang="pt-BR"/>
        </a:p>
      </dgm:t>
    </dgm:pt>
    <dgm:pt modelId="{890DCC66-9FEB-4050-AA5E-829434AB6FAA}" type="sibTrans" cxnId="{1A0DC5BB-F337-43DE-ACF0-D16315EF0986}">
      <dgm:prSet/>
      <dgm:spPr/>
      <dgm:t>
        <a:bodyPr/>
        <a:lstStyle/>
        <a:p>
          <a:endParaRPr lang="pt-BR"/>
        </a:p>
      </dgm:t>
    </dgm:pt>
    <dgm:pt modelId="{76B837B3-A376-4121-8257-F3BC94C2EC89}">
      <dgm:prSet phldrT="[Texto]"/>
      <dgm:spPr>
        <a:solidFill>
          <a:schemeClr val="accent1"/>
        </a:solidFill>
      </dgm:spPr>
      <dgm:t>
        <a:bodyPr/>
        <a:lstStyle/>
        <a:p>
          <a:r>
            <a:rPr lang="pt-BR"/>
            <a:t>Manutenção de Software</a:t>
          </a:r>
        </a:p>
      </dgm:t>
    </dgm:pt>
    <dgm:pt modelId="{8B235F92-2138-464B-8C2B-E1B456163406}" type="parTrans" cxnId="{9B72D462-53F4-49E6-88F9-4183D24561B3}">
      <dgm:prSet/>
      <dgm:spPr/>
      <dgm:t>
        <a:bodyPr/>
        <a:lstStyle/>
        <a:p>
          <a:endParaRPr lang="pt-BR"/>
        </a:p>
      </dgm:t>
    </dgm:pt>
    <dgm:pt modelId="{13A7E039-E680-4671-A923-AE6866144937}" type="sibTrans" cxnId="{9B72D462-53F4-49E6-88F9-4183D24561B3}">
      <dgm:prSet/>
      <dgm:spPr/>
      <dgm:t>
        <a:bodyPr/>
        <a:lstStyle/>
        <a:p>
          <a:endParaRPr lang="pt-BR"/>
        </a:p>
      </dgm:t>
    </dgm:pt>
    <dgm:pt modelId="{5F027F48-371C-49D3-B460-8543BED2AC44}">
      <dgm:prSet phldrT="[Texto]"/>
      <dgm:spPr>
        <a:solidFill>
          <a:schemeClr val="accent2"/>
        </a:solidFill>
      </dgm:spPr>
      <dgm:t>
        <a:bodyPr/>
        <a:lstStyle/>
        <a:p>
          <a:r>
            <a:rPr lang="pt-BR"/>
            <a:t>Projeto do software</a:t>
          </a:r>
        </a:p>
      </dgm:t>
    </dgm:pt>
    <dgm:pt modelId="{86125BB0-4CE5-43D5-9479-EDE24FBF2540}" type="sibTrans" cxnId="{997EF337-AE10-4E22-BDD0-95662FFE629F}">
      <dgm:prSet/>
      <dgm:spPr/>
      <dgm:t>
        <a:bodyPr/>
        <a:lstStyle/>
        <a:p>
          <a:endParaRPr lang="pt-BR"/>
        </a:p>
      </dgm:t>
    </dgm:pt>
    <dgm:pt modelId="{3AA44E96-901D-4870-B69D-0F43CCE2DDD2}" type="parTrans" cxnId="{997EF337-AE10-4E22-BDD0-95662FFE629F}">
      <dgm:prSet/>
      <dgm:spPr/>
      <dgm:t>
        <a:bodyPr/>
        <a:lstStyle/>
        <a:p>
          <a:endParaRPr lang="pt-BR"/>
        </a:p>
      </dgm:t>
    </dgm:pt>
    <dgm:pt modelId="{4F3407FA-B2EC-4AEA-ACB8-E4C802468140}" type="pres">
      <dgm:prSet presAssocID="{2D4E570C-D42E-40F2-8C21-ECD5AABB9729}" presName="Name0" presStyleCnt="0">
        <dgm:presLayoutVars>
          <dgm:chMax val="7"/>
          <dgm:chPref val="7"/>
          <dgm:dir/>
        </dgm:presLayoutVars>
      </dgm:prSet>
      <dgm:spPr/>
    </dgm:pt>
    <dgm:pt modelId="{B1763380-9195-45E7-8C4D-F15D0958396F}" type="pres">
      <dgm:prSet presAssocID="{2D4E570C-D42E-40F2-8C21-ECD5AABB9729}" presName="Name1" presStyleCnt="0"/>
      <dgm:spPr/>
    </dgm:pt>
    <dgm:pt modelId="{33E2BE88-2EAC-463A-9900-32A5E2434798}" type="pres">
      <dgm:prSet presAssocID="{2D4E570C-D42E-40F2-8C21-ECD5AABB9729}" presName="cycle" presStyleCnt="0"/>
      <dgm:spPr/>
    </dgm:pt>
    <dgm:pt modelId="{ADDE8CCF-3AE9-4BBC-80B7-3323D34E218E}" type="pres">
      <dgm:prSet presAssocID="{2D4E570C-D42E-40F2-8C21-ECD5AABB9729}" presName="srcNode" presStyleLbl="node1" presStyleIdx="0" presStyleCnt="6"/>
      <dgm:spPr/>
    </dgm:pt>
    <dgm:pt modelId="{21A9C99B-4DB3-4604-AA30-2CDF5DEFF798}" type="pres">
      <dgm:prSet presAssocID="{2D4E570C-D42E-40F2-8C21-ECD5AABB9729}" presName="conn" presStyleLbl="parChTrans1D2" presStyleIdx="0" presStyleCnt="1"/>
      <dgm:spPr/>
    </dgm:pt>
    <dgm:pt modelId="{E7ACF3A9-435D-4954-9ADE-6C229E0BCFF8}" type="pres">
      <dgm:prSet presAssocID="{2D4E570C-D42E-40F2-8C21-ECD5AABB9729}" presName="extraNode" presStyleLbl="node1" presStyleIdx="0" presStyleCnt="6"/>
      <dgm:spPr/>
    </dgm:pt>
    <dgm:pt modelId="{1055530B-5443-44D2-A2FB-E00135609234}" type="pres">
      <dgm:prSet presAssocID="{2D4E570C-D42E-40F2-8C21-ECD5AABB9729}" presName="dstNode" presStyleLbl="node1" presStyleIdx="0" presStyleCnt="6"/>
      <dgm:spPr/>
    </dgm:pt>
    <dgm:pt modelId="{D5BEB92A-5A52-4BD9-9530-24C3D57816B8}" type="pres">
      <dgm:prSet presAssocID="{D02FE437-D457-4517-B989-AAF81AF01C4A}" presName="text_1" presStyleLbl="node1" presStyleIdx="0" presStyleCnt="6">
        <dgm:presLayoutVars>
          <dgm:bulletEnabled val="1"/>
        </dgm:presLayoutVars>
      </dgm:prSet>
      <dgm:spPr/>
    </dgm:pt>
    <dgm:pt modelId="{CC7EAC42-2383-494F-8EEF-6F2FC0FE1D61}" type="pres">
      <dgm:prSet presAssocID="{D02FE437-D457-4517-B989-AAF81AF01C4A}" presName="accent_1" presStyleCnt="0"/>
      <dgm:spPr/>
    </dgm:pt>
    <dgm:pt modelId="{A59BAB63-E989-431D-A8A4-CE8E3C0E4E0D}" type="pres">
      <dgm:prSet presAssocID="{D02FE437-D457-4517-B989-AAF81AF01C4A}" presName="accentRepeatNode" presStyleLbl="solidFgAcc1" presStyleIdx="0" presStyleCnt="6"/>
      <dgm:spPr/>
    </dgm:pt>
    <dgm:pt modelId="{8CE896F4-AF72-44C2-B08D-68CA8B56EF44}" type="pres">
      <dgm:prSet presAssocID="{5F027F48-371C-49D3-B460-8543BED2AC44}" presName="text_2" presStyleLbl="node1" presStyleIdx="1" presStyleCnt="6">
        <dgm:presLayoutVars>
          <dgm:bulletEnabled val="1"/>
        </dgm:presLayoutVars>
      </dgm:prSet>
      <dgm:spPr/>
    </dgm:pt>
    <dgm:pt modelId="{35B2014E-11F7-4DE1-A144-7839EFF58E2E}" type="pres">
      <dgm:prSet presAssocID="{5F027F48-371C-49D3-B460-8543BED2AC44}" presName="accent_2" presStyleCnt="0"/>
      <dgm:spPr/>
    </dgm:pt>
    <dgm:pt modelId="{0C306901-8FC7-4FF8-A3DB-1964230CD789}" type="pres">
      <dgm:prSet presAssocID="{5F027F48-371C-49D3-B460-8543BED2AC44}" presName="accentRepeatNode" presStyleLbl="solidFgAcc1" presStyleIdx="1" presStyleCnt="6"/>
      <dgm:spPr/>
    </dgm:pt>
    <dgm:pt modelId="{0D4D17AE-170A-4F1C-96C3-170A5A87053B}" type="pres">
      <dgm:prSet presAssocID="{DAEE4EFC-F71A-4203-95A0-547E64835DD5}" presName="text_3" presStyleLbl="node1" presStyleIdx="2" presStyleCnt="6">
        <dgm:presLayoutVars>
          <dgm:bulletEnabled val="1"/>
        </dgm:presLayoutVars>
      </dgm:prSet>
      <dgm:spPr/>
    </dgm:pt>
    <dgm:pt modelId="{0805BE89-7363-4610-A4C9-65CE0D7843A0}" type="pres">
      <dgm:prSet presAssocID="{DAEE4EFC-F71A-4203-95A0-547E64835DD5}" presName="accent_3" presStyleCnt="0"/>
      <dgm:spPr/>
    </dgm:pt>
    <dgm:pt modelId="{27887701-BAAE-47FB-9E99-BFD2BB62A8B6}" type="pres">
      <dgm:prSet presAssocID="{DAEE4EFC-F71A-4203-95A0-547E64835DD5}" presName="accentRepeatNode" presStyleLbl="solidFgAcc1" presStyleIdx="2" presStyleCnt="6"/>
      <dgm:spPr/>
    </dgm:pt>
    <dgm:pt modelId="{5E06F348-95B5-4C93-866E-042F41FD5B53}" type="pres">
      <dgm:prSet presAssocID="{BF23F3AE-CC8B-45F3-BD3C-A5416A9651B4}" presName="text_4" presStyleLbl="node1" presStyleIdx="3" presStyleCnt="6">
        <dgm:presLayoutVars>
          <dgm:bulletEnabled val="1"/>
        </dgm:presLayoutVars>
      </dgm:prSet>
      <dgm:spPr/>
    </dgm:pt>
    <dgm:pt modelId="{1B9A8708-57F9-4913-B933-2466962F54B2}" type="pres">
      <dgm:prSet presAssocID="{BF23F3AE-CC8B-45F3-BD3C-A5416A9651B4}" presName="accent_4" presStyleCnt="0"/>
      <dgm:spPr/>
    </dgm:pt>
    <dgm:pt modelId="{886595FA-5044-431C-A4EE-694B09A0181A}" type="pres">
      <dgm:prSet presAssocID="{BF23F3AE-CC8B-45F3-BD3C-A5416A9651B4}" presName="accentRepeatNode" presStyleLbl="solidFgAcc1" presStyleIdx="3" presStyleCnt="6"/>
      <dgm:spPr/>
    </dgm:pt>
    <dgm:pt modelId="{428893DC-8C93-44EB-A09F-58AEE959947E}" type="pres">
      <dgm:prSet presAssocID="{76B837B3-A376-4121-8257-F3BC94C2EC89}" presName="text_5" presStyleLbl="node1" presStyleIdx="4" presStyleCnt="6">
        <dgm:presLayoutVars>
          <dgm:bulletEnabled val="1"/>
        </dgm:presLayoutVars>
      </dgm:prSet>
      <dgm:spPr/>
    </dgm:pt>
    <dgm:pt modelId="{AD822F66-0DAB-4B2B-AC7E-9B4FA8D06A2D}" type="pres">
      <dgm:prSet presAssocID="{76B837B3-A376-4121-8257-F3BC94C2EC89}" presName="accent_5" presStyleCnt="0"/>
      <dgm:spPr/>
    </dgm:pt>
    <dgm:pt modelId="{EEE45372-A045-4B91-84D0-733D46345381}" type="pres">
      <dgm:prSet presAssocID="{76B837B3-A376-4121-8257-F3BC94C2EC89}" presName="accentRepeatNode" presStyleLbl="solidFgAcc1" presStyleIdx="4" presStyleCnt="6"/>
      <dgm:spPr/>
    </dgm:pt>
    <dgm:pt modelId="{86CB0E85-7569-49BF-8762-613D8B139CE6}" type="pres">
      <dgm:prSet presAssocID="{9FC5CB0A-7798-4971-AE44-D7FB64D5DE92}" presName="text_6" presStyleLbl="node1" presStyleIdx="5" presStyleCnt="6">
        <dgm:presLayoutVars>
          <dgm:bulletEnabled val="1"/>
        </dgm:presLayoutVars>
      </dgm:prSet>
      <dgm:spPr/>
    </dgm:pt>
    <dgm:pt modelId="{C3C9026E-083E-4FC4-B478-D38A34B110D3}" type="pres">
      <dgm:prSet presAssocID="{9FC5CB0A-7798-4971-AE44-D7FB64D5DE92}" presName="accent_6" presStyleCnt="0"/>
      <dgm:spPr/>
    </dgm:pt>
    <dgm:pt modelId="{B9EC5678-052F-42E1-BDDC-D444E8FFFA63}" type="pres">
      <dgm:prSet presAssocID="{9FC5CB0A-7798-4971-AE44-D7FB64D5DE92}" presName="accentRepeatNode" presStyleLbl="solidFgAcc1" presStyleIdx="5" presStyleCnt="6"/>
      <dgm:spPr/>
    </dgm:pt>
  </dgm:ptLst>
  <dgm:cxnLst>
    <dgm:cxn modelId="{37786205-89BD-4760-B56F-7121023092CA}" type="presOf" srcId="{76B837B3-A376-4121-8257-F3BC94C2EC89}" destId="{428893DC-8C93-44EB-A09F-58AEE959947E}" srcOrd="0" destOrd="0" presId="urn:microsoft.com/office/officeart/2008/layout/VerticalCurvedList"/>
    <dgm:cxn modelId="{E42FA70E-E46D-42A6-B218-9B2BA852C912}" srcId="{2D4E570C-D42E-40F2-8C21-ECD5AABB9729}" destId="{BF23F3AE-CC8B-45F3-BD3C-A5416A9651B4}" srcOrd="3" destOrd="0" parTransId="{791950C8-7EF8-46D1-AF81-CCD3CC7EE79C}" sibTransId="{B96DE1A3-0B33-4DEF-B507-986B988683FE}"/>
    <dgm:cxn modelId="{77DEA50F-9683-425C-963B-46CC3464B2C6}" type="presOf" srcId="{E8554E8E-FCD4-42BE-B57F-882A2A809A0B}" destId="{21A9C99B-4DB3-4604-AA30-2CDF5DEFF798}" srcOrd="0" destOrd="0" presId="urn:microsoft.com/office/officeart/2008/layout/VerticalCurvedList"/>
    <dgm:cxn modelId="{7E5CCA2E-F054-4B40-9D61-E7772FF6847A}" srcId="{2D4E570C-D42E-40F2-8C21-ECD5AABB9729}" destId="{DAEE4EFC-F71A-4203-95A0-547E64835DD5}" srcOrd="2" destOrd="0" parTransId="{A2D47B44-52A9-4A18-A4EB-780B54E72129}" sibTransId="{AE522FD8-2395-496B-A7A3-C2AE3B00F892}"/>
    <dgm:cxn modelId="{997EF337-AE10-4E22-BDD0-95662FFE629F}" srcId="{2D4E570C-D42E-40F2-8C21-ECD5AABB9729}" destId="{5F027F48-371C-49D3-B460-8543BED2AC44}" srcOrd="1" destOrd="0" parTransId="{3AA44E96-901D-4870-B69D-0F43CCE2DDD2}" sibTransId="{86125BB0-4CE5-43D5-9479-EDE24FBF2540}"/>
    <dgm:cxn modelId="{9B72D462-53F4-49E6-88F9-4183D24561B3}" srcId="{2D4E570C-D42E-40F2-8C21-ECD5AABB9729}" destId="{76B837B3-A376-4121-8257-F3BC94C2EC89}" srcOrd="4" destOrd="0" parTransId="{8B235F92-2138-464B-8C2B-E1B456163406}" sibTransId="{13A7E039-E680-4671-A923-AE6866144937}"/>
    <dgm:cxn modelId="{95BA187F-D3FB-4858-A1C1-940F9F134E38}" srcId="{2D4E570C-D42E-40F2-8C21-ECD5AABB9729}" destId="{D02FE437-D457-4517-B989-AAF81AF01C4A}" srcOrd="0" destOrd="0" parTransId="{9A0B296E-2B19-4013-AB7B-9F343E4B7F95}" sibTransId="{E8554E8E-FCD4-42BE-B57F-882A2A809A0B}"/>
    <dgm:cxn modelId="{F478EE95-9720-499A-889F-A511654BE49F}" type="presOf" srcId="{BF23F3AE-CC8B-45F3-BD3C-A5416A9651B4}" destId="{5E06F348-95B5-4C93-866E-042F41FD5B53}" srcOrd="0" destOrd="0" presId="urn:microsoft.com/office/officeart/2008/layout/VerticalCurvedList"/>
    <dgm:cxn modelId="{D339A499-BA67-4BC6-856A-503A3CB28D58}" type="presOf" srcId="{DAEE4EFC-F71A-4203-95A0-547E64835DD5}" destId="{0D4D17AE-170A-4F1C-96C3-170A5A87053B}" srcOrd="0" destOrd="0" presId="urn:microsoft.com/office/officeart/2008/layout/VerticalCurvedList"/>
    <dgm:cxn modelId="{BDA514A5-EC7D-4F4F-95AE-05E194A4BB45}" type="presOf" srcId="{5F027F48-371C-49D3-B460-8543BED2AC44}" destId="{8CE896F4-AF72-44C2-B08D-68CA8B56EF44}" srcOrd="0" destOrd="0" presId="urn:microsoft.com/office/officeart/2008/layout/VerticalCurvedList"/>
    <dgm:cxn modelId="{AF6903BB-F27E-4007-8C4B-8FE6862BCE6F}" type="presOf" srcId="{9FC5CB0A-7798-4971-AE44-D7FB64D5DE92}" destId="{86CB0E85-7569-49BF-8762-613D8B139CE6}" srcOrd="0" destOrd="0" presId="urn:microsoft.com/office/officeart/2008/layout/VerticalCurvedList"/>
    <dgm:cxn modelId="{1A0DC5BB-F337-43DE-ACF0-D16315EF0986}" srcId="{2D4E570C-D42E-40F2-8C21-ECD5AABB9729}" destId="{9FC5CB0A-7798-4971-AE44-D7FB64D5DE92}" srcOrd="5" destOrd="0" parTransId="{22482926-13AC-41E6-9615-EAEC63FC650F}" sibTransId="{890DCC66-9FEB-4050-AA5E-829434AB6FAA}"/>
    <dgm:cxn modelId="{594190F6-351D-4294-891C-BD3AE595B227}" type="presOf" srcId="{2D4E570C-D42E-40F2-8C21-ECD5AABB9729}" destId="{4F3407FA-B2EC-4AEA-ACB8-E4C802468140}" srcOrd="0" destOrd="0" presId="urn:microsoft.com/office/officeart/2008/layout/VerticalCurvedList"/>
    <dgm:cxn modelId="{225F74FC-8677-4012-AB0E-3BE790BE8A73}" type="presOf" srcId="{D02FE437-D457-4517-B989-AAF81AF01C4A}" destId="{D5BEB92A-5A52-4BD9-9530-24C3D57816B8}" srcOrd="0" destOrd="0" presId="urn:microsoft.com/office/officeart/2008/layout/VerticalCurvedList"/>
    <dgm:cxn modelId="{3E974F6B-AAD6-4003-958E-C4457E778568}" type="presParOf" srcId="{4F3407FA-B2EC-4AEA-ACB8-E4C802468140}" destId="{B1763380-9195-45E7-8C4D-F15D0958396F}" srcOrd="0" destOrd="0" presId="urn:microsoft.com/office/officeart/2008/layout/VerticalCurvedList"/>
    <dgm:cxn modelId="{652C0016-12DF-41AA-A531-31E53E9D1A55}" type="presParOf" srcId="{B1763380-9195-45E7-8C4D-F15D0958396F}" destId="{33E2BE88-2EAC-463A-9900-32A5E2434798}" srcOrd="0" destOrd="0" presId="urn:microsoft.com/office/officeart/2008/layout/VerticalCurvedList"/>
    <dgm:cxn modelId="{7A016E3D-2565-4F2A-9095-35D00B453F32}" type="presParOf" srcId="{33E2BE88-2EAC-463A-9900-32A5E2434798}" destId="{ADDE8CCF-3AE9-4BBC-80B7-3323D34E218E}" srcOrd="0" destOrd="0" presId="urn:microsoft.com/office/officeart/2008/layout/VerticalCurvedList"/>
    <dgm:cxn modelId="{AA1E5BC3-6E79-4EAD-8B36-B9863D3FED21}" type="presParOf" srcId="{33E2BE88-2EAC-463A-9900-32A5E2434798}" destId="{21A9C99B-4DB3-4604-AA30-2CDF5DEFF798}" srcOrd="1" destOrd="0" presId="urn:microsoft.com/office/officeart/2008/layout/VerticalCurvedList"/>
    <dgm:cxn modelId="{E498FD6A-2648-472C-868C-DCF49BB80313}" type="presParOf" srcId="{33E2BE88-2EAC-463A-9900-32A5E2434798}" destId="{E7ACF3A9-435D-4954-9ADE-6C229E0BCFF8}" srcOrd="2" destOrd="0" presId="urn:microsoft.com/office/officeart/2008/layout/VerticalCurvedList"/>
    <dgm:cxn modelId="{11EFD8B2-DF06-4424-BD18-BBBB68B80B4F}" type="presParOf" srcId="{33E2BE88-2EAC-463A-9900-32A5E2434798}" destId="{1055530B-5443-44D2-A2FB-E00135609234}" srcOrd="3" destOrd="0" presId="urn:microsoft.com/office/officeart/2008/layout/VerticalCurvedList"/>
    <dgm:cxn modelId="{F0B15B42-3063-45C1-90F3-84BB8F6C665C}" type="presParOf" srcId="{B1763380-9195-45E7-8C4D-F15D0958396F}" destId="{D5BEB92A-5A52-4BD9-9530-24C3D57816B8}" srcOrd="1" destOrd="0" presId="urn:microsoft.com/office/officeart/2008/layout/VerticalCurvedList"/>
    <dgm:cxn modelId="{60900790-30E2-4934-9C5C-740892563DBE}" type="presParOf" srcId="{B1763380-9195-45E7-8C4D-F15D0958396F}" destId="{CC7EAC42-2383-494F-8EEF-6F2FC0FE1D61}" srcOrd="2" destOrd="0" presId="urn:microsoft.com/office/officeart/2008/layout/VerticalCurvedList"/>
    <dgm:cxn modelId="{590FA1D4-7C04-41C4-8430-C1DFBFF83F69}" type="presParOf" srcId="{CC7EAC42-2383-494F-8EEF-6F2FC0FE1D61}" destId="{A59BAB63-E989-431D-A8A4-CE8E3C0E4E0D}" srcOrd="0" destOrd="0" presId="urn:microsoft.com/office/officeart/2008/layout/VerticalCurvedList"/>
    <dgm:cxn modelId="{2985F282-2A99-4816-A68E-A23002B1940E}" type="presParOf" srcId="{B1763380-9195-45E7-8C4D-F15D0958396F}" destId="{8CE896F4-AF72-44C2-B08D-68CA8B56EF44}" srcOrd="3" destOrd="0" presId="urn:microsoft.com/office/officeart/2008/layout/VerticalCurvedList"/>
    <dgm:cxn modelId="{0B826F5B-FCD0-42CB-AE13-F5F4661D333F}" type="presParOf" srcId="{B1763380-9195-45E7-8C4D-F15D0958396F}" destId="{35B2014E-11F7-4DE1-A144-7839EFF58E2E}" srcOrd="4" destOrd="0" presId="urn:microsoft.com/office/officeart/2008/layout/VerticalCurvedList"/>
    <dgm:cxn modelId="{B6888AA7-537D-4ECB-A214-AD27E65FD106}" type="presParOf" srcId="{35B2014E-11F7-4DE1-A144-7839EFF58E2E}" destId="{0C306901-8FC7-4FF8-A3DB-1964230CD789}" srcOrd="0" destOrd="0" presId="urn:microsoft.com/office/officeart/2008/layout/VerticalCurvedList"/>
    <dgm:cxn modelId="{71B525D4-DE2F-4869-8340-D4A90D8BAA5B}" type="presParOf" srcId="{B1763380-9195-45E7-8C4D-F15D0958396F}" destId="{0D4D17AE-170A-4F1C-96C3-170A5A87053B}" srcOrd="5" destOrd="0" presId="urn:microsoft.com/office/officeart/2008/layout/VerticalCurvedList"/>
    <dgm:cxn modelId="{B5DABEBB-9995-4F08-8519-D9FA4F196550}" type="presParOf" srcId="{B1763380-9195-45E7-8C4D-F15D0958396F}" destId="{0805BE89-7363-4610-A4C9-65CE0D7843A0}" srcOrd="6" destOrd="0" presId="urn:microsoft.com/office/officeart/2008/layout/VerticalCurvedList"/>
    <dgm:cxn modelId="{E23A73DF-49C3-4908-B4AA-93F99DEE041D}" type="presParOf" srcId="{0805BE89-7363-4610-A4C9-65CE0D7843A0}" destId="{27887701-BAAE-47FB-9E99-BFD2BB62A8B6}" srcOrd="0" destOrd="0" presId="urn:microsoft.com/office/officeart/2008/layout/VerticalCurvedList"/>
    <dgm:cxn modelId="{E4E15EF2-C905-4D97-9C6A-C053FF2205DD}" type="presParOf" srcId="{B1763380-9195-45E7-8C4D-F15D0958396F}" destId="{5E06F348-95B5-4C93-866E-042F41FD5B53}" srcOrd="7" destOrd="0" presId="urn:microsoft.com/office/officeart/2008/layout/VerticalCurvedList"/>
    <dgm:cxn modelId="{3355D977-8C8E-41FB-A92C-34635F7A7E31}" type="presParOf" srcId="{B1763380-9195-45E7-8C4D-F15D0958396F}" destId="{1B9A8708-57F9-4913-B933-2466962F54B2}" srcOrd="8" destOrd="0" presId="urn:microsoft.com/office/officeart/2008/layout/VerticalCurvedList"/>
    <dgm:cxn modelId="{16F7067C-3D95-487A-ACCF-8691A95086BC}" type="presParOf" srcId="{1B9A8708-57F9-4913-B933-2466962F54B2}" destId="{886595FA-5044-431C-A4EE-694B09A0181A}" srcOrd="0" destOrd="0" presId="urn:microsoft.com/office/officeart/2008/layout/VerticalCurvedList"/>
    <dgm:cxn modelId="{664D401A-C3BE-4FC3-9BC9-878AB513F8FC}" type="presParOf" srcId="{B1763380-9195-45E7-8C4D-F15D0958396F}" destId="{428893DC-8C93-44EB-A09F-58AEE959947E}" srcOrd="9" destOrd="0" presId="urn:microsoft.com/office/officeart/2008/layout/VerticalCurvedList"/>
    <dgm:cxn modelId="{49A92587-98AE-478B-8043-8EA7BD1FD92E}" type="presParOf" srcId="{B1763380-9195-45E7-8C4D-F15D0958396F}" destId="{AD822F66-0DAB-4B2B-AC7E-9B4FA8D06A2D}" srcOrd="10" destOrd="0" presId="urn:microsoft.com/office/officeart/2008/layout/VerticalCurvedList"/>
    <dgm:cxn modelId="{9C9C792A-A6B7-4AB8-81FF-E72ABFABD02C}" type="presParOf" srcId="{AD822F66-0DAB-4B2B-AC7E-9B4FA8D06A2D}" destId="{EEE45372-A045-4B91-84D0-733D46345381}" srcOrd="0" destOrd="0" presId="urn:microsoft.com/office/officeart/2008/layout/VerticalCurvedList"/>
    <dgm:cxn modelId="{BD2D260C-639A-42AD-A43C-65AAE112E14D}" type="presParOf" srcId="{B1763380-9195-45E7-8C4D-F15D0958396F}" destId="{86CB0E85-7569-49BF-8762-613D8B139CE6}" srcOrd="11" destOrd="0" presId="urn:microsoft.com/office/officeart/2008/layout/VerticalCurvedList"/>
    <dgm:cxn modelId="{F965FD71-277D-4996-B22B-3EF5AFAC0760}" type="presParOf" srcId="{B1763380-9195-45E7-8C4D-F15D0958396F}" destId="{C3C9026E-083E-4FC4-B478-D38A34B110D3}" srcOrd="12" destOrd="0" presId="urn:microsoft.com/office/officeart/2008/layout/VerticalCurvedList"/>
    <dgm:cxn modelId="{5AD66882-6A6E-4E59-B59A-3C58583008ED}" type="presParOf" srcId="{C3C9026E-083E-4FC4-B478-D38A34B110D3}" destId="{B9EC5678-052F-42E1-BDDC-D444E8FFFA6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9C99B-4DB3-4604-AA30-2CDF5DEFF798}">
      <dsp:nvSpPr>
        <dsp:cNvPr id="0" name=""/>
        <dsp:cNvSpPr/>
      </dsp:nvSpPr>
      <dsp:spPr>
        <a:xfrm>
          <a:off x="-6215108" y="-950808"/>
          <a:ext cx="7398176" cy="7398176"/>
        </a:xfrm>
        <a:prstGeom prst="blockArc">
          <a:avLst>
            <a:gd name="adj1" fmla="val 18900000"/>
            <a:gd name="adj2" fmla="val 2700000"/>
            <a:gd name="adj3" fmla="val 29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BEB92A-5A52-4BD9-9530-24C3D57816B8}">
      <dsp:nvSpPr>
        <dsp:cNvPr id="0" name=""/>
        <dsp:cNvSpPr/>
      </dsp:nvSpPr>
      <dsp:spPr>
        <a:xfrm>
          <a:off x="440513" y="289448"/>
          <a:ext cx="9997273" cy="5786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9326" tIns="76200" rIns="76200" bIns="76200" numCol="1" spcCol="1270" anchor="ctr" anchorCtr="0">
          <a:noAutofit/>
        </a:bodyPr>
        <a:lstStyle/>
        <a:p>
          <a:pPr marL="0" lvl="0" indent="0" algn="l" defTabSz="1333500">
            <a:lnSpc>
              <a:spcPct val="90000"/>
            </a:lnSpc>
            <a:spcBef>
              <a:spcPct val="0"/>
            </a:spcBef>
            <a:spcAft>
              <a:spcPct val="35000"/>
            </a:spcAft>
            <a:buNone/>
          </a:pPr>
          <a:r>
            <a:rPr lang="pt-BR" sz="3000" kern="1200"/>
            <a:t>Elicitação de requisitos</a:t>
          </a:r>
        </a:p>
      </dsp:txBody>
      <dsp:txXfrm>
        <a:off x="440513" y="289448"/>
        <a:ext cx="9997273" cy="578677"/>
      </dsp:txXfrm>
    </dsp:sp>
    <dsp:sp modelId="{A59BAB63-E989-431D-A8A4-CE8E3C0E4E0D}">
      <dsp:nvSpPr>
        <dsp:cNvPr id="0" name=""/>
        <dsp:cNvSpPr/>
      </dsp:nvSpPr>
      <dsp:spPr>
        <a:xfrm>
          <a:off x="78839" y="217114"/>
          <a:ext cx="723347" cy="7233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E896F4-AF72-44C2-B08D-68CA8B56EF44}">
      <dsp:nvSpPr>
        <dsp:cNvPr id="0" name=""/>
        <dsp:cNvSpPr/>
      </dsp:nvSpPr>
      <dsp:spPr>
        <a:xfrm>
          <a:off x="916515" y="1157355"/>
          <a:ext cx="9521271" cy="578677"/>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9326" tIns="76200" rIns="76200" bIns="76200" numCol="1" spcCol="1270" anchor="ctr" anchorCtr="0">
          <a:noAutofit/>
        </a:bodyPr>
        <a:lstStyle/>
        <a:p>
          <a:pPr marL="0" lvl="0" indent="0" algn="l" defTabSz="1333500">
            <a:lnSpc>
              <a:spcPct val="90000"/>
            </a:lnSpc>
            <a:spcBef>
              <a:spcPct val="0"/>
            </a:spcBef>
            <a:spcAft>
              <a:spcPct val="35000"/>
            </a:spcAft>
            <a:buNone/>
          </a:pPr>
          <a:r>
            <a:rPr lang="pt-BR" sz="3000" kern="1200"/>
            <a:t>Projeto do software</a:t>
          </a:r>
        </a:p>
      </dsp:txBody>
      <dsp:txXfrm>
        <a:off x="916515" y="1157355"/>
        <a:ext cx="9521271" cy="578677"/>
      </dsp:txXfrm>
    </dsp:sp>
    <dsp:sp modelId="{0C306901-8FC7-4FF8-A3DB-1964230CD789}">
      <dsp:nvSpPr>
        <dsp:cNvPr id="0" name=""/>
        <dsp:cNvSpPr/>
      </dsp:nvSpPr>
      <dsp:spPr>
        <a:xfrm>
          <a:off x="554841" y="1085020"/>
          <a:ext cx="723347" cy="7233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4D17AE-170A-4F1C-96C3-170A5A87053B}">
      <dsp:nvSpPr>
        <dsp:cNvPr id="0" name=""/>
        <dsp:cNvSpPr/>
      </dsp:nvSpPr>
      <dsp:spPr>
        <a:xfrm>
          <a:off x="1134179" y="2025262"/>
          <a:ext cx="9303607" cy="5786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9326" tIns="76200" rIns="76200" bIns="76200" numCol="1" spcCol="1270" anchor="ctr" anchorCtr="0">
          <a:noAutofit/>
        </a:bodyPr>
        <a:lstStyle/>
        <a:p>
          <a:pPr marL="0" lvl="0" indent="0" algn="l" defTabSz="1333500">
            <a:lnSpc>
              <a:spcPct val="90000"/>
            </a:lnSpc>
            <a:spcBef>
              <a:spcPct val="0"/>
            </a:spcBef>
            <a:spcAft>
              <a:spcPct val="35000"/>
            </a:spcAft>
            <a:buNone/>
          </a:pPr>
          <a:r>
            <a:rPr lang="pt-BR" sz="3000" kern="1200"/>
            <a:t>Construção do software</a:t>
          </a:r>
        </a:p>
      </dsp:txBody>
      <dsp:txXfrm>
        <a:off x="1134179" y="2025262"/>
        <a:ext cx="9303607" cy="578677"/>
      </dsp:txXfrm>
    </dsp:sp>
    <dsp:sp modelId="{27887701-BAAE-47FB-9E99-BFD2BB62A8B6}">
      <dsp:nvSpPr>
        <dsp:cNvPr id="0" name=""/>
        <dsp:cNvSpPr/>
      </dsp:nvSpPr>
      <dsp:spPr>
        <a:xfrm>
          <a:off x="772505" y="1952927"/>
          <a:ext cx="723347" cy="7233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06F348-95B5-4C93-866E-042F41FD5B53}">
      <dsp:nvSpPr>
        <dsp:cNvPr id="0" name=""/>
        <dsp:cNvSpPr/>
      </dsp:nvSpPr>
      <dsp:spPr>
        <a:xfrm>
          <a:off x="1134179" y="2892619"/>
          <a:ext cx="9303607" cy="578677"/>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9326" tIns="76200" rIns="76200" bIns="76200" numCol="1" spcCol="1270" anchor="ctr" anchorCtr="0">
          <a:noAutofit/>
        </a:bodyPr>
        <a:lstStyle/>
        <a:p>
          <a:pPr marL="0" lvl="0" indent="0" algn="l" defTabSz="1333500">
            <a:lnSpc>
              <a:spcPct val="90000"/>
            </a:lnSpc>
            <a:spcBef>
              <a:spcPct val="0"/>
            </a:spcBef>
            <a:spcAft>
              <a:spcPct val="35000"/>
            </a:spcAft>
            <a:buNone/>
          </a:pPr>
          <a:r>
            <a:rPr lang="pt-BR" sz="3000" kern="1200"/>
            <a:t>Teste de Software</a:t>
          </a:r>
        </a:p>
      </dsp:txBody>
      <dsp:txXfrm>
        <a:off x="1134179" y="2892619"/>
        <a:ext cx="9303607" cy="578677"/>
      </dsp:txXfrm>
    </dsp:sp>
    <dsp:sp modelId="{886595FA-5044-431C-A4EE-694B09A0181A}">
      <dsp:nvSpPr>
        <dsp:cNvPr id="0" name=""/>
        <dsp:cNvSpPr/>
      </dsp:nvSpPr>
      <dsp:spPr>
        <a:xfrm>
          <a:off x="772505" y="2820284"/>
          <a:ext cx="723347" cy="7233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8893DC-8C93-44EB-A09F-58AEE959947E}">
      <dsp:nvSpPr>
        <dsp:cNvPr id="0" name=""/>
        <dsp:cNvSpPr/>
      </dsp:nvSpPr>
      <dsp:spPr>
        <a:xfrm>
          <a:off x="916515" y="3760526"/>
          <a:ext cx="9521271" cy="57867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9326" tIns="76200" rIns="76200" bIns="76200" numCol="1" spcCol="1270" anchor="ctr" anchorCtr="0">
          <a:noAutofit/>
        </a:bodyPr>
        <a:lstStyle/>
        <a:p>
          <a:pPr marL="0" lvl="0" indent="0" algn="l" defTabSz="1333500">
            <a:lnSpc>
              <a:spcPct val="90000"/>
            </a:lnSpc>
            <a:spcBef>
              <a:spcPct val="0"/>
            </a:spcBef>
            <a:spcAft>
              <a:spcPct val="35000"/>
            </a:spcAft>
            <a:buNone/>
          </a:pPr>
          <a:r>
            <a:rPr lang="pt-BR" sz="3000" kern="1200"/>
            <a:t>Manutenção de Software</a:t>
          </a:r>
        </a:p>
      </dsp:txBody>
      <dsp:txXfrm>
        <a:off x="916515" y="3760526"/>
        <a:ext cx="9521271" cy="578677"/>
      </dsp:txXfrm>
    </dsp:sp>
    <dsp:sp modelId="{EEE45372-A045-4B91-84D0-733D46345381}">
      <dsp:nvSpPr>
        <dsp:cNvPr id="0" name=""/>
        <dsp:cNvSpPr/>
      </dsp:nvSpPr>
      <dsp:spPr>
        <a:xfrm>
          <a:off x="554841" y="3688191"/>
          <a:ext cx="723347" cy="7233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CB0E85-7569-49BF-8762-613D8B139CE6}">
      <dsp:nvSpPr>
        <dsp:cNvPr id="0" name=""/>
        <dsp:cNvSpPr/>
      </dsp:nvSpPr>
      <dsp:spPr>
        <a:xfrm>
          <a:off x="440513" y="4628433"/>
          <a:ext cx="9997273" cy="578677"/>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9326" tIns="76200" rIns="76200" bIns="76200" numCol="1" spcCol="1270" anchor="ctr" anchorCtr="0">
          <a:noAutofit/>
        </a:bodyPr>
        <a:lstStyle/>
        <a:p>
          <a:pPr marL="0" lvl="0" indent="0" algn="l" defTabSz="1333500">
            <a:lnSpc>
              <a:spcPct val="90000"/>
            </a:lnSpc>
            <a:spcBef>
              <a:spcPct val="0"/>
            </a:spcBef>
            <a:spcAft>
              <a:spcPct val="35000"/>
            </a:spcAft>
            <a:buNone/>
          </a:pPr>
          <a:r>
            <a:rPr lang="pt-BR" sz="3000" kern="1200"/>
            <a:t>Qualidade de Software</a:t>
          </a:r>
        </a:p>
      </dsp:txBody>
      <dsp:txXfrm>
        <a:off x="440513" y="4628433"/>
        <a:ext cx="9997273" cy="578677"/>
      </dsp:txXfrm>
    </dsp:sp>
    <dsp:sp modelId="{B9EC5678-052F-42E1-BDDC-D444E8FFFA63}">
      <dsp:nvSpPr>
        <dsp:cNvPr id="0" name=""/>
        <dsp:cNvSpPr/>
      </dsp:nvSpPr>
      <dsp:spPr>
        <a:xfrm>
          <a:off x="78839" y="4556098"/>
          <a:ext cx="723347" cy="7233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3EB78EDB-2788-4CFC-84D5-167CDF10A7C4}" type="datetimeFigureOut">
              <a:rPr lang="pt-BR" smtClean="0"/>
              <a:t>27/11/2023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7EA5D60-3BB7-4F02-BE2E-2CEB7B0DC9A8}" type="slidenum">
              <a:rPr lang="pt-BR" smtClean="0"/>
              <a:t>‹nº›</a:t>
            </a:fld>
            <a:endParaRPr lang="pt-BR"/>
          </a:p>
        </p:txBody>
      </p:sp>
    </p:spTree>
    <p:extLst>
      <p:ext uri="{BB962C8B-B14F-4D97-AF65-F5344CB8AC3E}">
        <p14:creationId xmlns:p14="http://schemas.microsoft.com/office/powerpoint/2010/main" val="2243097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3EB78EDB-2788-4CFC-84D5-167CDF10A7C4}" type="datetimeFigureOut">
              <a:rPr lang="pt-BR" smtClean="0"/>
              <a:t>27/11/2023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7EA5D60-3BB7-4F02-BE2E-2CEB7B0DC9A8}" type="slidenum">
              <a:rPr lang="pt-BR" smtClean="0"/>
              <a:t>‹nº›</a:t>
            </a:fld>
            <a:endParaRPr lang="pt-BR"/>
          </a:p>
        </p:txBody>
      </p:sp>
    </p:spTree>
    <p:extLst>
      <p:ext uri="{BB962C8B-B14F-4D97-AF65-F5344CB8AC3E}">
        <p14:creationId xmlns:p14="http://schemas.microsoft.com/office/powerpoint/2010/main" val="3946512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3EB78EDB-2788-4CFC-84D5-167CDF10A7C4}" type="datetimeFigureOut">
              <a:rPr lang="pt-BR" smtClean="0"/>
              <a:t>27/11/2023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7EA5D60-3BB7-4F02-BE2E-2CEB7B0DC9A8}" type="slidenum">
              <a:rPr lang="pt-BR" smtClean="0"/>
              <a:t>‹nº›</a:t>
            </a:fld>
            <a:endParaRPr lang="pt-BR"/>
          </a:p>
        </p:txBody>
      </p:sp>
    </p:spTree>
    <p:extLst>
      <p:ext uri="{BB962C8B-B14F-4D97-AF65-F5344CB8AC3E}">
        <p14:creationId xmlns:p14="http://schemas.microsoft.com/office/powerpoint/2010/main" val="198780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3EB78EDB-2788-4CFC-84D5-167CDF10A7C4}" type="datetimeFigureOut">
              <a:rPr lang="pt-BR" smtClean="0"/>
              <a:t>27/11/2023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7EA5D60-3BB7-4F02-BE2E-2CEB7B0DC9A8}" type="slidenum">
              <a:rPr lang="pt-BR" smtClean="0"/>
              <a:t>‹nº›</a:t>
            </a:fld>
            <a:endParaRPr lang="pt-BR"/>
          </a:p>
        </p:txBody>
      </p:sp>
    </p:spTree>
    <p:extLst>
      <p:ext uri="{BB962C8B-B14F-4D97-AF65-F5344CB8AC3E}">
        <p14:creationId xmlns:p14="http://schemas.microsoft.com/office/powerpoint/2010/main" val="10008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3EB78EDB-2788-4CFC-84D5-167CDF10A7C4}" type="datetimeFigureOut">
              <a:rPr lang="pt-BR" smtClean="0"/>
              <a:t>27/11/2023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7EA5D60-3BB7-4F02-BE2E-2CEB7B0DC9A8}" type="slidenum">
              <a:rPr lang="pt-BR" smtClean="0"/>
              <a:t>‹nº›</a:t>
            </a:fld>
            <a:endParaRPr lang="pt-BR"/>
          </a:p>
        </p:txBody>
      </p:sp>
    </p:spTree>
    <p:extLst>
      <p:ext uri="{BB962C8B-B14F-4D97-AF65-F5344CB8AC3E}">
        <p14:creationId xmlns:p14="http://schemas.microsoft.com/office/powerpoint/2010/main" val="400521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3EB78EDB-2788-4CFC-84D5-167CDF10A7C4}" type="datetimeFigureOut">
              <a:rPr lang="pt-BR" smtClean="0"/>
              <a:t>27/11/2023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7EA5D60-3BB7-4F02-BE2E-2CEB7B0DC9A8}" type="slidenum">
              <a:rPr lang="pt-BR" smtClean="0"/>
              <a:t>‹nº›</a:t>
            </a:fld>
            <a:endParaRPr lang="pt-BR"/>
          </a:p>
        </p:txBody>
      </p:sp>
    </p:spTree>
    <p:extLst>
      <p:ext uri="{BB962C8B-B14F-4D97-AF65-F5344CB8AC3E}">
        <p14:creationId xmlns:p14="http://schemas.microsoft.com/office/powerpoint/2010/main" val="77886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3EB78EDB-2788-4CFC-84D5-167CDF10A7C4}" type="datetimeFigureOut">
              <a:rPr lang="pt-BR" smtClean="0"/>
              <a:t>27/11/2023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7EA5D60-3BB7-4F02-BE2E-2CEB7B0DC9A8}" type="slidenum">
              <a:rPr lang="pt-BR" smtClean="0"/>
              <a:t>‹nº›</a:t>
            </a:fld>
            <a:endParaRPr lang="pt-BR"/>
          </a:p>
        </p:txBody>
      </p:sp>
    </p:spTree>
    <p:extLst>
      <p:ext uri="{BB962C8B-B14F-4D97-AF65-F5344CB8AC3E}">
        <p14:creationId xmlns:p14="http://schemas.microsoft.com/office/powerpoint/2010/main" val="111482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3EB78EDB-2788-4CFC-84D5-167CDF10A7C4}" type="datetimeFigureOut">
              <a:rPr lang="pt-BR" smtClean="0"/>
              <a:t>27/11/2023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7EA5D60-3BB7-4F02-BE2E-2CEB7B0DC9A8}" type="slidenum">
              <a:rPr lang="pt-BR" smtClean="0"/>
              <a:t>‹nº›</a:t>
            </a:fld>
            <a:endParaRPr lang="pt-BR"/>
          </a:p>
        </p:txBody>
      </p:sp>
    </p:spTree>
    <p:extLst>
      <p:ext uri="{BB962C8B-B14F-4D97-AF65-F5344CB8AC3E}">
        <p14:creationId xmlns:p14="http://schemas.microsoft.com/office/powerpoint/2010/main" val="70528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EB78EDB-2788-4CFC-84D5-167CDF10A7C4}" type="datetimeFigureOut">
              <a:rPr lang="pt-BR" smtClean="0"/>
              <a:t>27/11/2023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7EA5D60-3BB7-4F02-BE2E-2CEB7B0DC9A8}" type="slidenum">
              <a:rPr lang="pt-BR" smtClean="0"/>
              <a:t>‹nº›</a:t>
            </a:fld>
            <a:endParaRPr lang="pt-BR"/>
          </a:p>
        </p:txBody>
      </p:sp>
    </p:spTree>
    <p:extLst>
      <p:ext uri="{BB962C8B-B14F-4D97-AF65-F5344CB8AC3E}">
        <p14:creationId xmlns:p14="http://schemas.microsoft.com/office/powerpoint/2010/main" val="43579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3EB78EDB-2788-4CFC-84D5-167CDF10A7C4}" type="datetimeFigureOut">
              <a:rPr lang="pt-BR" smtClean="0"/>
              <a:t>27/11/2023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7EA5D60-3BB7-4F02-BE2E-2CEB7B0DC9A8}" type="slidenum">
              <a:rPr lang="pt-BR" smtClean="0"/>
              <a:t>‹nº›</a:t>
            </a:fld>
            <a:endParaRPr lang="pt-BR"/>
          </a:p>
        </p:txBody>
      </p:sp>
    </p:spTree>
    <p:extLst>
      <p:ext uri="{BB962C8B-B14F-4D97-AF65-F5344CB8AC3E}">
        <p14:creationId xmlns:p14="http://schemas.microsoft.com/office/powerpoint/2010/main" val="171518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3EB78EDB-2788-4CFC-84D5-167CDF10A7C4}" type="datetimeFigureOut">
              <a:rPr lang="pt-BR" smtClean="0"/>
              <a:t>27/11/2023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7EA5D60-3BB7-4F02-BE2E-2CEB7B0DC9A8}" type="slidenum">
              <a:rPr lang="pt-BR" smtClean="0"/>
              <a:t>‹nº›</a:t>
            </a:fld>
            <a:endParaRPr lang="pt-BR"/>
          </a:p>
        </p:txBody>
      </p:sp>
    </p:spTree>
    <p:extLst>
      <p:ext uri="{BB962C8B-B14F-4D97-AF65-F5344CB8AC3E}">
        <p14:creationId xmlns:p14="http://schemas.microsoft.com/office/powerpoint/2010/main" val="100645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B78EDB-2788-4CFC-84D5-167CDF10A7C4}" type="datetimeFigureOut">
              <a:rPr lang="pt-BR" smtClean="0"/>
              <a:t>27/11/2023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A5D60-3BB7-4F02-BE2E-2CEB7B0DC9A8}" type="slidenum">
              <a:rPr lang="pt-BR" smtClean="0"/>
              <a:t>‹nº›</a:t>
            </a:fld>
            <a:endParaRPr lang="pt-BR"/>
          </a:p>
        </p:txBody>
      </p:sp>
    </p:spTree>
    <p:extLst>
      <p:ext uri="{BB962C8B-B14F-4D97-AF65-F5344CB8AC3E}">
        <p14:creationId xmlns:p14="http://schemas.microsoft.com/office/powerpoint/2010/main" val="3885770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p:cNvSpPr>
            <a:spLocks noGrp="1"/>
          </p:cNvSpPr>
          <p:nvPr>
            <p:ph type="ctrTitle"/>
          </p:nvPr>
        </p:nvSpPr>
        <p:spPr>
          <a:xfrm>
            <a:off x="1524003" y="1999615"/>
            <a:ext cx="9144000" cy="2764028"/>
          </a:xfrm>
        </p:spPr>
        <p:txBody>
          <a:bodyPr anchor="ctr">
            <a:normAutofit/>
          </a:bodyPr>
          <a:lstStyle/>
          <a:p>
            <a:r>
              <a:rPr lang="pt-BR" sz="6100"/>
              <a:t>Engenharia de Software</a:t>
            </a:r>
            <a:br>
              <a:rPr lang="pt-BR" sz="6100"/>
            </a:br>
            <a:br>
              <a:rPr lang="pt-BR" sz="6100"/>
            </a:br>
            <a:r>
              <a:rPr lang="pt-BR" sz="6100"/>
              <a:t>Qualidade de Software</a:t>
            </a:r>
          </a:p>
        </p:txBody>
      </p:sp>
      <p:sp>
        <p:nvSpPr>
          <p:cNvPr id="3" name="Subtítulo 2"/>
          <p:cNvSpPr>
            <a:spLocks noGrp="1"/>
          </p:cNvSpPr>
          <p:nvPr>
            <p:ph type="subTitle" idx="1"/>
          </p:nvPr>
        </p:nvSpPr>
        <p:spPr>
          <a:xfrm>
            <a:off x="1966912" y="5645150"/>
            <a:ext cx="8258176" cy="631825"/>
          </a:xfrm>
        </p:spPr>
        <p:txBody>
          <a:bodyPr anchor="ctr">
            <a:normAutofit fontScale="55000" lnSpcReduction="20000"/>
          </a:bodyPr>
          <a:lstStyle/>
          <a:p>
            <a:endParaRPr lang="pt-BR" sz="700"/>
          </a:p>
          <a:p>
            <a:endParaRPr lang="pt-BR" sz="700"/>
          </a:p>
          <a:p>
            <a:r>
              <a:rPr lang="pt-BR" sz="2800"/>
              <a:t>Profa. Patricia Rucker de Bassi</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93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O que é Qualidade?</a:t>
            </a:r>
          </a:p>
        </p:txBody>
      </p:sp>
      <p:sp>
        <p:nvSpPr>
          <p:cNvPr id="3" name="Espaço Reservado para Conteúdo 2"/>
          <p:cNvSpPr>
            <a:spLocks noGrp="1"/>
          </p:cNvSpPr>
          <p:nvPr>
            <p:ph idx="1"/>
          </p:nvPr>
        </p:nvSpPr>
        <p:spPr/>
        <p:txBody>
          <a:bodyPr/>
          <a:lstStyle/>
          <a:p>
            <a:r>
              <a:rPr lang="pt-BR"/>
              <a:t>“É atender plenamente os requisitos do cliente.”</a:t>
            </a:r>
          </a:p>
          <a:p>
            <a:r>
              <a:rPr lang="pt-BR"/>
              <a:t>“É superar a expectativa do cliente.”</a:t>
            </a:r>
          </a:p>
          <a:p>
            <a:endParaRPr lang="pt-BR"/>
          </a:p>
          <a:p>
            <a:r>
              <a:rPr lang="pt-BR"/>
              <a:t>“A totalidade das características de uma entidade que lhe confere a capacidade de satisfazer às </a:t>
            </a:r>
            <a:r>
              <a:rPr lang="pt-BR">
                <a:solidFill>
                  <a:schemeClr val="accent2">
                    <a:lumMod val="75000"/>
                  </a:schemeClr>
                </a:solidFill>
              </a:rPr>
              <a:t>necessidades explícitas e implícitas</a:t>
            </a:r>
            <a:r>
              <a:rPr lang="pt-BR"/>
              <a:t>. “ (NBR ISO 8402)</a:t>
            </a:r>
          </a:p>
        </p:txBody>
      </p:sp>
    </p:spTree>
    <p:extLst>
      <p:ext uri="{BB962C8B-B14F-4D97-AF65-F5344CB8AC3E}">
        <p14:creationId xmlns:p14="http://schemas.microsoft.com/office/powerpoint/2010/main" val="117623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O que é Qualidade?</a:t>
            </a:r>
          </a:p>
        </p:txBody>
      </p:sp>
      <p:sp>
        <p:nvSpPr>
          <p:cNvPr id="3" name="Espaço Reservado para Conteúdo 2"/>
          <p:cNvSpPr>
            <a:spLocks noGrp="1"/>
          </p:cNvSpPr>
          <p:nvPr>
            <p:ph idx="1"/>
          </p:nvPr>
        </p:nvSpPr>
        <p:spPr/>
        <p:txBody>
          <a:bodyPr/>
          <a:lstStyle/>
          <a:p>
            <a:r>
              <a:rPr lang="pt-BR"/>
              <a:t>“É atender plenamente os requisitos do cliente.”</a:t>
            </a:r>
          </a:p>
          <a:p>
            <a:r>
              <a:rPr lang="pt-BR"/>
              <a:t>“É superar a expectativa do cliente.”</a:t>
            </a:r>
          </a:p>
          <a:p>
            <a:endParaRPr lang="pt-BR"/>
          </a:p>
          <a:p>
            <a:r>
              <a:rPr lang="pt-BR"/>
              <a:t>“A totalidade das características de uma entidade que lhe confere a capacidade de satisfazer às necessidades explícitas e implícitas. “ (NBR ISO 8402)</a:t>
            </a:r>
          </a:p>
        </p:txBody>
      </p:sp>
      <p:sp>
        <p:nvSpPr>
          <p:cNvPr id="4" name="Balão de Fala: Oval 3">
            <a:extLst>
              <a:ext uri="{FF2B5EF4-FFF2-40B4-BE49-F238E27FC236}">
                <a16:creationId xmlns:a16="http://schemas.microsoft.com/office/drawing/2014/main" id="{9F7965AC-C046-435F-B68B-3147269EE049}"/>
              </a:ext>
            </a:extLst>
          </p:cNvPr>
          <p:cNvSpPr/>
          <p:nvPr/>
        </p:nvSpPr>
        <p:spPr>
          <a:xfrm>
            <a:off x="8492647" y="4571999"/>
            <a:ext cx="3371067" cy="2053051"/>
          </a:xfrm>
          <a:prstGeom prst="wedgeEllipseCallout">
            <a:avLst>
              <a:gd name="adj1" fmla="val -37639"/>
              <a:gd name="adj2" fmla="val -680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Necessidades implícitas são aquelas que se inserem na expectativa ou desejo do cliente.</a:t>
            </a:r>
          </a:p>
        </p:txBody>
      </p:sp>
      <p:sp>
        <p:nvSpPr>
          <p:cNvPr id="5" name="Balão de Fala: Oval 4">
            <a:extLst>
              <a:ext uri="{FF2B5EF4-FFF2-40B4-BE49-F238E27FC236}">
                <a16:creationId xmlns:a16="http://schemas.microsoft.com/office/drawing/2014/main" id="{2CB5D1DE-0CA6-427E-BC4C-FE98CBFBAF19}"/>
              </a:ext>
            </a:extLst>
          </p:cNvPr>
          <p:cNvSpPr/>
          <p:nvPr/>
        </p:nvSpPr>
        <p:spPr>
          <a:xfrm>
            <a:off x="2969972" y="4158641"/>
            <a:ext cx="5063125" cy="2580363"/>
          </a:xfrm>
          <a:prstGeom prst="wedgeEllipseCallout">
            <a:avLst>
              <a:gd name="adj1" fmla="val 44721"/>
              <a:gd name="adj2" fmla="val -480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As explícitas são os benefícios ofertados pelo produto ou serviço, ou seja, tudo quanto se estabelece em contrato ou na especificação de projetos, folhetos promocionais, material de propaganda, ou manuais de operação de equipamento, etc.</a:t>
            </a:r>
          </a:p>
        </p:txBody>
      </p:sp>
    </p:spTree>
    <p:extLst>
      <p:ext uri="{BB962C8B-B14F-4D97-AF65-F5344CB8AC3E}">
        <p14:creationId xmlns:p14="http://schemas.microsoft.com/office/powerpoint/2010/main" val="966686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Evolução da qualidade</a:t>
            </a:r>
          </a:p>
        </p:txBody>
      </p:sp>
      <p:pic>
        <p:nvPicPr>
          <p:cNvPr id="4" name="Espaço Reservado para Conteúdo 3"/>
          <p:cNvPicPr>
            <a:picLocks noGrp="1" noChangeAspect="1"/>
          </p:cNvPicPr>
          <p:nvPr>
            <p:ph idx="1"/>
          </p:nvPr>
        </p:nvPicPr>
        <p:blipFill>
          <a:blip r:embed="rId2"/>
          <a:stretch>
            <a:fillRect/>
          </a:stretch>
        </p:blipFill>
        <p:spPr>
          <a:xfrm>
            <a:off x="2108200" y="1690688"/>
            <a:ext cx="8113213" cy="4544135"/>
          </a:xfrm>
          <a:prstGeom prst="rect">
            <a:avLst/>
          </a:prstGeom>
        </p:spPr>
      </p:pic>
    </p:spTree>
    <p:extLst>
      <p:ext uri="{BB962C8B-B14F-4D97-AF65-F5344CB8AC3E}">
        <p14:creationId xmlns:p14="http://schemas.microsoft.com/office/powerpoint/2010/main" val="326713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Certificação da qualidade</a:t>
            </a:r>
          </a:p>
        </p:txBody>
      </p:sp>
      <p:sp>
        <p:nvSpPr>
          <p:cNvPr id="3" name="Espaço Reservado para Conteúdo 2"/>
          <p:cNvSpPr>
            <a:spLocks noGrp="1"/>
          </p:cNvSpPr>
          <p:nvPr>
            <p:ph idx="1"/>
          </p:nvPr>
        </p:nvSpPr>
        <p:spPr/>
        <p:txBody>
          <a:bodyPr/>
          <a:lstStyle/>
          <a:p>
            <a:r>
              <a:rPr lang="pt-BR"/>
              <a:t>Não basta que a qualidade exista, ela deve ser reconhecida pelo cliente</a:t>
            </a:r>
          </a:p>
          <a:p>
            <a:r>
              <a:rPr lang="pt-BR"/>
              <a:t>Deve existir uma certificação oficial emitida com base em um padrão</a:t>
            </a:r>
          </a:p>
          <a:p>
            <a:r>
              <a:rPr lang="pt-BR"/>
              <a:t>As certificações são dadas por instituições competentes</a:t>
            </a:r>
          </a:p>
          <a:p>
            <a:r>
              <a:rPr lang="pt-BR"/>
              <a:t>Exemplos:</a:t>
            </a:r>
          </a:p>
          <a:p>
            <a:pPr lvl="1"/>
            <a:r>
              <a:rPr lang="pt-BR"/>
              <a:t>Selo SIF de qualidade de produtos alimentícios</a:t>
            </a:r>
          </a:p>
          <a:p>
            <a:pPr lvl="1"/>
            <a:r>
              <a:rPr lang="pt-BR"/>
              <a:t>Selo ABIC de qualidade do café</a:t>
            </a:r>
          </a:p>
          <a:p>
            <a:pPr lvl="1"/>
            <a:r>
              <a:rPr lang="pt-BR"/>
              <a:t>Classificação da rede hoteleira</a:t>
            </a:r>
          </a:p>
          <a:p>
            <a:pPr lvl="1"/>
            <a:r>
              <a:rPr lang="pt-BR"/>
              <a:t>Classificação dos restaurantes</a:t>
            </a:r>
          </a:p>
        </p:txBody>
      </p:sp>
    </p:spTree>
    <p:extLst>
      <p:ext uri="{BB962C8B-B14F-4D97-AF65-F5344CB8AC3E}">
        <p14:creationId xmlns:p14="http://schemas.microsoft.com/office/powerpoint/2010/main" val="1248423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pt-BR"/>
              <a:t>Controle da qualidade </a:t>
            </a:r>
            <a:br>
              <a:rPr lang="pt-BR"/>
            </a:br>
            <a:r>
              <a:rPr lang="pt-BR"/>
              <a:t>X </a:t>
            </a:r>
            <a:br>
              <a:rPr lang="pt-BR"/>
            </a:br>
            <a:r>
              <a:rPr lang="pt-BR"/>
              <a:t>Garantia da qualidade</a:t>
            </a:r>
          </a:p>
        </p:txBody>
      </p:sp>
      <p:sp>
        <p:nvSpPr>
          <p:cNvPr id="3" name="Espaço Reservado para Conteúdo 2"/>
          <p:cNvSpPr>
            <a:spLocks noGrp="1"/>
          </p:cNvSpPr>
          <p:nvPr>
            <p:ph sz="half" idx="1"/>
          </p:nvPr>
        </p:nvSpPr>
        <p:spPr/>
        <p:txBody>
          <a:bodyPr/>
          <a:lstStyle/>
          <a:p>
            <a:endParaRPr lang="pt-BR"/>
          </a:p>
          <a:p>
            <a:r>
              <a:rPr lang="pt-BR"/>
              <a:t>Controle da qualidade</a:t>
            </a:r>
          </a:p>
          <a:p>
            <a:pPr lvl="1"/>
            <a:r>
              <a:rPr lang="pt-BR"/>
              <a:t>Evita que produtos defeituosos sejam entregues aos clientes</a:t>
            </a:r>
          </a:p>
          <a:p>
            <a:pPr lvl="1"/>
            <a:r>
              <a:rPr lang="pt-BR"/>
              <a:t>Natureza reativa</a:t>
            </a:r>
          </a:p>
          <a:p>
            <a:pPr lvl="1"/>
            <a:r>
              <a:rPr lang="pt-BR"/>
              <a:t>Objetiva monitoração de processo e detecção e correção de defeitos</a:t>
            </a:r>
          </a:p>
          <a:p>
            <a:pPr lvl="1"/>
            <a:endParaRPr lang="pt-BR"/>
          </a:p>
          <a:p>
            <a:pPr lvl="1"/>
            <a:r>
              <a:rPr lang="pt-BR"/>
              <a:t>Inspeção e testes.</a:t>
            </a:r>
          </a:p>
        </p:txBody>
      </p:sp>
      <p:sp>
        <p:nvSpPr>
          <p:cNvPr id="4" name="Espaço Reservado para Conteúdo 3"/>
          <p:cNvSpPr>
            <a:spLocks noGrp="1"/>
          </p:cNvSpPr>
          <p:nvPr>
            <p:ph sz="half" idx="2"/>
          </p:nvPr>
        </p:nvSpPr>
        <p:spPr>
          <a:xfrm>
            <a:off x="6172200" y="2311399"/>
            <a:ext cx="5181600" cy="3865563"/>
          </a:xfrm>
        </p:spPr>
        <p:txBody>
          <a:bodyPr/>
          <a:lstStyle/>
          <a:p>
            <a:r>
              <a:rPr lang="pt-BR"/>
              <a:t>Garantia da qualidade</a:t>
            </a:r>
          </a:p>
          <a:p>
            <a:pPr lvl="1"/>
            <a:r>
              <a:rPr lang="pt-BR"/>
              <a:t>Tenta produzir software com uma baixa taxa de defeitos</a:t>
            </a:r>
          </a:p>
          <a:p>
            <a:pPr lvl="1"/>
            <a:r>
              <a:rPr lang="pt-BR"/>
              <a:t>Natureza proativa</a:t>
            </a:r>
          </a:p>
          <a:p>
            <a:pPr lvl="1"/>
            <a:r>
              <a:rPr lang="pt-BR"/>
              <a:t>Definição de procedimentos, padrões e treinamentos</a:t>
            </a:r>
          </a:p>
          <a:p>
            <a:pPr lvl="1"/>
            <a:endParaRPr lang="pt-BR"/>
          </a:p>
          <a:p>
            <a:pPr lvl="1"/>
            <a:r>
              <a:rPr lang="pt-BR"/>
              <a:t>Gerência e melhoria de processo</a:t>
            </a:r>
          </a:p>
        </p:txBody>
      </p:sp>
    </p:spTree>
    <p:extLst>
      <p:ext uri="{BB962C8B-B14F-4D97-AF65-F5344CB8AC3E}">
        <p14:creationId xmlns:p14="http://schemas.microsoft.com/office/powerpoint/2010/main" val="523050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Custos da Qualidade</a:t>
            </a:r>
          </a:p>
        </p:txBody>
      </p:sp>
      <p:sp>
        <p:nvSpPr>
          <p:cNvPr id="3" name="Espaço Reservado para Conteúdo 2"/>
          <p:cNvSpPr>
            <a:spLocks noGrp="1"/>
          </p:cNvSpPr>
          <p:nvPr>
            <p:ph idx="1"/>
          </p:nvPr>
        </p:nvSpPr>
        <p:spPr/>
        <p:txBody>
          <a:bodyPr/>
          <a:lstStyle/>
          <a:p>
            <a:r>
              <a:rPr lang="pt-BR"/>
              <a:t>Custos de falhas e correção</a:t>
            </a:r>
          </a:p>
          <a:p>
            <a:pPr lvl="1"/>
            <a:r>
              <a:rPr lang="pt-BR"/>
              <a:t>Custos de refazer atividades devido a erros na execução do processo ou no produto</a:t>
            </a:r>
          </a:p>
          <a:p>
            <a:r>
              <a:rPr lang="pt-BR"/>
              <a:t>Custos  da prevenção</a:t>
            </a:r>
          </a:p>
          <a:p>
            <a:pPr lvl="1"/>
            <a:r>
              <a:rPr lang="pt-BR"/>
              <a:t>Atividades de planejamento e implementação de sistemas da qualidade</a:t>
            </a:r>
          </a:p>
          <a:p>
            <a:r>
              <a:rPr lang="pt-BR"/>
              <a:t>Custos de avaliação/certificação</a:t>
            </a:r>
          </a:p>
          <a:p>
            <a:pPr lvl="1"/>
            <a:r>
              <a:rPr lang="pt-BR"/>
              <a:t>Verificação no processo de produção </a:t>
            </a:r>
          </a:p>
        </p:txBody>
      </p:sp>
    </p:spTree>
    <p:extLst>
      <p:ext uri="{BB962C8B-B14F-4D97-AF65-F5344CB8AC3E}">
        <p14:creationId xmlns:p14="http://schemas.microsoft.com/office/powerpoint/2010/main" val="1604417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Custo da correção de defeitos de SW</a:t>
            </a:r>
          </a:p>
        </p:txBody>
      </p:sp>
      <p:pic>
        <p:nvPicPr>
          <p:cNvPr id="4" name="Espaço Reservado para Conteúdo 3"/>
          <p:cNvPicPr>
            <a:picLocks noGrp="1" noChangeAspect="1"/>
          </p:cNvPicPr>
          <p:nvPr>
            <p:ph idx="1"/>
          </p:nvPr>
        </p:nvPicPr>
        <p:blipFill>
          <a:blip r:embed="rId2"/>
          <a:stretch>
            <a:fillRect/>
          </a:stretch>
        </p:blipFill>
        <p:spPr>
          <a:xfrm>
            <a:off x="2560320" y="1981200"/>
            <a:ext cx="7292677" cy="3921188"/>
          </a:xfrm>
          <a:prstGeom prst="rect">
            <a:avLst/>
          </a:prstGeom>
        </p:spPr>
      </p:pic>
    </p:spTree>
    <p:extLst>
      <p:ext uri="{BB962C8B-B14F-4D97-AF65-F5344CB8AC3E}">
        <p14:creationId xmlns:p14="http://schemas.microsoft.com/office/powerpoint/2010/main" val="2467620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Qualidade de Software</a:t>
            </a:r>
          </a:p>
        </p:txBody>
      </p:sp>
      <p:sp>
        <p:nvSpPr>
          <p:cNvPr id="3" name="Espaço Reservado para Conteúdo 2"/>
          <p:cNvSpPr>
            <a:spLocks noGrp="1"/>
          </p:cNvSpPr>
          <p:nvPr>
            <p:ph idx="1"/>
          </p:nvPr>
        </p:nvSpPr>
        <p:spPr/>
        <p:txBody>
          <a:bodyPr/>
          <a:lstStyle/>
          <a:p>
            <a:r>
              <a:rPr lang="pt-BR"/>
              <a:t>O principal objetivo da ES é ajudar a produzir software de qualidade</a:t>
            </a:r>
          </a:p>
          <a:p>
            <a:r>
              <a:rPr lang="pt-BR"/>
              <a:t>Empresas que desenvolvem software de qualidade são mais competitivas</a:t>
            </a:r>
          </a:p>
          <a:p>
            <a:r>
              <a:rPr lang="pt-BR"/>
              <a:t>Empresas que utilizam software de alta qualidade podem, em geral, oferecer um melhor serviço ao seu cliente final.</a:t>
            </a:r>
          </a:p>
        </p:txBody>
      </p:sp>
    </p:spTree>
    <p:extLst>
      <p:ext uri="{BB962C8B-B14F-4D97-AF65-F5344CB8AC3E}">
        <p14:creationId xmlns:p14="http://schemas.microsoft.com/office/powerpoint/2010/main" val="2527564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a:extLst>
              <a:ext uri="{FF2B5EF4-FFF2-40B4-BE49-F238E27FC236}">
                <a16:creationId xmlns:a16="http://schemas.microsoft.com/office/drawing/2014/main" id="{0A92096B-A47E-448B-B59F-925DE71D9D54}"/>
              </a:ext>
            </a:extLst>
          </p:cNvPr>
          <p:cNvPicPr>
            <a:picLocks noGrp="1" noChangeAspect="1"/>
          </p:cNvPicPr>
          <p:nvPr>
            <p:ph idx="4294967295"/>
          </p:nvPr>
        </p:nvPicPr>
        <p:blipFill>
          <a:blip r:embed="rId2"/>
          <a:stretch>
            <a:fillRect/>
          </a:stretch>
        </p:blipFill>
        <p:spPr>
          <a:xfrm>
            <a:off x="2393950" y="783092"/>
            <a:ext cx="7207250" cy="5064125"/>
          </a:xfrm>
          <a:prstGeom prst="rect">
            <a:avLst/>
          </a:prstGeom>
        </p:spPr>
      </p:pic>
    </p:spTree>
    <p:extLst>
      <p:ext uri="{BB962C8B-B14F-4D97-AF65-F5344CB8AC3E}">
        <p14:creationId xmlns:p14="http://schemas.microsoft.com/office/powerpoint/2010/main" val="3885356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Conceito de Qualidade de Software</a:t>
            </a:r>
          </a:p>
        </p:txBody>
      </p:sp>
      <p:sp>
        <p:nvSpPr>
          <p:cNvPr id="3" name="Espaço Reservado para Conteúdo 2"/>
          <p:cNvSpPr>
            <a:spLocks noGrp="1"/>
          </p:cNvSpPr>
          <p:nvPr>
            <p:ph idx="1"/>
          </p:nvPr>
        </p:nvSpPr>
        <p:spPr/>
        <p:txBody>
          <a:bodyPr/>
          <a:lstStyle/>
          <a:p>
            <a:pPr marL="0" indent="0">
              <a:buNone/>
            </a:pPr>
            <a:endParaRPr lang="pt-BR"/>
          </a:p>
          <a:p>
            <a:r>
              <a:rPr lang="pt-BR"/>
              <a:t>“Conformidade a requisitos funcionais e de desempenho explicitamente declarados, a padrões de desenvolvimento claramente documentados e a características implícitas que são esperadas de todo software profissionalmente desenvolvido. “</a:t>
            </a:r>
          </a:p>
          <a:p>
            <a:pPr marL="0" indent="0">
              <a:buNone/>
            </a:pPr>
            <a:r>
              <a:rPr lang="pt-BR" sz="1800"/>
              <a:t>(Pressman)</a:t>
            </a:r>
          </a:p>
        </p:txBody>
      </p:sp>
    </p:spTree>
    <p:extLst>
      <p:ext uri="{BB962C8B-B14F-4D97-AF65-F5344CB8AC3E}">
        <p14:creationId xmlns:p14="http://schemas.microsoft.com/office/powerpoint/2010/main" val="307816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29FE6-A762-4212-9A02-192FCBA93936}"/>
              </a:ext>
            </a:extLst>
          </p:cNvPr>
          <p:cNvSpPr>
            <a:spLocks noGrp="1"/>
          </p:cNvSpPr>
          <p:nvPr>
            <p:ph type="title"/>
          </p:nvPr>
        </p:nvSpPr>
        <p:spPr>
          <a:xfrm>
            <a:off x="838200" y="365125"/>
            <a:ext cx="10515600" cy="738461"/>
          </a:xfrm>
        </p:spPr>
        <p:txBody>
          <a:bodyPr/>
          <a:lstStyle/>
          <a:p>
            <a:r>
              <a:rPr lang="pt-BR"/>
              <a:t>Engenharia de Software</a:t>
            </a:r>
          </a:p>
        </p:txBody>
      </p:sp>
      <p:graphicFrame>
        <p:nvGraphicFramePr>
          <p:cNvPr id="4" name="Diagrama 3">
            <a:extLst>
              <a:ext uri="{FF2B5EF4-FFF2-40B4-BE49-F238E27FC236}">
                <a16:creationId xmlns:a16="http://schemas.microsoft.com/office/drawing/2014/main" id="{12EDC4F1-6ABF-483E-A82F-D76FB4D53C8F}"/>
              </a:ext>
            </a:extLst>
          </p:cNvPr>
          <p:cNvGraphicFramePr/>
          <p:nvPr>
            <p:extLst>
              <p:ext uri="{D42A27DB-BD31-4B8C-83A1-F6EECF244321}">
                <p14:modId xmlns:p14="http://schemas.microsoft.com/office/powerpoint/2010/main" val="3903558213"/>
              </p:ext>
            </p:extLst>
          </p:nvPr>
        </p:nvGraphicFramePr>
        <p:xfrm>
          <a:off x="688596" y="1361440"/>
          <a:ext cx="10515599" cy="5496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5719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2E490-0F65-422B-8A8E-79F3AD81BAD9}"/>
              </a:ext>
            </a:extLst>
          </p:cNvPr>
          <p:cNvSpPr>
            <a:spLocks noGrp="1"/>
          </p:cNvSpPr>
          <p:nvPr>
            <p:ph type="title"/>
          </p:nvPr>
        </p:nvSpPr>
        <p:spPr/>
        <p:txBody>
          <a:bodyPr/>
          <a:lstStyle/>
          <a:p>
            <a:r>
              <a:rPr lang="en-US"/>
              <a:t>Qualidade de Software</a:t>
            </a:r>
          </a:p>
        </p:txBody>
      </p:sp>
      <p:sp>
        <p:nvSpPr>
          <p:cNvPr id="3" name="Espaço Reservado para Conteúdo 2">
            <a:extLst>
              <a:ext uri="{FF2B5EF4-FFF2-40B4-BE49-F238E27FC236}">
                <a16:creationId xmlns:a16="http://schemas.microsoft.com/office/drawing/2014/main" id="{2800D70C-2A1D-4D9F-9A89-24D0D3EA3689}"/>
              </a:ext>
            </a:extLst>
          </p:cNvPr>
          <p:cNvSpPr>
            <a:spLocks noGrp="1"/>
          </p:cNvSpPr>
          <p:nvPr>
            <p:ph idx="1"/>
          </p:nvPr>
        </p:nvSpPr>
        <p:spPr/>
        <p:txBody>
          <a:bodyPr/>
          <a:lstStyle/>
          <a:p>
            <a:r>
              <a:rPr lang="en-US"/>
              <a:t>Pode ser definida como um </a:t>
            </a:r>
            <a:r>
              <a:rPr lang="en-US" u="sng"/>
              <a:t>conjunto de atributos </a:t>
            </a:r>
            <a:r>
              <a:rPr lang="en-US"/>
              <a:t>de software que </a:t>
            </a:r>
            <a:r>
              <a:rPr lang="en-US" u="sng"/>
              <a:t>devem ser satisfeitos </a:t>
            </a:r>
            <a:r>
              <a:rPr lang="en-US"/>
              <a:t>de modo que o software atenda às </a:t>
            </a:r>
            <a:r>
              <a:rPr lang="en-US" u="sng"/>
              <a:t>necessidades</a:t>
            </a:r>
            <a:r>
              <a:rPr lang="en-US"/>
              <a:t> dos usuários. </a:t>
            </a:r>
          </a:p>
          <a:p>
            <a:endParaRPr lang="en-US"/>
          </a:p>
          <a:p>
            <a:pPr lvl="2"/>
            <a:r>
              <a:rPr lang="en-US"/>
              <a:t>A determinação dos atributos relevantes para cada software varia em função do domínio da aplicação, das tecnologias utilizadas, das características específicas do projeto e das necessidades do usuário e da organização.</a:t>
            </a:r>
          </a:p>
        </p:txBody>
      </p:sp>
    </p:spTree>
    <p:extLst>
      <p:ext uri="{BB962C8B-B14F-4D97-AF65-F5344CB8AC3E}">
        <p14:creationId xmlns:p14="http://schemas.microsoft.com/office/powerpoint/2010/main" val="2784653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Qualidade de software</a:t>
            </a:r>
          </a:p>
        </p:txBody>
      </p:sp>
      <p:sp>
        <p:nvSpPr>
          <p:cNvPr id="3" name="Espaço Reservado para Conteúdo 2"/>
          <p:cNvSpPr>
            <a:spLocks noGrp="1"/>
          </p:cNvSpPr>
          <p:nvPr>
            <p:ph idx="1"/>
          </p:nvPr>
        </p:nvSpPr>
        <p:spPr>
          <a:xfrm>
            <a:off x="838200" y="1690688"/>
            <a:ext cx="10515600" cy="4486275"/>
          </a:xfrm>
        </p:spPr>
        <p:txBody>
          <a:bodyPr/>
          <a:lstStyle/>
          <a:p>
            <a:r>
              <a:rPr lang="pt-BR"/>
              <a:t>O que o cliente quer?</a:t>
            </a:r>
          </a:p>
          <a:p>
            <a:pPr lvl="1"/>
            <a:r>
              <a:rPr lang="pt-BR"/>
              <a:t>Atendimento aos requisitos especificados</a:t>
            </a:r>
          </a:p>
          <a:p>
            <a:pPr lvl="1"/>
            <a:r>
              <a:rPr lang="pt-BR"/>
              <a:t>Defeito zero</a:t>
            </a:r>
          </a:p>
          <a:p>
            <a:pPr lvl="1"/>
            <a:r>
              <a:rPr lang="pt-BR"/>
              <a:t>Grande número de funções</a:t>
            </a:r>
          </a:p>
          <a:p>
            <a:pPr lvl="1"/>
            <a:r>
              <a:rPr lang="pt-BR"/>
              <a:t>Alto desempenho</a:t>
            </a:r>
          </a:p>
          <a:p>
            <a:pPr lvl="1"/>
            <a:r>
              <a:rPr lang="pt-BR"/>
              <a:t>Baixo custo</a:t>
            </a:r>
          </a:p>
          <a:p>
            <a:pPr lvl="1"/>
            <a:r>
              <a:rPr lang="pt-BR"/>
              <a:t>Desenvolvimento rápido</a:t>
            </a:r>
          </a:p>
          <a:p>
            <a:pPr lvl="1"/>
            <a:r>
              <a:rPr lang="pt-BR"/>
              <a:t>Facilidade de uso</a:t>
            </a:r>
          </a:p>
          <a:p>
            <a:pPr lvl="1"/>
            <a:r>
              <a:rPr lang="pt-BR"/>
              <a:t>Eficiência nos serviços associados</a:t>
            </a:r>
          </a:p>
          <a:p>
            <a:pPr lvl="1"/>
            <a:r>
              <a:rPr lang="pt-BR"/>
              <a:t>Inovação </a:t>
            </a:r>
          </a:p>
        </p:txBody>
      </p:sp>
    </p:spTree>
    <p:extLst>
      <p:ext uri="{BB962C8B-B14F-4D97-AF65-F5344CB8AC3E}">
        <p14:creationId xmlns:p14="http://schemas.microsoft.com/office/powerpoint/2010/main" val="2928651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Fatores que dificultam a qualidade de software</a:t>
            </a:r>
          </a:p>
        </p:txBody>
      </p:sp>
      <p:sp>
        <p:nvSpPr>
          <p:cNvPr id="3" name="Espaço Reservado para Conteúdo 2"/>
          <p:cNvSpPr>
            <a:spLocks noGrp="1"/>
          </p:cNvSpPr>
          <p:nvPr>
            <p:ph idx="1"/>
          </p:nvPr>
        </p:nvSpPr>
        <p:spPr/>
        <p:txBody>
          <a:bodyPr/>
          <a:lstStyle/>
          <a:p>
            <a:r>
              <a:rPr lang="pt-BR"/>
              <a:t>Complexidade dos projetos de software</a:t>
            </a:r>
          </a:p>
          <a:p>
            <a:r>
              <a:rPr lang="pt-BR"/>
              <a:t>Custo focado no conhecimento e no desenvolvimento</a:t>
            </a:r>
          </a:p>
          <a:p>
            <a:r>
              <a:rPr lang="pt-BR"/>
              <a:t>Produção específica e não em série</a:t>
            </a:r>
          </a:p>
          <a:p>
            <a:r>
              <a:rPr lang="pt-BR"/>
              <a:t>Imaturidade da área de ES</a:t>
            </a:r>
          </a:p>
        </p:txBody>
      </p:sp>
    </p:spTree>
    <p:extLst>
      <p:ext uri="{BB962C8B-B14F-4D97-AF65-F5344CB8AC3E}">
        <p14:creationId xmlns:p14="http://schemas.microsoft.com/office/powerpoint/2010/main" val="160745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Dimensões da qualidade do software</a:t>
            </a:r>
          </a:p>
        </p:txBody>
      </p:sp>
      <p:pic>
        <p:nvPicPr>
          <p:cNvPr id="4" name="Espaço Reservado para Conteúdo 3"/>
          <p:cNvPicPr>
            <a:picLocks noGrp="1" noChangeAspect="1"/>
          </p:cNvPicPr>
          <p:nvPr>
            <p:ph idx="1"/>
          </p:nvPr>
        </p:nvPicPr>
        <p:blipFill>
          <a:blip r:embed="rId2"/>
          <a:stretch>
            <a:fillRect/>
          </a:stretch>
        </p:blipFill>
        <p:spPr>
          <a:xfrm>
            <a:off x="2513806" y="2147978"/>
            <a:ext cx="7164387" cy="3582194"/>
          </a:xfrm>
          <a:prstGeom prst="rect">
            <a:avLst/>
          </a:prstGeom>
        </p:spPr>
      </p:pic>
    </p:spTree>
    <p:extLst>
      <p:ext uri="{BB962C8B-B14F-4D97-AF65-F5344CB8AC3E}">
        <p14:creationId xmlns:p14="http://schemas.microsoft.com/office/powerpoint/2010/main" val="3986325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Qualidade de software: processo X produto</a:t>
            </a:r>
          </a:p>
        </p:txBody>
      </p:sp>
      <p:pic>
        <p:nvPicPr>
          <p:cNvPr id="4" name="Espaço Reservado para Conteúdo 3"/>
          <p:cNvPicPr>
            <a:picLocks noGrp="1" noChangeAspect="1"/>
          </p:cNvPicPr>
          <p:nvPr>
            <p:ph idx="1"/>
          </p:nvPr>
        </p:nvPicPr>
        <p:blipFill>
          <a:blip r:embed="rId2"/>
          <a:stretch>
            <a:fillRect/>
          </a:stretch>
        </p:blipFill>
        <p:spPr>
          <a:xfrm>
            <a:off x="2286000" y="1955800"/>
            <a:ext cx="7506804" cy="4153620"/>
          </a:xfrm>
          <a:prstGeom prst="rect">
            <a:avLst/>
          </a:prstGeom>
        </p:spPr>
      </p:pic>
    </p:spTree>
    <p:extLst>
      <p:ext uri="{BB962C8B-B14F-4D97-AF65-F5344CB8AC3E}">
        <p14:creationId xmlns:p14="http://schemas.microsoft.com/office/powerpoint/2010/main" val="3823659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87061"/>
          </a:xfrm>
        </p:spPr>
        <p:txBody>
          <a:bodyPr>
            <a:normAutofit fontScale="90000"/>
          </a:bodyPr>
          <a:lstStyle/>
          <a:p>
            <a:r>
              <a:rPr lang="pt-BR"/>
              <a:t>Normas e Modelos de Qualidade de SW</a:t>
            </a:r>
          </a:p>
        </p:txBody>
      </p:sp>
      <p:sp>
        <p:nvSpPr>
          <p:cNvPr id="3" name="Espaço Reservado para Conteúdo 2"/>
          <p:cNvSpPr>
            <a:spLocks noGrp="1"/>
          </p:cNvSpPr>
          <p:nvPr>
            <p:ph idx="1"/>
          </p:nvPr>
        </p:nvSpPr>
        <p:spPr>
          <a:xfrm>
            <a:off x="838200" y="1052186"/>
            <a:ext cx="10515600" cy="5124777"/>
          </a:xfrm>
        </p:spPr>
        <p:txBody>
          <a:bodyPr>
            <a:normAutofit fontScale="85000" lnSpcReduction="10000"/>
          </a:bodyPr>
          <a:lstStyle/>
          <a:p>
            <a:r>
              <a:rPr lang="pt-BR"/>
              <a:t>Produto</a:t>
            </a:r>
          </a:p>
          <a:p>
            <a:pPr lvl="1"/>
            <a:r>
              <a:rPr lang="pt-BR"/>
              <a:t>Normas</a:t>
            </a:r>
          </a:p>
          <a:p>
            <a:pPr lvl="2"/>
            <a:r>
              <a:rPr lang="pt-BR">
                <a:solidFill>
                  <a:schemeClr val="bg1">
                    <a:lumMod val="75000"/>
                  </a:schemeClr>
                </a:solidFill>
              </a:rPr>
              <a:t>ISO 9126 – norma para qualidade de produtos de software</a:t>
            </a:r>
          </a:p>
          <a:p>
            <a:pPr lvl="2"/>
            <a:r>
              <a:rPr lang="pt-BR">
                <a:solidFill>
                  <a:schemeClr val="bg1">
                    <a:lumMod val="75000"/>
                  </a:schemeClr>
                </a:solidFill>
              </a:rPr>
              <a:t>ISO 14598 – guias para avaliação de produtos de software</a:t>
            </a:r>
          </a:p>
          <a:p>
            <a:pPr lvl="2"/>
            <a:r>
              <a:rPr lang="pt-BR"/>
              <a:t>ISO 25000 (SQuaRE - </a:t>
            </a:r>
            <a:r>
              <a:rPr lang="en-US" i="1"/>
              <a:t>Software Quality Requirements and Evaluation</a:t>
            </a:r>
            <a:r>
              <a:rPr lang="pt-BR"/>
              <a:t>) – reformulação da ISO 9126+14598</a:t>
            </a:r>
          </a:p>
          <a:p>
            <a:pPr lvl="1"/>
            <a:endParaRPr lang="pt-BR"/>
          </a:p>
          <a:p>
            <a:r>
              <a:rPr lang="pt-BR"/>
              <a:t>Processo</a:t>
            </a:r>
          </a:p>
          <a:p>
            <a:pPr lvl="1"/>
            <a:r>
              <a:rPr lang="pt-BR"/>
              <a:t>Normas</a:t>
            </a:r>
          </a:p>
          <a:p>
            <a:pPr lvl="2"/>
            <a:r>
              <a:rPr lang="pt-BR"/>
              <a:t>ISO 90003 – diretrizes para aplicação da norma ISO 9001 ao desenvolvimento, fornecimento e manutenção de software</a:t>
            </a:r>
          </a:p>
          <a:p>
            <a:pPr lvl="2"/>
            <a:r>
              <a:rPr lang="pt-BR"/>
              <a:t>ISO 12207 – processos de ciclo de vida do software</a:t>
            </a:r>
          </a:p>
          <a:p>
            <a:pPr lvl="2"/>
            <a:r>
              <a:rPr lang="pt-BR">
                <a:solidFill>
                  <a:schemeClr val="bg1">
                    <a:lumMod val="75000"/>
                  </a:schemeClr>
                </a:solidFill>
              </a:rPr>
              <a:t>ISO 15504 (SPICE) – projeto da ISO/IEC para avaliação dos processos de desenvolvimento de software</a:t>
            </a:r>
          </a:p>
          <a:p>
            <a:pPr lvl="2"/>
            <a:r>
              <a:rPr lang="pt-BR"/>
              <a:t>ISO 330XX – série de normas em substituição à série ISO 15504</a:t>
            </a:r>
          </a:p>
          <a:p>
            <a:pPr lvl="1"/>
            <a:r>
              <a:rPr lang="pt-BR"/>
              <a:t>Modelos</a:t>
            </a:r>
          </a:p>
          <a:p>
            <a:pPr lvl="2"/>
            <a:r>
              <a:rPr lang="pt-BR"/>
              <a:t>CMMI – </a:t>
            </a:r>
            <a:r>
              <a:rPr lang="pt-BR" i="1"/>
              <a:t>Capability Maturity Model Integrated </a:t>
            </a:r>
            <a:r>
              <a:rPr lang="pt-BR"/>
              <a:t>– modelo que estende o CMM para avaliação de processos de software</a:t>
            </a:r>
          </a:p>
          <a:p>
            <a:pPr lvl="2"/>
            <a:r>
              <a:rPr lang="pt-BR"/>
              <a:t>MPS.BR – Modelo Brasileiro de qualidade de processo de software – baseado nas normas ISO 12207 e ISO 330XX e no modelo CMMI</a:t>
            </a:r>
          </a:p>
          <a:p>
            <a:pPr lvl="1"/>
            <a:endParaRPr lang="pt-BR"/>
          </a:p>
        </p:txBody>
      </p:sp>
    </p:spTree>
    <p:extLst>
      <p:ext uri="{BB962C8B-B14F-4D97-AF65-F5344CB8AC3E}">
        <p14:creationId xmlns:p14="http://schemas.microsoft.com/office/powerpoint/2010/main" val="1451042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DAACD-6D3D-028D-509B-276D1B899138}"/>
              </a:ext>
            </a:extLst>
          </p:cNvPr>
          <p:cNvSpPr>
            <a:spLocks noGrp="1"/>
          </p:cNvSpPr>
          <p:nvPr>
            <p:ph type="title"/>
          </p:nvPr>
        </p:nvSpPr>
        <p:spPr/>
        <p:txBody>
          <a:bodyPr/>
          <a:lstStyle/>
          <a:p>
            <a:r>
              <a:rPr lang="pt-BR"/>
              <a:t>Qualidade de Produto de Sistemas de Software - </a:t>
            </a:r>
            <a:r>
              <a:rPr lang="pt-BR" err="1"/>
              <a:t>SQuaRE</a:t>
            </a:r>
            <a:endParaRPr lang="pt-BR"/>
          </a:p>
        </p:txBody>
      </p:sp>
      <p:sp>
        <p:nvSpPr>
          <p:cNvPr id="3" name="Espaço Reservado para Conteúdo 2">
            <a:extLst>
              <a:ext uri="{FF2B5EF4-FFF2-40B4-BE49-F238E27FC236}">
                <a16:creationId xmlns:a16="http://schemas.microsoft.com/office/drawing/2014/main" id="{486EBFEA-D793-AE07-9519-48EEF9833ABB}"/>
              </a:ext>
            </a:extLst>
          </p:cNvPr>
          <p:cNvSpPr>
            <a:spLocks noGrp="1"/>
          </p:cNvSpPr>
          <p:nvPr>
            <p:ph idx="1"/>
          </p:nvPr>
        </p:nvSpPr>
        <p:spPr/>
        <p:txBody>
          <a:bodyPr/>
          <a:lstStyle/>
          <a:p>
            <a:pPr lvl="1"/>
            <a:r>
              <a:rPr lang="pt-BR"/>
              <a:t>ISO/IEC 25000 (</a:t>
            </a:r>
            <a:r>
              <a:rPr lang="pt-BR" err="1"/>
              <a:t>SQuaRE</a:t>
            </a:r>
            <a:r>
              <a:rPr lang="pt-BR"/>
              <a:t> - </a:t>
            </a:r>
            <a:r>
              <a:rPr lang="en-US" i="1"/>
              <a:t>Software Quality Requirements and Evaluation</a:t>
            </a:r>
            <a:r>
              <a:rPr lang="pt-BR"/>
              <a:t>)</a:t>
            </a:r>
          </a:p>
          <a:p>
            <a:pPr marL="457200" lvl="1" indent="0">
              <a:buNone/>
            </a:pPr>
            <a:r>
              <a:rPr lang="pt-BR"/>
              <a:t>	</a:t>
            </a:r>
          </a:p>
          <a:p>
            <a:pPr marL="457200" lvl="1" indent="0">
              <a:buNone/>
            </a:pPr>
            <a:r>
              <a:rPr lang="pt-BR"/>
              <a:t>	Confiabilidade </a:t>
            </a:r>
          </a:p>
          <a:p>
            <a:pPr marL="457200" lvl="1" indent="0">
              <a:buNone/>
            </a:pPr>
            <a:r>
              <a:rPr lang="pt-BR"/>
              <a:t>	Segurança 	</a:t>
            </a:r>
          </a:p>
          <a:p>
            <a:pPr marL="457200" lvl="1" indent="0">
              <a:buNone/>
            </a:pPr>
            <a:r>
              <a:rPr lang="pt-BR"/>
              <a:t>       Manutenibilidade 	</a:t>
            </a:r>
          </a:p>
          <a:p>
            <a:pPr marL="457200" lvl="1" indent="0">
              <a:buNone/>
            </a:pPr>
            <a:r>
              <a:rPr lang="pt-BR"/>
              <a:t>       Portabilidade </a:t>
            </a:r>
          </a:p>
          <a:p>
            <a:pPr marL="457200" lvl="1" indent="0">
              <a:buNone/>
            </a:pPr>
            <a:r>
              <a:rPr lang="pt-BR"/>
              <a:t>	Adequação funcional 	</a:t>
            </a:r>
          </a:p>
          <a:p>
            <a:pPr marL="457200" lvl="1" indent="0">
              <a:buNone/>
            </a:pPr>
            <a:r>
              <a:rPr lang="pt-BR"/>
              <a:t>       Eficiência de desempenho  </a:t>
            </a:r>
            <a:endParaRPr lang="pt-BR">
              <a:solidFill>
                <a:srgbClr val="FFC000"/>
              </a:solidFill>
            </a:endParaRPr>
          </a:p>
          <a:p>
            <a:pPr marL="457200" lvl="1" indent="0">
              <a:buNone/>
            </a:pPr>
            <a:r>
              <a:rPr lang="pt-BR"/>
              <a:t>	Compatibilidade </a:t>
            </a:r>
          </a:p>
          <a:p>
            <a:pPr marL="457200" lvl="1" indent="0">
              <a:buNone/>
            </a:pPr>
            <a:r>
              <a:rPr lang="pt-BR"/>
              <a:t>	Usabilidade  </a:t>
            </a:r>
          </a:p>
          <a:p>
            <a:endParaRPr lang="pt-BR"/>
          </a:p>
        </p:txBody>
      </p:sp>
    </p:spTree>
    <p:extLst>
      <p:ext uri="{BB962C8B-B14F-4D97-AF65-F5344CB8AC3E}">
        <p14:creationId xmlns:p14="http://schemas.microsoft.com/office/powerpoint/2010/main" val="1053263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90FC70-7DEE-40B8-B350-3809405EA3F1}"/>
              </a:ext>
            </a:extLst>
          </p:cNvPr>
          <p:cNvSpPr>
            <a:spLocks noGrp="1"/>
          </p:cNvSpPr>
          <p:nvPr>
            <p:ph type="title"/>
          </p:nvPr>
        </p:nvSpPr>
        <p:spPr>
          <a:xfrm>
            <a:off x="838200" y="365126"/>
            <a:ext cx="10515600" cy="675398"/>
          </a:xfrm>
        </p:spPr>
        <p:txBody>
          <a:bodyPr>
            <a:normAutofit fontScale="90000"/>
          </a:bodyPr>
          <a:lstStyle/>
          <a:p>
            <a:r>
              <a:rPr lang="pt-BR"/>
              <a:t>Atividade</a:t>
            </a:r>
          </a:p>
        </p:txBody>
      </p:sp>
      <p:sp>
        <p:nvSpPr>
          <p:cNvPr id="3" name="Espaço Reservado para Conteúdo 2">
            <a:extLst>
              <a:ext uri="{FF2B5EF4-FFF2-40B4-BE49-F238E27FC236}">
                <a16:creationId xmlns:a16="http://schemas.microsoft.com/office/drawing/2014/main" id="{3A11ADD3-1464-41FF-B65C-92932622514D}"/>
              </a:ext>
            </a:extLst>
          </p:cNvPr>
          <p:cNvSpPr>
            <a:spLocks noGrp="1"/>
          </p:cNvSpPr>
          <p:nvPr>
            <p:ph idx="1"/>
          </p:nvPr>
        </p:nvSpPr>
        <p:spPr>
          <a:xfrm>
            <a:off x="838200" y="1126788"/>
            <a:ext cx="10515600" cy="5452350"/>
          </a:xfrm>
        </p:spPr>
        <p:txBody>
          <a:bodyPr vert="horz" lIns="91440" tIns="45720" rIns="91440" bIns="45720" rtlCol="0" anchor="t">
            <a:normAutofit fontScale="70000" lnSpcReduction="20000"/>
          </a:bodyPr>
          <a:lstStyle/>
          <a:p>
            <a:r>
              <a:rPr lang="pt-BR"/>
              <a:t>Cada grupo escolhe 1 item de Qualidade de Produto de Sistemas de Software</a:t>
            </a:r>
          </a:p>
          <a:p>
            <a:r>
              <a:rPr lang="pt-BR"/>
              <a:t>Máximo de 3 slides por item.</a:t>
            </a:r>
            <a:endParaRPr lang="pt-BR">
              <a:ea typeface="Calibri"/>
              <a:cs typeface="Calibri"/>
            </a:endParaRPr>
          </a:p>
          <a:p>
            <a:r>
              <a:rPr lang="pt-BR"/>
              <a:t>Postar no AVA até 06/11 para compartilhamento.</a:t>
            </a:r>
            <a:endParaRPr lang="pt-BR">
              <a:ea typeface="Calibri"/>
              <a:cs typeface="Calibri"/>
            </a:endParaRPr>
          </a:p>
          <a:p>
            <a:r>
              <a:rPr lang="pt-BR"/>
              <a:t>Descrever: </a:t>
            </a:r>
          </a:p>
          <a:p>
            <a:r>
              <a:rPr lang="pt-BR"/>
              <a:t>o que envolve o item de qualidade, </a:t>
            </a:r>
            <a:endParaRPr lang="pt-BR">
              <a:ea typeface="Calibri"/>
              <a:cs typeface="Calibri"/>
            </a:endParaRPr>
          </a:p>
          <a:p>
            <a:pPr lvl="1"/>
            <a:r>
              <a:rPr lang="pt-BR"/>
              <a:t>o que significa ter qualidade neste item (benefícios),  </a:t>
            </a:r>
            <a:endParaRPr lang="pt-BR">
              <a:ea typeface="Calibri"/>
              <a:cs typeface="Calibri"/>
            </a:endParaRPr>
          </a:p>
          <a:p>
            <a:pPr lvl="1"/>
            <a:r>
              <a:rPr lang="pt-BR">
                <a:ea typeface="Calibri"/>
                <a:cs typeface="Calibri"/>
              </a:rPr>
              <a:t>como atingir qualidade neste item e </a:t>
            </a:r>
          </a:p>
          <a:p>
            <a:pPr lvl="1"/>
            <a:r>
              <a:rPr lang="pt-BR">
                <a:solidFill>
                  <a:srgbClr val="000000"/>
                </a:solidFill>
                <a:ea typeface="+mn-lt"/>
                <a:cs typeface="+mn-lt"/>
              </a:rPr>
              <a:t>2 exemplos de como medir </a:t>
            </a:r>
            <a:r>
              <a:rPr lang="pt-BR"/>
              <a:t>este item:</a:t>
            </a:r>
            <a:endParaRPr lang="pt-BR">
              <a:ea typeface="Calibri"/>
              <a:cs typeface="Calibri"/>
            </a:endParaRPr>
          </a:p>
          <a:p>
            <a:endParaRPr lang="pt-BR"/>
          </a:p>
          <a:p>
            <a:pPr marL="457200" lvl="1" indent="0">
              <a:buNone/>
            </a:pPr>
            <a:r>
              <a:rPr lang="pt-BR"/>
              <a:t>Qualidade de Produto de Sistemas e Software – ISO/IEC 25000 (</a:t>
            </a:r>
            <a:r>
              <a:rPr lang="pt-BR" err="1"/>
              <a:t>SQuaRE</a:t>
            </a:r>
            <a:r>
              <a:rPr lang="pt-BR"/>
              <a:t> - </a:t>
            </a:r>
            <a:r>
              <a:rPr lang="en-US" i="1"/>
              <a:t>Software Quality Requirements and Evaluation</a:t>
            </a:r>
            <a:r>
              <a:rPr lang="pt-BR"/>
              <a:t>)</a:t>
            </a:r>
          </a:p>
          <a:p>
            <a:pPr marL="457200" lvl="1" indent="0">
              <a:buNone/>
            </a:pPr>
            <a:r>
              <a:rPr lang="pt-BR"/>
              <a:t>	Confiabilidade –</a:t>
            </a:r>
            <a:endParaRPr lang="pt-BR">
              <a:ea typeface="Calibri"/>
              <a:cs typeface="Calibri"/>
            </a:endParaRPr>
          </a:p>
          <a:p>
            <a:pPr marL="457200" lvl="1" indent="0">
              <a:buNone/>
            </a:pPr>
            <a:r>
              <a:rPr lang="pt-BR"/>
              <a:t>	Segurança –	</a:t>
            </a:r>
            <a:endParaRPr lang="pt-BR">
              <a:ea typeface="Calibri"/>
              <a:cs typeface="Calibri"/>
            </a:endParaRPr>
          </a:p>
          <a:p>
            <a:pPr marL="457200" lvl="1" indent="0">
              <a:buNone/>
            </a:pPr>
            <a:r>
              <a:rPr lang="pt-BR"/>
              <a:t>        Manutenibilidade –	</a:t>
            </a:r>
            <a:endParaRPr lang="pt-BR">
              <a:ea typeface="Calibri"/>
              <a:cs typeface="Calibri"/>
            </a:endParaRPr>
          </a:p>
          <a:p>
            <a:pPr marL="457200" lvl="1" indent="0">
              <a:buNone/>
            </a:pPr>
            <a:r>
              <a:rPr lang="pt-BR"/>
              <a:t>        Portabilidade –</a:t>
            </a:r>
            <a:endParaRPr lang="pt-BR">
              <a:ea typeface="Calibri"/>
              <a:cs typeface="Calibri"/>
            </a:endParaRPr>
          </a:p>
          <a:p>
            <a:pPr marL="457200" lvl="1" indent="0">
              <a:buNone/>
            </a:pPr>
            <a:r>
              <a:rPr lang="pt-BR"/>
              <a:t>	Adequação funcional –	</a:t>
            </a:r>
            <a:endParaRPr lang="pt-BR">
              <a:ea typeface="Calibri"/>
              <a:cs typeface="Calibri"/>
            </a:endParaRPr>
          </a:p>
          <a:p>
            <a:pPr marL="457200" lvl="1" indent="0">
              <a:buNone/>
            </a:pPr>
            <a:r>
              <a:rPr lang="pt-BR"/>
              <a:t>        Eficiência de desempenho – </a:t>
            </a:r>
            <a:endParaRPr lang="pt-BR">
              <a:solidFill>
                <a:srgbClr val="FFC000"/>
              </a:solidFill>
            </a:endParaRPr>
          </a:p>
          <a:p>
            <a:pPr marL="457200" lvl="1" indent="0">
              <a:buNone/>
            </a:pPr>
            <a:r>
              <a:rPr lang="pt-BR"/>
              <a:t>	Compatibilidade –</a:t>
            </a:r>
            <a:endParaRPr lang="pt-BR">
              <a:ea typeface="Calibri"/>
              <a:cs typeface="Calibri"/>
            </a:endParaRPr>
          </a:p>
          <a:p>
            <a:pPr marL="457200" lvl="1" indent="0">
              <a:buNone/>
            </a:pPr>
            <a:r>
              <a:rPr lang="pt-BR"/>
              <a:t>	Usabilidade – </a:t>
            </a:r>
            <a:endParaRPr lang="pt-BR">
              <a:ea typeface="Calibri"/>
              <a:cs typeface="Calibri"/>
            </a:endParaRPr>
          </a:p>
          <a:p>
            <a:pPr marL="457200" lvl="1" indent="0">
              <a:buNone/>
            </a:pPr>
            <a:endParaRPr lang="pt-BR"/>
          </a:p>
          <a:p>
            <a:pPr marL="457200" lvl="1" indent="0">
              <a:buNone/>
            </a:pPr>
            <a:endParaRPr lang="pt-BR"/>
          </a:p>
        </p:txBody>
      </p:sp>
    </p:spTree>
    <p:extLst>
      <p:ext uri="{BB962C8B-B14F-4D97-AF65-F5344CB8AC3E}">
        <p14:creationId xmlns:p14="http://schemas.microsoft.com/office/powerpoint/2010/main" val="228076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a:t>Situação atual da maioria das empresas de SW</a:t>
            </a:r>
          </a:p>
        </p:txBody>
      </p:sp>
      <p:pic>
        <p:nvPicPr>
          <p:cNvPr id="4" name="Espaço Reservado para Conteúdo 3"/>
          <p:cNvPicPr>
            <a:picLocks noGrp="1" noChangeAspect="1"/>
          </p:cNvPicPr>
          <p:nvPr>
            <p:ph idx="1"/>
          </p:nvPr>
        </p:nvPicPr>
        <p:blipFill>
          <a:blip r:embed="rId2"/>
          <a:stretch>
            <a:fillRect/>
          </a:stretch>
        </p:blipFill>
        <p:spPr>
          <a:xfrm>
            <a:off x="1971890" y="1690688"/>
            <a:ext cx="8053827" cy="4735512"/>
          </a:xfrm>
          <a:prstGeom prst="rect">
            <a:avLst/>
          </a:prstGeom>
        </p:spPr>
      </p:pic>
    </p:spTree>
    <p:extLst>
      <p:ext uri="{BB962C8B-B14F-4D97-AF65-F5344CB8AC3E}">
        <p14:creationId xmlns:p14="http://schemas.microsoft.com/office/powerpoint/2010/main" val="111061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47624" y="428496"/>
            <a:ext cx="10588434" cy="1062644"/>
          </a:xfrm>
        </p:spPr>
        <p:txBody>
          <a:bodyPr anchor="b">
            <a:normAutofit/>
          </a:bodyPr>
          <a:lstStyle/>
          <a:p>
            <a:r>
              <a:rPr lang="pt-BR"/>
              <a:t>Contextualização</a:t>
            </a:r>
          </a:p>
        </p:txBody>
      </p:sp>
      <p:cxnSp>
        <p:nvCxnSpPr>
          <p:cNvPr id="10"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Gráfico 4" descr="Placas giratórias estrutura de tópicos">
            <a:extLst>
              <a:ext uri="{FF2B5EF4-FFF2-40B4-BE49-F238E27FC236}">
                <a16:creationId xmlns:a16="http://schemas.microsoft.com/office/drawing/2014/main" id="{731CBD8B-7C9D-44D0-ADB2-FB9CD9F4E5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5697" y="2897368"/>
            <a:ext cx="2928114" cy="2928114"/>
          </a:xfrm>
          <a:prstGeom prst="rect">
            <a:avLst/>
          </a:prstGeom>
        </p:spPr>
      </p:pic>
      <p:sp>
        <p:nvSpPr>
          <p:cNvPr id="3" name="Espaço Reservado para Conteúdo 2"/>
          <p:cNvSpPr>
            <a:spLocks noGrp="1"/>
          </p:cNvSpPr>
          <p:nvPr>
            <p:ph idx="1"/>
          </p:nvPr>
        </p:nvSpPr>
        <p:spPr>
          <a:xfrm>
            <a:off x="4955354" y="2682433"/>
            <a:ext cx="6282169" cy="3215749"/>
          </a:xfrm>
        </p:spPr>
        <p:txBody>
          <a:bodyPr>
            <a:normAutofit/>
          </a:bodyPr>
          <a:lstStyle/>
          <a:p>
            <a:pPr marL="0" indent="0">
              <a:buNone/>
            </a:pPr>
            <a:r>
              <a:rPr lang="pt-BR" sz="2200"/>
              <a:t>Você estaria satisfeito com um nível de qualidade de 99,9%?</a:t>
            </a:r>
          </a:p>
          <a:p>
            <a:pPr lvl="1"/>
            <a:r>
              <a:rPr lang="pt-BR" sz="2200"/>
              <a:t>20.000 prescrições médicas erradas por ano</a:t>
            </a:r>
          </a:p>
          <a:p>
            <a:pPr lvl="1"/>
            <a:r>
              <a:rPr lang="pt-BR" sz="2200"/>
              <a:t>Beber água não confiável uma hora por mês</a:t>
            </a:r>
          </a:p>
          <a:p>
            <a:pPr lvl="1"/>
            <a:r>
              <a:rPr lang="pt-BR" sz="2200"/>
              <a:t>Nenhum serviço telefônico durante 10 minutos por semana</a:t>
            </a:r>
          </a:p>
          <a:p>
            <a:pPr lvl="1"/>
            <a:r>
              <a:rPr lang="pt-BR" sz="2200"/>
              <a:t>Falta de água e luz 10 horas por ano</a:t>
            </a:r>
          </a:p>
          <a:p>
            <a:pPr lvl="1"/>
            <a:r>
              <a:rPr lang="pt-BR" sz="2200"/>
              <a:t>500 cirurgias incorretas por semana</a:t>
            </a:r>
          </a:p>
          <a:p>
            <a:pPr lvl="1"/>
            <a:r>
              <a:rPr lang="pt-BR" sz="2200"/>
              <a:t>2.000 correspondências perdidas por hora</a:t>
            </a:r>
          </a:p>
        </p:txBody>
      </p:sp>
    </p:spTree>
    <p:extLst>
      <p:ext uri="{BB962C8B-B14F-4D97-AF65-F5344CB8AC3E}">
        <p14:creationId xmlns:p14="http://schemas.microsoft.com/office/powerpoint/2010/main" val="31934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Contextualização</a:t>
            </a:r>
          </a:p>
        </p:txBody>
      </p:sp>
      <p:sp>
        <p:nvSpPr>
          <p:cNvPr id="3" name="Espaço Reservado para Conteúdo 2"/>
          <p:cNvSpPr>
            <a:spLocks noGrp="1"/>
          </p:cNvSpPr>
          <p:nvPr>
            <p:ph idx="1"/>
          </p:nvPr>
        </p:nvSpPr>
        <p:spPr>
          <a:xfrm>
            <a:off x="838200" y="1498600"/>
            <a:ext cx="10515600" cy="4678363"/>
          </a:xfrm>
        </p:spPr>
        <p:txBody>
          <a:bodyPr/>
          <a:lstStyle/>
          <a:p>
            <a:r>
              <a:rPr lang="pt-BR"/>
              <a:t>Globalização</a:t>
            </a:r>
          </a:p>
          <a:p>
            <a:pPr lvl="1"/>
            <a:r>
              <a:rPr lang="pt-BR"/>
              <a:t>Novas exigências, alta competitividade, concorrência internacional</a:t>
            </a:r>
          </a:p>
          <a:p>
            <a:r>
              <a:rPr lang="pt-BR"/>
              <a:t>Qualidade como arma competitiva</a:t>
            </a:r>
          </a:p>
          <a:p>
            <a:pPr lvl="1"/>
            <a:r>
              <a:rPr lang="pt-BR"/>
              <a:t>Equiparação com padrões internacionais, garantia de conformidade do produto, garantia da satisfação do cliente</a:t>
            </a:r>
          </a:p>
          <a:p>
            <a:r>
              <a:rPr lang="pt-BR"/>
              <a:t>No contexto dos sistemas de informação </a:t>
            </a:r>
          </a:p>
          <a:p>
            <a:pPr lvl="1"/>
            <a:r>
              <a:rPr lang="pt-BR"/>
              <a:t>Garantia de conformidade do software com</a:t>
            </a:r>
          </a:p>
          <a:p>
            <a:pPr marL="457200" lvl="1" indent="0">
              <a:buNone/>
            </a:pPr>
            <a:r>
              <a:rPr lang="pt-BR"/>
              <a:t>    requisitos especificados                   qualidade de software</a:t>
            </a:r>
          </a:p>
        </p:txBody>
      </p:sp>
      <p:sp>
        <p:nvSpPr>
          <p:cNvPr id="4" name="Seta: da Esquerda para a Direita 3"/>
          <p:cNvSpPr/>
          <p:nvPr/>
        </p:nvSpPr>
        <p:spPr>
          <a:xfrm>
            <a:off x="4876800" y="4597400"/>
            <a:ext cx="762000" cy="203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53168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3CFE6A-14E1-4E6F-8767-5BE04F5F0C93}"/>
              </a:ext>
            </a:extLst>
          </p:cNvPr>
          <p:cNvSpPr>
            <a:spLocks noGrp="1"/>
          </p:cNvSpPr>
          <p:nvPr>
            <p:ph type="title"/>
          </p:nvPr>
        </p:nvSpPr>
        <p:spPr/>
        <p:txBody>
          <a:bodyPr/>
          <a:lstStyle/>
          <a:p>
            <a:r>
              <a:rPr lang="en-US"/>
              <a:t>Qualidade</a:t>
            </a:r>
          </a:p>
        </p:txBody>
      </p:sp>
      <p:pic>
        <p:nvPicPr>
          <p:cNvPr id="7" name="Espaço Reservado para Conteúdo 6">
            <a:extLst>
              <a:ext uri="{FF2B5EF4-FFF2-40B4-BE49-F238E27FC236}">
                <a16:creationId xmlns:a16="http://schemas.microsoft.com/office/drawing/2014/main" id="{BB4271DE-C9EB-4CC1-A2C0-86434EC46ABB}"/>
              </a:ext>
            </a:extLst>
          </p:cNvPr>
          <p:cNvPicPr>
            <a:picLocks noGrp="1" noChangeAspect="1"/>
          </p:cNvPicPr>
          <p:nvPr>
            <p:ph idx="1"/>
          </p:nvPr>
        </p:nvPicPr>
        <p:blipFill>
          <a:blip r:embed="rId2"/>
          <a:stretch>
            <a:fillRect/>
          </a:stretch>
        </p:blipFill>
        <p:spPr>
          <a:xfrm>
            <a:off x="3940628" y="1502229"/>
            <a:ext cx="5969733" cy="3911204"/>
          </a:xfrm>
          <a:prstGeom prst="rect">
            <a:avLst/>
          </a:prstGeom>
        </p:spPr>
      </p:pic>
    </p:spTree>
    <p:extLst>
      <p:ext uri="{BB962C8B-B14F-4D97-AF65-F5344CB8AC3E}">
        <p14:creationId xmlns:p14="http://schemas.microsoft.com/office/powerpoint/2010/main" val="2616540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3CFE6A-14E1-4E6F-8767-5BE04F5F0C93}"/>
              </a:ext>
            </a:extLst>
          </p:cNvPr>
          <p:cNvSpPr>
            <a:spLocks noGrp="1"/>
          </p:cNvSpPr>
          <p:nvPr>
            <p:ph type="title"/>
          </p:nvPr>
        </p:nvSpPr>
        <p:spPr/>
        <p:txBody>
          <a:bodyPr/>
          <a:lstStyle/>
          <a:p>
            <a:r>
              <a:rPr lang="en-US"/>
              <a:t>Qualidade</a:t>
            </a:r>
          </a:p>
        </p:txBody>
      </p:sp>
      <p:pic>
        <p:nvPicPr>
          <p:cNvPr id="7" name="Espaço Reservado para Conteúdo 6">
            <a:extLst>
              <a:ext uri="{FF2B5EF4-FFF2-40B4-BE49-F238E27FC236}">
                <a16:creationId xmlns:a16="http://schemas.microsoft.com/office/drawing/2014/main" id="{BB4271DE-C9EB-4CC1-A2C0-86434EC46ABB}"/>
              </a:ext>
            </a:extLst>
          </p:cNvPr>
          <p:cNvPicPr>
            <a:picLocks noGrp="1" noChangeAspect="1"/>
          </p:cNvPicPr>
          <p:nvPr>
            <p:ph idx="1"/>
          </p:nvPr>
        </p:nvPicPr>
        <p:blipFill>
          <a:blip r:embed="rId2"/>
          <a:stretch>
            <a:fillRect/>
          </a:stretch>
        </p:blipFill>
        <p:spPr>
          <a:xfrm>
            <a:off x="3940628" y="1502229"/>
            <a:ext cx="5969733" cy="3911204"/>
          </a:xfrm>
          <a:prstGeom prst="rect">
            <a:avLst/>
          </a:prstGeom>
        </p:spPr>
      </p:pic>
      <p:sp>
        <p:nvSpPr>
          <p:cNvPr id="3" name="Retângulo 2">
            <a:extLst>
              <a:ext uri="{FF2B5EF4-FFF2-40B4-BE49-F238E27FC236}">
                <a16:creationId xmlns:a16="http://schemas.microsoft.com/office/drawing/2014/main" id="{8CE1B229-C3BD-4A5E-BD42-6C363E146846}"/>
              </a:ext>
            </a:extLst>
          </p:cNvPr>
          <p:cNvSpPr/>
          <p:nvPr/>
        </p:nvSpPr>
        <p:spPr>
          <a:xfrm>
            <a:off x="1251857" y="5740004"/>
            <a:ext cx="9688286" cy="646331"/>
          </a:xfrm>
          <a:prstGeom prst="rect">
            <a:avLst/>
          </a:prstGeom>
        </p:spPr>
        <p:txBody>
          <a:bodyPr wrap="square">
            <a:spAutoFit/>
          </a:bodyPr>
          <a:lstStyle/>
          <a:p>
            <a:r>
              <a:rPr lang="en-US"/>
              <a:t>“Qualidade é o que faz o consumidor preferir o seu produto ao invés do produto do outro.”</a:t>
            </a:r>
          </a:p>
          <a:p>
            <a:r>
              <a:rPr lang="en-US"/>
              <a:t>(Campos, 1992)</a:t>
            </a:r>
          </a:p>
        </p:txBody>
      </p:sp>
    </p:spTree>
    <p:extLst>
      <p:ext uri="{BB962C8B-B14F-4D97-AF65-F5344CB8AC3E}">
        <p14:creationId xmlns:p14="http://schemas.microsoft.com/office/powerpoint/2010/main" val="171355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3AEB0-3203-45CA-AAE8-0D4D238647A0}"/>
              </a:ext>
            </a:extLst>
          </p:cNvPr>
          <p:cNvSpPr>
            <a:spLocks noGrp="1"/>
          </p:cNvSpPr>
          <p:nvPr>
            <p:ph type="title"/>
          </p:nvPr>
        </p:nvSpPr>
        <p:spPr/>
        <p:txBody>
          <a:bodyPr/>
          <a:lstStyle/>
          <a:p>
            <a:r>
              <a:rPr lang="en-US"/>
              <a:t>Qualidade X Necessidade</a:t>
            </a:r>
          </a:p>
        </p:txBody>
      </p:sp>
      <p:sp>
        <p:nvSpPr>
          <p:cNvPr id="3" name="Espaço Reservado para Conteúdo 2">
            <a:extLst>
              <a:ext uri="{FF2B5EF4-FFF2-40B4-BE49-F238E27FC236}">
                <a16:creationId xmlns:a16="http://schemas.microsoft.com/office/drawing/2014/main" id="{13E9216D-9E5F-4BE2-994A-5AACBB899B03}"/>
              </a:ext>
            </a:extLst>
          </p:cNvPr>
          <p:cNvSpPr>
            <a:spLocks noGrp="1"/>
          </p:cNvSpPr>
          <p:nvPr>
            <p:ph idx="1"/>
          </p:nvPr>
        </p:nvSpPr>
        <p:spPr/>
        <p:txBody>
          <a:bodyPr/>
          <a:lstStyle/>
          <a:p>
            <a:r>
              <a:rPr lang="en-US"/>
              <a:t>“Necessidade é a expectativa quanto aos efeitos de um produto.”</a:t>
            </a:r>
          </a:p>
          <a:p>
            <a:endParaRPr lang="en-US"/>
          </a:p>
          <a:p>
            <a:r>
              <a:rPr lang="en-US"/>
              <a:t>“Um usuário não deseja um produto e sim os efeitos do uso do produto, que caracterizam suas necessidades.”</a:t>
            </a:r>
          </a:p>
        </p:txBody>
      </p:sp>
    </p:spTree>
    <p:extLst>
      <p:ext uri="{BB962C8B-B14F-4D97-AF65-F5344CB8AC3E}">
        <p14:creationId xmlns:p14="http://schemas.microsoft.com/office/powerpoint/2010/main" val="1841621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O que é Qualidade?</a:t>
            </a:r>
          </a:p>
        </p:txBody>
      </p:sp>
      <p:sp>
        <p:nvSpPr>
          <p:cNvPr id="3" name="Espaço Reservado para Conteúdo 2"/>
          <p:cNvSpPr>
            <a:spLocks noGrp="1"/>
          </p:cNvSpPr>
          <p:nvPr>
            <p:ph idx="1"/>
          </p:nvPr>
        </p:nvSpPr>
        <p:spPr/>
        <p:txBody>
          <a:bodyPr/>
          <a:lstStyle/>
          <a:p>
            <a:r>
              <a:rPr lang="pt-BR"/>
              <a:t>Conceito subjetivo que está relacionado às percepções de cada indivíduo:</a:t>
            </a:r>
          </a:p>
          <a:p>
            <a:pPr marL="0" indent="0">
              <a:buNone/>
            </a:pPr>
            <a:endParaRPr lang="pt-BR"/>
          </a:p>
        </p:txBody>
      </p:sp>
      <p:pic>
        <p:nvPicPr>
          <p:cNvPr id="4" name="Imagem 3"/>
          <p:cNvPicPr>
            <a:picLocks noChangeAspect="1"/>
          </p:cNvPicPr>
          <p:nvPr/>
        </p:nvPicPr>
        <p:blipFill>
          <a:blip r:embed="rId2"/>
          <a:stretch>
            <a:fillRect/>
          </a:stretch>
        </p:blipFill>
        <p:spPr>
          <a:xfrm>
            <a:off x="2298009" y="2971800"/>
            <a:ext cx="7222372" cy="2971799"/>
          </a:xfrm>
          <a:prstGeom prst="rect">
            <a:avLst/>
          </a:prstGeom>
        </p:spPr>
      </p:pic>
    </p:spTree>
    <p:extLst>
      <p:ext uri="{BB962C8B-B14F-4D97-AF65-F5344CB8AC3E}">
        <p14:creationId xmlns:p14="http://schemas.microsoft.com/office/powerpoint/2010/main" val="38575877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D3224A9D5FA34480CDF2A82B2CEBD6" ma:contentTypeVersion="5" ma:contentTypeDescription="Create a new document." ma:contentTypeScope="" ma:versionID="20df73d375e4d647528312551b66d845">
  <xsd:schema xmlns:xsd="http://www.w3.org/2001/XMLSchema" xmlns:xs="http://www.w3.org/2001/XMLSchema" xmlns:p="http://schemas.microsoft.com/office/2006/metadata/properties" xmlns:ns2="065bfa9c-086b-4342-9f95-2b7c135fd06b" xmlns:ns3="c1527765-ead9-4985-ae14-255d4b687692" targetNamespace="http://schemas.microsoft.com/office/2006/metadata/properties" ma:root="true" ma:fieldsID="fad091e9c4676885df08ad9ebd322a1c" ns2:_="" ns3:_="">
    <xsd:import namespace="065bfa9c-086b-4342-9f95-2b7c135fd06b"/>
    <xsd:import namespace="c1527765-ead9-4985-ae14-255d4b68769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5bfa9c-086b-4342-9f95-2b7c135fd0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527765-ead9-4985-ae14-255d4b68769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678584-009A-4B07-A891-D4B3E7C205CA}">
  <ds:schemaRefs>
    <ds:schemaRef ds:uri="065bfa9c-086b-4342-9f95-2b7c135fd06b"/>
    <ds:schemaRef ds:uri="c1527765-ead9-4985-ae14-255d4b68769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8CF877D-8F72-46B9-BA67-9F0C4A66DBA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B85744A-DF11-402B-979E-2FAF378F65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0</Notes>
  <HiddenSlides>0</HiddenSlides>
  <ScaleCrop>false</ScaleCrop>
  <HeadingPairs>
    <vt:vector size="4" baseType="variant">
      <vt:variant>
        <vt:lpstr>Tema</vt:lpstr>
      </vt:variant>
      <vt:variant>
        <vt:i4>1</vt:i4>
      </vt:variant>
      <vt:variant>
        <vt:lpstr>Títulos de slides</vt:lpstr>
      </vt:variant>
      <vt:variant>
        <vt:i4>27</vt:i4>
      </vt:variant>
    </vt:vector>
  </HeadingPairs>
  <TitlesOfParts>
    <vt:vector size="28" baseType="lpstr">
      <vt:lpstr>Tema do Office</vt:lpstr>
      <vt:lpstr>Engenharia de Software  Qualidade de Software</vt:lpstr>
      <vt:lpstr>Engenharia de Software</vt:lpstr>
      <vt:lpstr>Situação atual da maioria das empresas de SW</vt:lpstr>
      <vt:lpstr>Contextualização</vt:lpstr>
      <vt:lpstr>Contextualização</vt:lpstr>
      <vt:lpstr>Qualidade</vt:lpstr>
      <vt:lpstr>Qualidade</vt:lpstr>
      <vt:lpstr>Qualidade X Necessidade</vt:lpstr>
      <vt:lpstr>O que é Qualidade?</vt:lpstr>
      <vt:lpstr>O que é Qualidade?</vt:lpstr>
      <vt:lpstr>O que é Qualidade?</vt:lpstr>
      <vt:lpstr>Evolução da qualidade</vt:lpstr>
      <vt:lpstr>Certificação da qualidade</vt:lpstr>
      <vt:lpstr>Controle da qualidade  X  Garantia da qualidade</vt:lpstr>
      <vt:lpstr>Custos da Qualidade</vt:lpstr>
      <vt:lpstr>Custo da correção de defeitos de SW</vt:lpstr>
      <vt:lpstr>Qualidade de Software</vt:lpstr>
      <vt:lpstr>Apresentação do PowerPoint</vt:lpstr>
      <vt:lpstr>Conceito de Qualidade de Software</vt:lpstr>
      <vt:lpstr>Qualidade de Software</vt:lpstr>
      <vt:lpstr>Qualidade de software</vt:lpstr>
      <vt:lpstr>Fatores que dificultam a qualidade de software</vt:lpstr>
      <vt:lpstr>Dimensões da qualidade do software</vt:lpstr>
      <vt:lpstr>Qualidade de software: processo X produto</vt:lpstr>
      <vt:lpstr>Normas e Modelos de Qualidade de SW</vt:lpstr>
      <vt:lpstr>Qualidade de Produto de Sistemas de Software - SQuaRE</vt:lpstr>
      <vt:lpstr>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Qualidade de Software</dc:title>
  <dc:creator>Patricia de Bassi</dc:creator>
  <cp:revision>2</cp:revision>
  <dcterms:created xsi:type="dcterms:W3CDTF">2016-09-13T20:37:26Z</dcterms:created>
  <dcterms:modified xsi:type="dcterms:W3CDTF">2023-11-27T23:08:50Z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0x01010064D3224A9D5FA34480CDF2A82B2CEBD6</vt:lpwstr>
  </property>
</Properties>
</file>