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Sorts Mill Goudy"/>
      <p:regular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iIejVlR81nhWcp8is+mCy3lMsz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SortsMillGoudy-italic.fntdata"/><Relationship Id="rId14" Type="http://schemas.openxmlformats.org/officeDocument/2006/relationships/font" Target="fonts/SortsMillGoudy-regular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5da6079d0_2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e5da6079d0_2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1e5da6079d0_2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5dbbb1823_5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e5dbbb1823_5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1e5dbbb1823_5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5f9c0a86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75f9c0a86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275f9c0a86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rts Mill Goudy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4855633" y="609600"/>
            <a:ext cx="6411924" cy="50800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4pPr>
            <a:lvl5pPr indent="-30861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913795" y="2673351"/>
            <a:ext cx="3706889" cy="30162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86" name="Google Shape;8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0"/>
          <p:cNvSpPr txBox="1"/>
          <p:nvPr>
            <p:ph type="title"/>
          </p:nvPr>
        </p:nvSpPr>
        <p:spPr>
          <a:xfrm>
            <a:off x="913795" y="763701"/>
            <a:ext cx="5707899" cy="16755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rts Mill Goudy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294"/>
              </a:srgbClr>
            </a:outerShdw>
          </a:effectLst>
        </p:spPr>
      </p:sp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1473698" y="2679699"/>
            <a:ext cx="4588094" cy="31356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90" name="Google Shape;90;p20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Panorâmica com Legenda">
  <p:cSld name="Imagem Panorâmica com Legenda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94" name="Google Shape;9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1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rts Mill Goudy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294"/>
              </a:srgbClr>
            </a:outerShdw>
          </a:effectLst>
        </p:spPr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913795" y="5247728"/>
            <a:ext cx="10353762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8" name="Google Shape;98;p21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04" name="Google Shape;104;p22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orts Mill Goud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10" name="Google Shape;110;p23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11" name="Google Shape;111;p23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4" name="Google Shape;114;p23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Sorts Mill Goudy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Sorts Mill Goudy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rts Mill Goud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19" name="Google Shape;119;p24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 3">
  <p:cSld name="Coluna 3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913795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5" name="Google Shape;125;p25"/>
          <p:cNvSpPr txBox="1"/>
          <p:nvPr>
            <p:ph idx="2" type="body"/>
          </p:nvPr>
        </p:nvSpPr>
        <p:spPr>
          <a:xfrm>
            <a:off x="91379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6" name="Google Shape;126;p25"/>
          <p:cNvSpPr txBox="1"/>
          <p:nvPr>
            <p:ph idx="3" type="body"/>
          </p:nvPr>
        </p:nvSpPr>
        <p:spPr>
          <a:xfrm>
            <a:off x="4446711" y="1885949"/>
            <a:ext cx="3300984" cy="7647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7" name="Google Shape;127;p25"/>
          <p:cNvSpPr txBox="1"/>
          <p:nvPr>
            <p:ph idx="4" type="body"/>
          </p:nvPr>
        </p:nvSpPr>
        <p:spPr>
          <a:xfrm>
            <a:off x="444143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8" name="Google Shape;128;p25"/>
          <p:cNvSpPr txBox="1"/>
          <p:nvPr>
            <p:ph idx="5" type="body"/>
          </p:nvPr>
        </p:nvSpPr>
        <p:spPr>
          <a:xfrm>
            <a:off x="7966572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9" name="Google Shape;129;p25"/>
          <p:cNvSpPr txBox="1"/>
          <p:nvPr>
            <p:ph idx="6" type="body"/>
          </p:nvPr>
        </p:nvSpPr>
        <p:spPr>
          <a:xfrm>
            <a:off x="7966572" y="2768110"/>
            <a:ext cx="3300984" cy="30230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 de 3 Imagens">
  <p:cSld name="Coluna de 3 Imagen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34" name="Google Shape;13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35" name="Google Shape;13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36" name="Google Shape;13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39" name="Google Shape;139;p26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294"/>
              </a:srgbClr>
            </a:outerShdw>
          </a:effectLst>
        </p:spPr>
      </p:sp>
      <p:sp>
        <p:nvSpPr>
          <p:cNvPr id="140" name="Google Shape;140;p26"/>
          <p:cNvSpPr txBox="1"/>
          <p:nvPr>
            <p:ph idx="3" type="body"/>
          </p:nvPr>
        </p:nvSpPr>
        <p:spPr>
          <a:xfrm>
            <a:off x="913795" y="4572443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41" name="Google Shape;141;p26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42" name="Google Shape;142;p26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294"/>
              </a:srgbClr>
            </a:outerShdw>
          </a:effectLst>
        </p:spPr>
      </p:sp>
      <p:sp>
        <p:nvSpPr>
          <p:cNvPr id="143" name="Google Shape;143;p26"/>
          <p:cNvSpPr txBox="1"/>
          <p:nvPr>
            <p:ph idx="6" type="body"/>
          </p:nvPr>
        </p:nvSpPr>
        <p:spPr>
          <a:xfrm>
            <a:off x="4441435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44" name="Google Shape;144;p26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45" name="Google Shape;145;p26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294"/>
              </a:srgbClr>
            </a:outerShdw>
          </a:effectLst>
        </p:spPr>
      </p:sp>
      <p:sp>
        <p:nvSpPr>
          <p:cNvPr id="146" name="Google Shape;146;p26"/>
          <p:cNvSpPr txBox="1"/>
          <p:nvPr>
            <p:ph idx="9" type="body"/>
          </p:nvPr>
        </p:nvSpPr>
        <p:spPr>
          <a:xfrm>
            <a:off x="7966572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47" name="Google Shape;147;p26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4pPr>
            <a:lvl5pPr indent="-30861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4pPr>
            <a:lvl5pPr indent="-30861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" type="subTitle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1295401" y="3763439"/>
            <a:ext cx="9590550" cy="1333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913795" y="2076450"/>
            <a:ext cx="4856841" cy="36226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4pPr>
            <a:lvl5pPr indent="-30861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2" type="body"/>
          </p:nvPr>
        </p:nvSpPr>
        <p:spPr>
          <a:xfrm>
            <a:off x="6410716" y="2076451"/>
            <a:ext cx="4856841" cy="36226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4pPr>
            <a:lvl5pPr indent="-30861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59" name="Google Shape;5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60" name="Google Shape;6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8357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1046013" y="1855153"/>
            <a:ext cx="4764764" cy="692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1046013" y="2702103"/>
            <a:ext cx="4764764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Char char="?"/>
              <a:defRPr sz="1600"/>
            </a:lvl2pPr>
            <a:lvl3pPr indent="-29083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Char char="?"/>
              <a:defRPr sz="1200"/>
            </a:lvl4pPr>
            <a:lvl5pPr indent="-2819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3" type="body"/>
          </p:nvPr>
        </p:nvSpPr>
        <p:spPr>
          <a:xfrm>
            <a:off x="6363166" y="1855152"/>
            <a:ext cx="4779582" cy="6924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65" name="Google Shape;65;p16"/>
          <p:cNvSpPr txBox="1"/>
          <p:nvPr>
            <p:ph idx="4" type="body"/>
          </p:nvPr>
        </p:nvSpPr>
        <p:spPr>
          <a:xfrm>
            <a:off x="6363167" y="2702103"/>
            <a:ext cx="4779581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Char char="?"/>
              <a:defRPr sz="1600"/>
            </a:lvl2pPr>
            <a:lvl3pPr indent="-29083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Char char="?"/>
              <a:defRPr sz="1200"/>
            </a:lvl4pPr>
            <a:lvl5pPr indent="-2819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 b="0" i="0" sz="4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835" lvl="0" marL="457200" marR="0" rtl="0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b="0" i="0" sz="23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b="0" i="0" sz="21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30861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290829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290829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290829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290829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 b="0" i="0" sz="4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835" lvl="0" marL="457200" marR="0" rtl="0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b="0" i="0" sz="23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b="0" i="0" sz="21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30861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290829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290829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290829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290829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0"/>
            <a:ext cx="121920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"/>
          <p:cNvSpPr/>
          <p:nvPr/>
        </p:nvSpPr>
        <p:spPr>
          <a:xfrm rot="5400000">
            <a:off x="7116784" y="1378795"/>
            <a:ext cx="4031414" cy="4100418"/>
          </a:xfrm>
          <a:custGeom>
            <a:rect b="b" l="l" r="r" t="t"/>
            <a:pathLst>
              <a:path extrusionOk="0" h="696" w="1601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l" dir="5400000" dist="38100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t/>
            </a:r>
            <a:endParaRPr sz="32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57" name="Google Shape;157;p1"/>
          <p:cNvSpPr txBox="1"/>
          <p:nvPr>
            <p:ph type="ctrTitle"/>
          </p:nvPr>
        </p:nvSpPr>
        <p:spPr>
          <a:xfrm>
            <a:off x="7389925" y="1805725"/>
            <a:ext cx="3485100" cy="558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pt-BR" sz="3500"/>
              <a:t>Modelo Iterativo</a:t>
            </a:r>
            <a:endParaRPr sz="3500"/>
          </a:p>
        </p:txBody>
      </p:sp>
      <p:sp>
        <p:nvSpPr>
          <p:cNvPr id="158" name="Google Shape;158;p1"/>
          <p:cNvSpPr txBox="1"/>
          <p:nvPr>
            <p:ph idx="1" type="subTitle"/>
          </p:nvPr>
        </p:nvSpPr>
        <p:spPr>
          <a:xfrm>
            <a:off x="7389950" y="4260900"/>
            <a:ext cx="3485100" cy="1014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pt-BR" sz="2200">
                <a:solidFill>
                  <a:schemeClr val="lt2"/>
                </a:solidFill>
              </a:rPr>
              <a:t>Bruno Leandro Diniz</a:t>
            </a:r>
            <a:endParaRPr sz="22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pt-BR" sz="2200">
                <a:solidFill>
                  <a:schemeClr val="lt2"/>
                </a:solidFill>
              </a:rPr>
              <a:t>Ygor Lopes Nakonieczni</a:t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159" name="Google Shape;159;p1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160" name="Google Shape;160;p1"/>
          <p:cNvSpPr txBox="1"/>
          <p:nvPr>
            <p:ph type="ctrTitle"/>
          </p:nvPr>
        </p:nvSpPr>
        <p:spPr>
          <a:xfrm>
            <a:off x="7389937" y="2363725"/>
            <a:ext cx="3485100" cy="91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pt-BR" sz="2000"/>
              <a:t>“Capacidade de fazer e refazer buscando sempre melhorar."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"/>
          <p:cNvPicPr preferRelativeResize="0"/>
          <p:nvPr/>
        </p:nvPicPr>
        <p:blipFill rotWithShape="1">
          <a:blip r:embed="rId3">
            <a:alphaModFix/>
          </a:blip>
          <a:srcRect b="-1" l="0" r="0" t="0"/>
          <a:stretch/>
        </p:blipFill>
        <p:spPr>
          <a:xfrm>
            <a:off x="-48722" y="10"/>
            <a:ext cx="6095998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"/>
          <p:cNvSpPr txBox="1"/>
          <p:nvPr>
            <p:ph type="title"/>
          </p:nvPr>
        </p:nvSpPr>
        <p:spPr>
          <a:xfrm>
            <a:off x="6256700" y="764600"/>
            <a:ext cx="5523900" cy="683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rts Mill Goudy"/>
              <a:buNone/>
            </a:pPr>
            <a:r>
              <a:rPr lang="pt-BR" sz="4000"/>
              <a:t>Mode Iterativo - Intro </a:t>
            </a:r>
            <a:endParaRPr/>
          </a:p>
        </p:txBody>
      </p:sp>
      <p:sp>
        <p:nvSpPr>
          <p:cNvPr id="168" name="Google Shape;168;p2"/>
          <p:cNvSpPr txBox="1"/>
          <p:nvPr/>
        </p:nvSpPr>
        <p:spPr>
          <a:xfrm>
            <a:off x="6446900" y="1934675"/>
            <a:ext cx="51435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orts Mill Goudy"/>
              <a:buChar char="●"/>
            </a:pPr>
            <a:r>
              <a:rPr lang="pt-BR" sz="20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Modelo de software;</a:t>
            </a:r>
            <a:endParaRPr sz="20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orts Mill Goudy"/>
              <a:buChar char="○"/>
            </a:pPr>
            <a:r>
              <a:rPr lang="pt-BR" sz="20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B</a:t>
            </a:r>
            <a:r>
              <a:rPr lang="pt-BR" sz="20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aseado em ciclos de feedback;</a:t>
            </a:r>
            <a:endParaRPr sz="20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orts Mill Goudy"/>
              <a:buChar char="■"/>
            </a:pPr>
            <a:r>
              <a:rPr lang="pt-BR" sz="20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Ciclos curtos;</a:t>
            </a:r>
            <a:endParaRPr sz="20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orts Mill Goudy"/>
              <a:buChar char="○"/>
            </a:pPr>
            <a:r>
              <a:rPr lang="pt-BR" sz="20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Permite avaliações;</a:t>
            </a:r>
            <a:endParaRPr sz="20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orts Mill Goudy"/>
              <a:buChar char="■"/>
            </a:pPr>
            <a:r>
              <a:rPr lang="pt-BR" sz="20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Usuário/Dev</a:t>
            </a:r>
            <a:endParaRPr sz="20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orts Mill Goudy"/>
              <a:buChar char="●"/>
            </a:pPr>
            <a:r>
              <a:rPr lang="pt-BR" sz="20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Neste modelo, sistema de software é desenvolvido em vários passos similares (iterativo). </a:t>
            </a:r>
            <a:endParaRPr sz="20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orts Mill Goudy"/>
              <a:buChar char="●"/>
            </a:pPr>
            <a:r>
              <a:rPr lang="pt-BR" sz="20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Em cada passo, o sistema é estendido com mais funcionalidades (incremental).</a:t>
            </a:r>
            <a:endParaRPr sz="20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69" name="Google Shape;169;p2"/>
          <p:cNvPicPr preferRelativeResize="0"/>
          <p:nvPr/>
        </p:nvPicPr>
        <p:blipFill rotWithShape="1">
          <a:blip r:embed="rId4">
            <a:alphaModFix/>
          </a:blip>
          <a:srcRect b="12126" l="2106" r="23989" t="0"/>
          <a:stretch/>
        </p:blipFill>
        <p:spPr>
          <a:xfrm>
            <a:off x="183438" y="1934675"/>
            <a:ext cx="5631674" cy="27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"/>
          <p:cNvPicPr preferRelativeResize="0"/>
          <p:nvPr/>
        </p:nvPicPr>
        <p:blipFill rotWithShape="1">
          <a:blip r:embed="rId3">
            <a:alphaModFix/>
          </a:blip>
          <a:srcRect b="-1" l="0" r="0" t="0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"/>
          <p:cNvSpPr txBox="1"/>
          <p:nvPr>
            <p:ph type="title"/>
          </p:nvPr>
        </p:nvSpPr>
        <p:spPr>
          <a:xfrm>
            <a:off x="6254275" y="180075"/>
            <a:ext cx="5754300" cy="972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pt-BR" sz="4000"/>
              <a:t>Mode Iterativo - O que é?</a:t>
            </a:r>
            <a:endParaRPr/>
          </a:p>
        </p:txBody>
      </p:sp>
      <p:sp>
        <p:nvSpPr>
          <p:cNvPr id="177" name="Google Shape;177;p3"/>
          <p:cNvSpPr txBox="1"/>
          <p:nvPr/>
        </p:nvSpPr>
        <p:spPr>
          <a:xfrm>
            <a:off x="6096000" y="1460200"/>
            <a:ext cx="60960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orts Mill Goudy"/>
              <a:buChar char="●"/>
            </a:pPr>
            <a:r>
              <a:rPr lang="pt-BR" sz="20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O modelo iterativo é uma abordagem essencial para o desenvolvimento de software. Permite que os desenvolvedores trabalhem de forma mais eficiente, identificando problemas e soluções mais rapidamente.</a:t>
            </a:r>
            <a:endParaRPr sz="20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orts Mill Goudy"/>
              <a:buChar char="●"/>
            </a:pPr>
            <a:r>
              <a:rPr lang="pt-BR" sz="20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Além disso, garante que o produto final esteja alinhado com as necessidades dos usuários.</a:t>
            </a:r>
            <a:endParaRPr sz="20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orts Mill Goudy"/>
              <a:buChar char="●"/>
            </a:pPr>
            <a:r>
              <a:rPr lang="pt-BR" sz="20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Os desenvolvedores podem ajustar e melhorar o produto continuamente ao longo do tempo, em vez de esperar até o final do projeto para fazer mudanças significativas.</a:t>
            </a:r>
            <a:endParaRPr b="0" i="0" sz="2000" u="none" cap="none" strike="noStrike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78" name="Google Shape;17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005" y="1238250"/>
            <a:ext cx="5316550" cy="49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1e5da6079d0_2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622" y="10"/>
            <a:ext cx="6095998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e5da6079d0_2_9"/>
          <p:cNvSpPr txBox="1"/>
          <p:nvPr>
            <p:ph type="title"/>
          </p:nvPr>
        </p:nvSpPr>
        <p:spPr>
          <a:xfrm>
            <a:off x="6800725" y="219547"/>
            <a:ext cx="4538100" cy="972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pt-BR" sz="4000"/>
              <a:t>Ciclos do Modelo:</a:t>
            </a:r>
            <a:endParaRPr/>
          </a:p>
        </p:txBody>
      </p:sp>
      <p:sp>
        <p:nvSpPr>
          <p:cNvPr id="186" name="Google Shape;186;g1e5da6079d0_2_9"/>
          <p:cNvSpPr txBox="1"/>
          <p:nvPr/>
        </p:nvSpPr>
        <p:spPr>
          <a:xfrm>
            <a:off x="6021775" y="1460200"/>
            <a:ext cx="60960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7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orts Mill Goudy"/>
              <a:buChar char="●"/>
            </a:pPr>
            <a:r>
              <a:rPr lang="pt-BR" sz="20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LR: Quando lida-se com escopo, requisitos e riscos em níveis mais altos;</a:t>
            </a:r>
            <a:endParaRPr sz="20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55600" lvl="0" marL="457200" rtl="0" algn="l">
              <a:lnSpc>
                <a:spcPct val="17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orts Mill Goudy"/>
              <a:buChar char="●"/>
            </a:pPr>
            <a:r>
              <a:rPr lang="pt-BR" sz="20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AR: Realiza-se a arquitetura do projeto, modera-se riscos e atende-se aos requisitos não funcionais;</a:t>
            </a:r>
            <a:endParaRPr sz="20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55600" lvl="0" marL="457200" rtl="0" algn="l">
              <a:lnSpc>
                <a:spcPct val="17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orts Mill Goudy"/>
              <a:buChar char="●"/>
            </a:pPr>
            <a:r>
              <a:rPr lang="pt-BR" sz="20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P: Funções principais são projetadas nesta fase;</a:t>
            </a:r>
            <a:endParaRPr sz="20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55600" lvl="0" marL="457200" rtl="0" algn="l">
              <a:lnSpc>
                <a:spcPct val="17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orts Mill Goudy"/>
              <a:buChar char="●"/>
            </a:pPr>
            <a:r>
              <a:rPr lang="pt-BR" sz="20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Imp/Testes: Depois da conclusão de mais uma iteração, o produto ou serviço será implementado e passará por testes;</a:t>
            </a:r>
            <a:endParaRPr sz="20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55600" lvl="0" marL="457200" rtl="0" algn="l">
              <a:lnSpc>
                <a:spcPct val="17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orts Mill Goudy"/>
              <a:buChar char="●"/>
            </a:pPr>
            <a:r>
              <a:rPr lang="pt-BR" sz="20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Implantação: O produto terá seus feedbacks ao final da iteração e a entrega parcial é realizada;</a:t>
            </a:r>
            <a:endParaRPr sz="20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87" name="Google Shape;187;g1e5da6079d0_2_9"/>
          <p:cNvPicPr preferRelativeResize="0"/>
          <p:nvPr/>
        </p:nvPicPr>
        <p:blipFill rotWithShape="1">
          <a:blip r:embed="rId4">
            <a:alphaModFix/>
          </a:blip>
          <a:srcRect b="0" l="0" r="29288" t="0"/>
          <a:stretch/>
        </p:blipFill>
        <p:spPr>
          <a:xfrm>
            <a:off x="168939" y="2042150"/>
            <a:ext cx="5740876" cy="34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1e5dbbb1823_5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622" y="10"/>
            <a:ext cx="6095998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1e5dbbb1823_5_1"/>
          <p:cNvSpPr txBox="1"/>
          <p:nvPr>
            <p:ph type="title"/>
          </p:nvPr>
        </p:nvSpPr>
        <p:spPr>
          <a:xfrm rot="-901">
            <a:off x="6512625" y="441026"/>
            <a:ext cx="5724300" cy="680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pt-BR" sz="4000"/>
              <a:t>Vantagens do Modelo</a:t>
            </a:r>
            <a:endParaRPr sz="4000"/>
          </a:p>
        </p:txBody>
      </p:sp>
      <p:sp>
        <p:nvSpPr>
          <p:cNvPr id="195" name="Google Shape;195;g1e5dbbb1823_5_1"/>
          <p:cNvSpPr txBox="1"/>
          <p:nvPr/>
        </p:nvSpPr>
        <p:spPr>
          <a:xfrm>
            <a:off x="6285675" y="1452638"/>
            <a:ext cx="5772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rts Mill Goudy"/>
              <a:buChar char="●"/>
            </a:pPr>
            <a:r>
              <a:rPr lang="pt-BR" sz="24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Flexibilidade</a:t>
            </a:r>
            <a:endParaRPr b="0" i="0" sz="2400" u="none" cap="none" strike="noStrike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rts Mill Goudy"/>
              <a:buChar char="●"/>
            </a:pPr>
            <a:r>
              <a:rPr lang="pt-BR" sz="24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Agilidade (Metodologias Ágeis)</a:t>
            </a:r>
            <a:endParaRPr b="0" i="0" sz="2400" u="none" cap="none" strike="noStrike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rts Mill Goudy"/>
              <a:buChar char="●"/>
            </a:pPr>
            <a:r>
              <a:rPr lang="pt-BR" sz="24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Acompanhamento do desenvolvimento</a:t>
            </a:r>
            <a:endParaRPr sz="24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rts Mill Goudy"/>
              <a:buChar char="●"/>
            </a:pPr>
            <a:r>
              <a:rPr lang="pt-BR" sz="24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Redução de riscos em cada etapa do projeto</a:t>
            </a:r>
            <a:endParaRPr sz="24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rts Mill Goudy"/>
              <a:buChar char="●"/>
            </a:pPr>
            <a:r>
              <a:rPr lang="pt-BR" sz="24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Maior capacidade de modificação</a:t>
            </a:r>
            <a:endParaRPr sz="24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96" name="Google Shape;196;g1e5dbbb1823_5_1"/>
          <p:cNvSpPr txBox="1"/>
          <p:nvPr/>
        </p:nvSpPr>
        <p:spPr>
          <a:xfrm>
            <a:off x="6386325" y="5484475"/>
            <a:ext cx="5571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2400"/>
              <a:buFont typeface="Sorts Mill Goudy"/>
              <a:buChar char="●"/>
            </a:pPr>
            <a:r>
              <a:rPr lang="pt-BR" sz="2400">
                <a:solidFill>
                  <a:srgbClr val="EA9999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Desvantagem</a:t>
            </a:r>
            <a:r>
              <a:rPr b="0" i="0" lang="pt-BR" sz="2400" u="none" cap="none" strike="noStrike">
                <a:solidFill>
                  <a:srgbClr val="EA9999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</a:t>
            </a:r>
            <a:endParaRPr b="0" i="0" sz="2400" u="none" cap="none" strike="noStrike">
              <a:solidFill>
                <a:srgbClr val="EA9999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EA9999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-&gt; Projeto incompleto e/ou partes deficit</a:t>
            </a:r>
            <a:r>
              <a:rPr lang="pt-BR" sz="2000">
                <a:solidFill>
                  <a:srgbClr val="EA9999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árias;</a:t>
            </a:r>
            <a:endParaRPr b="0" i="0" sz="2000" u="none" cap="none" strike="noStrike">
              <a:solidFill>
                <a:srgbClr val="EA9999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275f9c0a86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8722" y="10"/>
            <a:ext cx="6095998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275f9c0a869_0_0"/>
          <p:cNvSpPr txBox="1"/>
          <p:nvPr>
            <p:ph type="title"/>
          </p:nvPr>
        </p:nvSpPr>
        <p:spPr>
          <a:xfrm>
            <a:off x="6446900" y="429100"/>
            <a:ext cx="5262300" cy="683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86956"/>
              <a:buFont typeface="Sorts Mill Goudy"/>
              <a:buNone/>
            </a:pPr>
            <a:r>
              <a:rPr lang="pt-BR"/>
              <a:t>Quem utiliza/utilizou?</a:t>
            </a:r>
            <a:endParaRPr/>
          </a:p>
        </p:txBody>
      </p:sp>
      <p:sp>
        <p:nvSpPr>
          <p:cNvPr id="204" name="Google Shape;204;g275f9c0a869_0_0"/>
          <p:cNvSpPr txBox="1"/>
          <p:nvPr/>
        </p:nvSpPr>
        <p:spPr>
          <a:xfrm>
            <a:off x="6446900" y="1749375"/>
            <a:ext cx="51435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orts Mill Goudy"/>
              <a:buChar char="●"/>
            </a:pPr>
            <a:r>
              <a:rPr lang="pt-BR" sz="20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Outras áreas:</a:t>
            </a:r>
            <a:endParaRPr sz="20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orts Mill Goudy"/>
              <a:buChar char="○"/>
            </a:pPr>
            <a:r>
              <a:rPr lang="pt-BR" sz="20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Design;</a:t>
            </a:r>
            <a:endParaRPr sz="20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orts Mill Goudy"/>
              <a:buChar char="○"/>
            </a:pPr>
            <a:r>
              <a:rPr lang="pt-BR" sz="20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Marketing;</a:t>
            </a:r>
            <a:endParaRPr sz="20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orts Mill Goudy"/>
              <a:buChar char="○"/>
            </a:pPr>
            <a:r>
              <a:rPr lang="pt-BR" sz="20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Setor de vendas (e-mails frios ou de prospecção - retorno);</a:t>
            </a:r>
            <a:endParaRPr sz="20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05" name="Google Shape;205;g275f9c0a869_0_0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206" name="Google Shape;206;g275f9c0a86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512" y="983913"/>
            <a:ext cx="5433525" cy="48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"/>
          <p:cNvSpPr txBox="1"/>
          <p:nvPr>
            <p:ph type="title"/>
          </p:nvPr>
        </p:nvSpPr>
        <p:spPr>
          <a:xfrm>
            <a:off x="919045" y="539400"/>
            <a:ext cx="10353900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13" name="Google Shape;213;p6"/>
          <p:cNvSpPr txBox="1"/>
          <p:nvPr>
            <p:ph idx="1" type="body"/>
          </p:nvPr>
        </p:nvSpPr>
        <p:spPr>
          <a:xfrm>
            <a:off x="874325" y="2027300"/>
            <a:ext cx="10353900" cy="4465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51663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pt-BR" sz="2500">
                <a:solidFill>
                  <a:schemeClr val="lt1"/>
                </a:solidFill>
              </a:rPr>
              <a:t>CAMARGO, Robson. Iterativo e incremental: quer saber exatamente o que isso quer dizer? Blog Robson Camargo, 01 out. 2019. Disponível em: &lt;https://robsoncamargo.com.br/blog/Iterativo-e-incremental#&gt;. Acesso em: 17 de ago. 2023.</a:t>
            </a:r>
            <a:endParaRPr sz="25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</a:endParaRPr>
          </a:p>
          <a:p>
            <a:pPr indent="-351663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pt-BR" sz="2500">
                <a:solidFill>
                  <a:schemeClr val="lt1"/>
                </a:solidFill>
              </a:rPr>
              <a:t>AFONSO. Arquivo:Iterativo e incremental.jpg. 19 out. 2006. Disponível em: &lt;https://wiki.sj.ifsc.edu.br/index.php/Arquivo:Iterativo_e_incremental.jpg&gt;. Acesso em: (17 de ago. 2023).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</a:endParaRPr>
          </a:p>
          <a:p>
            <a:pPr indent="-351663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pt-BR" sz="2500">
                <a:solidFill>
                  <a:schemeClr val="lt1"/>
                </a:solidFill>
              </a:rPr>
              <a:t>PIMENTA, Marcelo. ITERAÇÃO. 15 mar. 2020. Disponível em: &lt;https://marcelo.pimenta.com.br/iteracao/#&gt;. Acesso em: (17 de ago. 2023).</a:t>
            </a:r>
            <a:endParaRPr sz="25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</a:endParaRPr>
          </a:p>
          <a:p>
            <a:pPr indent="-351663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pt-BR" sz="2500">
                <a:solidFill>
                  <a:schemeClr val="lt1"/>
                </a:solidFill>
              </a:rPr>
              <a:t>CRONAPP. Desenvolvimento iterativo e incremental: o que é e como funciona? Redação Cronapp, 25 nov. 2019. Disponível em: &lt;https://blog.cronapp.io/desenvolvimento-iterativo-e-incremental/&gt;. Acesso em: (</a:t>
            </a:r>
            <a:r>
              <a:rPr lang="pt-BR" sz="2500">
                <a:solidFill>
                  <a:schemeClr val="lt1"/>
                </a:solidFill>
              </a:rPr>
              <a:t>17 de ago. 2023</a:t>
            </a:r>
            <a:r>
              <a:rPr lang="pt-BR" sz="2500">
                <a:solidFill>
                  <a:schemeClr val="lt1"/>
                </a:solidFill>
              </a:rPr>
              <a:t>).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0"/>
            <a:ext cx="12191999" cy="685799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7"/>
          <p:cNvSpPr/>
          <p:nvPr/>
        </p:nvSpPr>
        <p:spPr>
          <a:xfrm rot="5400000">
            <a:off x="7131809" y="1385982"/>
            <a:ext cx="4031414" cy="4100418"/>
          </a:xfrm>
          <a:custGeom>
            <a:rect b="b" l="l" r="r" t="t"/>
            <a:pathLst>
              <a:path extrusionOk="0" h="696" w="1601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l" dir="5400000" dist="38100">
              <a:srgbClr val="000000">
                <a:alpha val="4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21" name="Google Shape;221;p7"/>
          <p:cNvSpPr txBox="1"/>
          <p:nvPr>
            <p:ph type="ctrTitle"/>
          </p:nvPr>
        </p:nvSpPr>
        <p:spPr>
          <a:xfrm>
            <a:off x="7389975" y="1764375"/>
            <a:ext cx="3485100" cy="163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pt-BR" sz="4000"/>
              <a:t>Obrigado pela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pt-BR" sz="4000"/>
              <a:t>      atenção!!</a:t>
            </a:r>
            <a:endParaRPr sz="4000"/>
          </a:p>
        </p:txBody>
      </p:sp>
      <p:sp>
        <p:nvSpPr>
          <p:cNvPr id="222" name="Google Shape;222;p7"/>
          <p:cNvSpPr txBox="1"/>
          <p:nvPr>
            <p:ph idx="1" type="subTitle"/>
          </p:nvPr>
        </p:nvSpPr>
        <p:spPr>
          <a:xfrm>
            <a:off x="7389965" y="4157933"/>
            <a:ext cx="3485100" cy="102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pt-BR" sz="2200">
                <a:solidFill>
                  <a:schemeClr val="lt2"/>
                </a:solidFill>
              </a:rPr>
              <a:t>Bruno Leandro Diniz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2200">
                <a:solidFill>
                  <a:schemeClr val="lt2"/>
                </a:solidFill>
              </a:rPr>
              <a:t>Ygor Lopes Nakonieczni</a:t>
            </a:r>
            <a:endParaRPr/>
          </a:p>
        </p:txBody>
      </p:sp>
      <p:pic>
        <p:nvPicPr>
          <p:cNvPr id="223" name="Google Shape;22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9475" y="795425"/>
            <a:ext cx="5267151" cy="526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VTI">
  <a:themeElements>
    <a:clrScheme name="Custom 35">
      <a:dk1>
        <a:srgbClr val="000000"/>
      </a:dk1>
      <a:lt1>
        <a:srgbClr val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VTI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